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7" r:id="rId2"/>
    <p:sldId id="288" r:id="rId3"/>
    <p:sldId id="289" r:id="rId4"/>
  </p:sldIdLst>
  <p:sldSz cx="30279975" cy="42808525"/>
  <p:notesSz cx="9799638" cy="1435576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4F5"/>
    <a:srgbClr val="99CC00"/>
    <a:srgbClr val="C6DADC"/>
    <a:srgbClr val="008080"/>
    <a:srgbClr val="E1FF8B"/>
    <a:srgbClr val="D0B0CA"/>
    <a:srgbClr val="AC74A1"/>
    <a:srgbClr val="669900"/>
    <a:srgbClr val="7FC0C7"/>
    <a:srgbClr val="B40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590" autoAdjust="0"/>
    <p:restoredTop sz="94660" autoAdjust="0"/>
  </p:normalViewPr>
  <p:slideViewPr>
    <p:cSldViewPr>
      <p:cViewPr varScale="1">
        <p:scale>
          <a:sx n="12" d="100"/>
          <a:sy n="12" d="100"/>
        </p:scale>
        <p:origin x="2862" y="162"/>
      </p:cViewPr>
      <p:guideLst>
        <p:guide orient="horz" pos="13484"/>
        <p:guide pos="9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4246457" cy="717152"/>
          </a:xfrm>
          <a:prstGeom prst="rect">
            <a:avLst/>
          </a:prstGeom>
        </p:spPr>
        <p:txBody>
          <a:bodyPr vert="horz" lIns="88356" tIns="44179" rIns="88356" bIns="441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1591" y="7"/>
            <a:ext cx="4246457" cy="717152"/>
          </a:xfrm>
          <a:prstGeom prst="rect">
            <a:avLst/>
          </a:prstGeom>
        </p:spPr>
        <p:txBody>
          <a:bodyPr vert="horz" lIns="88356" tIns="44179" rIns="88356" bIns="44179" rtlCol="0"/>
          <a:lstStyle>
            <a:lvl1pPr algn="r">
              <a:defRPr sz="1200"/>
            </a:lvl1pPr>
          </a:lstStyle>
          <a:p>
            <a:fld id="{BE333ED3-524E-4B56-941E-D7035CBCBEBB}" type="datetimeFigureOut">
              <a:rPr lang="en-AU" smtClean="0"/>
              <a:pPr/>
              <a:t>10/06/2020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13635441"/>
            <a:ext cx="4246457" cy="717152"/>
          </a:xfrm>
          <a:prstGeom prst="rect">
            <a:avLst/>
          </a:prstGeom>
        </p:spPr>
        <p:txBody>
          <a:bodyPr vert="horz" lIns="88356" tIns="44179" rIns="88356" bIns="441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1591" y="13635441"/>
            <a:ext cx="4246457" cy="717152"/>
          </a:xfrm>
          <a:prstGeom prst="rect">
            <a:avLst/>
          </a:prstGeom>
        </p:spPr>
        <p:txBody>
          <a:bodyPr vert="horz" lIns="88356" tIns="44179" rIns="88356" bIns="44179" rtlCol="0" anchor="b"/>
          <a:lstStyle>
            <a:lvl1pPr algn="r">
              <a:defRPr sz="1200"/>
            </a:lvl1pPr>
          </a:lstStyle>
          <a:p>
            <a:fld id="{6F064E5A-FCE3-474B-9130-E62FA0BA8F2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15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246510" cy="717788"/>
          </a:xfrm>
          <a:prstGeom prst="rect">
            <a:avLst/>
          </a:prstGeom>
        </p:spPr>
        <p:txBody>
          <a:bodyPr vert="horz" lIns="133120" tIns="66561" rIns="133120" bIns="66561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2" y="3"/>
            <a:ext cx="4246510" cy="717788"/>
          </a:xfrm>
          <a:prstGeom prst="rect">
            <a:avLst/>
          </a:prstGeom>
        </p:spPr>
        <p:txBody>
          <a:bodyPr vert="horz" lIns="133120" tIns="66561" rIns="133120" bIns="66561" rtlCol="0"/>
          <a:lstStyle>
            <a:lvl1pPr algn="r">
              <a:defRPr sz="1700"/>
            </a:lvl1pPr>
          </a:lstStyle>
          <a:p>
            <a:fld id="{887C8C3E-10B6-4849-85B2-D990AF82F62C}" type="datetimeFigureOut">
              <a:rPr lang="en-AU" smtClean="0"/>
              <a:pPr/>
              <a:t>10/06/2020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1076325"/>
            <a:ext cx="380841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120" tIns="66561" rIns="133120" bIns="6656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6818993"/>
            <a:ext cx="7839710" cy="6460093"/>
          </a:xfrm>
          <a:prstGeom prst="rect">
            <a:avLst/>
          </a:prstGeom>
        </p:spPr>
        <p:txBody>
          <a:bodyPr vert="horz" lIns="133120" tIns="66561" rIns="133120" bIns="665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13635485"/>
            <a:ext cx="4246510" cy="717788"/>
          </a:xfrm>
          <a:prstGeom prst="rect">
            <a:avLst/>
          </a:prstGeom>
        </p:spPr>
        <p:txBody>
          <a:bodyPr vert="horz" lIns="133120" tIns="66561" rIns="133120" bIns="66561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2" y="13635485"/>
            <a:ext cx="4246510" cy="717788"/>
          </a:xfrm>
          <a:prstGeom prst="rect">
            <a:avLst/>
          </a:prstGeom>
        </p:spPr>
        <p:txBody>
          <a:bodyPr vert="horz" lIns="133120" tIns="66561" rIns="133120" bIns="66561" rtlCol="0" anchor="b"/>
          <a:lstStyle>
            <a:lvl1pPr algn="r">
              <a:defRPr sz="1700"/>
            </a:lvl1pPr>
          </a:lstStyle>
          <a:p>
            <a:fld id="{F73728F4-E323-4406-91EB-DBB1C9E5178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59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29B4B-DCEF-41CD-8CE9-60018399129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033F-5DC8-4F59-B6C0-D052E3C9CFB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3550" cy="36526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888" y="1714500"/>
            <a:ext cx="20288250" cy="36526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45E94-BA8F-403A-9E54-BD31EB4A63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3815E-5C8B-4C26-8872-7AF43C3AC8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399CE-AC00-48BB-9F6C-E501EDD2525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888" y="9988550"/>
            <a:ext cx="13550900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50900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BD8CD-DB3B-4EBD-B389-0161D7F567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14ABB-14B7-4CDC-82F9-33542CFFEB8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30508-1BCC-45C9-9EA6-B49C9A9CC11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8A2B2-C3B2-492C-A977-F6D9F47557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4C3B1-C402-4C32-A357-80E53E89F2D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9D57B-220E-4E10-912D-3F93CC69ABD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4500"/>
            <a:ext cx="27254200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75" tIns="208788" rIns="417575" bIns="208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8550"/>
            <a:ext cx="27254200" cy="28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75" tIns="208788" rIns="417575" bIns="208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81063"/>
            <a:ext cx="70659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75" tIns="208788" rIns="417575" bIns="208788" numCol="1" anchor="t" anchorCtr="0" compatLnSpc="1">
            <a:prstTxWarp prst="textNoShape">
              <a:avLst/>
            </a:prstTxWarp>
          </a:bodyPr>
          <a:lstStyle>
            <a:lvl1pPr>
              <a:defRPr sz="63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7325" y="38981063"/>
            <a:ext cx="95853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75" tIns="208788" rIns="417575" bIns="208788" numCol="1" anchor="t" anchorCtr="0" compatLnSpc="1">
            <a:prstTxWarp prst="textNoShape">
              <a:avLst/>
            </a:prstTxWarp>
          </a:bodyPr>
          <a:lstStyle>
            <a:lvl1pPr algn="ctr">
              <a:defRPr sz="63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1063"/>
            <a:ext cx="70659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75" tIns="208788" rIns="417575" bIns="208788" numCol="1" anchor="t" anchorCtr="0" compatLnSpc="1">
            <a:prstTxWarp prst="textNoShape">
              <a:avLst/>
            </a:prstTxWarp>
          </a:bodyPr>
          <a:lstStyle>
            <a:lvl1pPr algn="r">
              <a:defRPr sz="6300"/>
            </a:lvl1pPr>
          </a:lstStyle>
          <a:p>
            <a:fld id="{8E9B2FC0-A274-41EE-864E-2D6FC1A51D35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4825" indent="-1042988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2025" indent="-1042988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9225" indent="-1042988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6425" indent="-1042988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3625" indent="-1042988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355" y="10818312"/>
            <a:ext cx="30675408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39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SAFETY CULTURE SURVEY</a:t>
            </a:r>
            <a:endParaRPr lang="en-AU" sz="3200" dirty="0">
              <a:solidFill>
                <a:schemeClr val="accent5">
                  <a:lumMod val="50000"/>
                </a:schemeClr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13770" tIns="45720" rIns="160128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" name="TextBox 5"/>
          <p:cNvSpPr txBox="1"/>
          <p:nvPr/>
        </p:nvSpPr>
        <p:spPr>
          <a:xfrm>
            <a:off x="1811581" y="23379079"/>
            <a:ext cx="824468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kern="1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What is culture anyway?</a:t>
            </a:r>
            <a:endParaRPr lang="en-AU" sz="36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48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en-AU" sz="48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Culture is the way we think — our values, our attitudes, our perceptions and our beliefs. It’s also how we act — our habits and our typical behaviours – it’s </a:t>
            </a:r>
            <a:r>
              <a:rPr lang="en-AU" sz="4800" i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‘how we do things around here’.  </a:t>
            </a:r>
            <a:endParaRPr lang="en-AU" sz="36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4800" kern="1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AU" sz="3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570618" y="19088033"/>
            <a:ext cx="9154505" cy="12697374"/>
            <a:chOff x="12047391" y="18871576"/>
            <a:chExt cx="6822787" cy="12697374"/>
          </a:xfrm>
        </p:grpSpPr>
        <p:sp>
          <p:nvSpPr>
            <p:cNvPr id="16" name="TextBox 7"/>
            <p:cNvSpPr txBox="1"/>
            <p:nvPr/>
          </p:nvSpPr>
          <p:spPr>
            <a:xfrm>
              <a:off x="12047391" y="23166650"/>
              <a:ext cx="6822787" cy="8402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Why do we have to do a culture survey?</a:t>
              </a:r>
              <a:endParaRPr lang="en-AU" sz="5400" dirty="0">
                <a:effectLst/>
                <a:latin typeface="+mn-lt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AU" sz="48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We want to know what you think about how we manage safety in our ward. Better culture means better outcomes for our patients and fewer adverse events. Ultimately, a healthier culture benefits both patients and staff. </a:t>
              </a:r>
              <a:endParaRPr lang="en-AU" sz="360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9338" y="18871576"/>
              <a:ext cx="2618092" cy="357147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0828618" y="19088033"/>
            <a:ext cx="8442288" cy="11163105"/>
            <a:chOff x="21580100" y="21005778"/>
            <a:chExt cx="6648798" cy="11163105"/>
          </a:xfrm>
        </p:grpSpPr>
        <p:sp>
          <p:nvSpPr>
            <p:cNvPr id="17" name="TextBox 8"/>
            <p:cNvSpPr txBox="1"/>
            <p:nvPr/>
          </p:nvSpPr>
          <p:spPr>
            <a:xfrm>
              <a:off x="21580100" y="25243910"/>
              <a:ext cx="6648798" cy="69249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What will be done with </a:t>
              </a:r>
              <a:endParaRPr lang="en-AU" sz="5400" dirty="0">
                <a:effectLst/>
                <a:latin typeface="+mn-lt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the results? </a:t>
              </a:r>
              <a:endParaRPr lang="en-AU" sz="5400" dirty="0">
                <a:effectLst/>
                <a:latin typeface="+mn-lt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AU" sz="48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Once the survey has been closed, we wil</a:t>
              </a:r>
              <a:r>
                <a:rPr lang="en-AU" sz="4800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</a:rPr>
                <a:t>l </a:t>
              </a:r>
              <a:r>
                <a:rPr lang="en-AU" sz="48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review the results and feedback to the team through </a:t>
              </a:r>
              <a:r>
                <a:rPr lang="en-AU" sz="4800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</a:rPr>
                <a:t>a facilitated group discussion, highlighting </a:t>
              </a:r>
              <a:r>
                <a:rPr lang="en-AU" sz="48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some areas to look at in more detail.</a:t>
              </a:r>
              <a:endParaRPr lang="en-AU" sz="480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6646" y="21005778"/>
              <a:ext cx="2790908" cy="3571472"/>
            </a:xfrm>
            <a:prstGeom prst="rect">
              <a:avLst/>
            </a:prstGeom>
          </p:spPr>
        </p:pic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221092" y="31854953"/>
            <a:ext cx="30737926" cy="5948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Commencing</a:t>
            </a:r>
            <a:r>
              <a:rPr lang="en-US" sz="7200" spc="-36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xxxx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Prizes</a:t>
            </a:r>
            <a:r>
              <a:rPr lang="en-US" sz="7200" b="1" spc="-4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for participation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1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Our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goal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is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70%</a:t>
            </a:r>
            <a:r>
              <a:rPr lang="en-US" sz="7200" b="1" spc="-21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completion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De-identified</a:t>
            </a:r>
            <a:r>
              <a:rPr lang="en-US" sz="7200" b="1" spc="14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results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Facilitated</a:t>
            </a:r>
            <a:r>
              <a:rPr lang="en-US" sz="7200" spc="-28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debrief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sessions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86459" y="39011980"/>
            <a:ext cx="27534883" cy="2616101"/>
            <a:chOff x="1386459" y="39011980"/>
            <a:chExt cx="27534883" cy="2616101"/>
          </a:xfrm>
        </p:grpSpPr>
        <p:sp>
          <p:nvSpPr>
            <p:cNvPr id="25" name="TextBox 24"/>
            <p:cNvSpPr txBox="1"/>
            <p:nvPr/>
          </p:nvSpPr>
          <p:spPr>
            <a:xfrm>
              <a:off x="1386459" y="39011980"/>
              <a:ext cx="8545141" cy="261610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LHD logo </a:t>
              </a:r>
            </a:p>
            <a:p>
              <a:endParaRPr lang="en-A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224073" y="39011980"/>
              <a:ext cx="9697269" cy="230832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Survey Lead contact details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25" y="-1494106"/>
            <a:ext cx="30279975" cy="20186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4130" y="13649128"/>
            <a:ext cx="30650963" cy="504341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ea typeface="Arial" panose="020B0604020202020204" pitchFamily="34" charset="0"/>
                <a:cs typeface="Arial" panose="020B0604020202020204" pitchFamily="34" charset="0"/>
              </a:rPr>
              <a:t>Rd       </a:t>
            </a:r>
            <a:endParaRPr lang="en-AU" sz="110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0355" y="13053796"/>
            <a:ext cx="30675408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39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SAFETY CULTURE SURVEY</a:t>
            </a:r>
            <a:endParaRPr lang="en-AU" sz="3200" dirty="0">
              <a:solidFill>
                <a:schemeClr val="accent5">
                  <a:lumMod val="25000"/>
                </a:schemeClr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29" name="Picture 19" descr="Teal ÔÇô 1 Colour Icons ÔÇô Programs and Cul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77" y="19196358"/>
            <a:ext cx="3471688" cy="36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1951"/>
            <a:ext cx="30278388" cy="90819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ea typeface="Arial" panose="020B0604020202020204" pitchFamily="34" charset="0"/>
                <a:cs typeface="Arial" panose="020B0604020202020204" pitchFamily="34" charset="0"/>
              </a:rPr>
              <a:t>Rd       </a:t>
            </a:r>
            <a:endParaRPr lang="en-AU" sz="110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355" y="10818312"/>
            <a:ext cx="30675408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39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SAFETY CULTURE SURVEY</a:t>
            </a:r>
            <a:endParaRPr lang="en-AU" sz="3200" dirty="0">
              <a:solidFill>
                <a:schemeClr val="accent5">
                  <a:lumMod val="25000"/>
                </a:schemeClr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13770" tIns="45720" rIns="160128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TextBox 6"/>
          <p:cNvSpPr txBox="1"/>
          <p:nvPr/>
        </p:nvSpPr>
        <p:spPr>
          <a:xfrm>
            <a:off x="2756438" y="28246887"/>
            <a:ext cx="246770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9900" i="1" dirty="0">
                <a:solidFill>
                  <a:schemeClr val="accent5">
                    <a:lumMod val="50000"/>
                  </a:schemeClr>
                </a:solidFill>
                <a:latin typeface="MS Reference Sans Serif" panose="020B0604030504040204" pitchFamily="34" charset="0"/>
                <a:ea typeface="Times New Roman" panose="02020603050405020304" pitchFamily="18" charset="0"/>
              </a:rPr>
              <a:t>Your voice matters</a:t>
            </a:r>
            <a:endParaRPr lang="en-AU" sz="8000" i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MS Reference Sans Serif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4" name="Picture 13" descr="Teal ÔÇô 1 Colour Icons ÔÇô Collabo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75" y="20752928"/>
            <a:ext cx="5018418" cy="501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1" y="32196325"/>
            <a:ext cx="30279975" cy="6185275"/>
          </a:xfrm>
          <a:prstGeom prst="rect">
            <a:avLst/>
          </a:prstGeom>
          <a:solidFill>
            <a:srgbClr val="00BA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Commencing</a:t>
            </a:r>
            <a:r>
              <a:rPr lang="en-US" sz="7200" spc="-36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xxxxx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Prizes</a:t>
            </a:r>
            <a:r>
              <a:rPr lang="en-US" sz="7200" b="1" spc="-4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for participation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1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Our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goal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is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70%</a:t>
            </a:r>
            <a:r>
              <a:rPr lang="en-US" sz="7200" b="1" spc="-21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completion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De-identified</a:t>
            </a:r>
            <a:r>
              <a:rPr lang="en-US" sz="7200" b="1" spc="14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results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Facilitated</a:t>
            </a:r>
            <a:r>
              <a:rPr lang="en-US" sz="7200" spc="-28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debrief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sessions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0" y="-397611"/>
            <a:ext cx="30278388" cy="1919562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44210" y="12979326"/>
            <a:ext cx="30278388" cy="5948438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ea typeface="Arial" panose="020B0604020202020204" pitchFamily="34" charset="0"/>
                <a:cs typeface="Arial" panose="020B0604020202020204" pitchFamily="34" charset="0"/>
              </a:rPr>
              <a:t>Rd       </a:t>
            </a:r>
            <a:endParaRPr lang="en-AU" sz="110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894" y="12869864"/>
            <a:ext cx="29814284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39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SAFETY CULTURE SURVEY</a:t>
            </a:r>
            <a:endParaRPr lang="en-AU" sz="3200" dirty="0">
              <a:solidFill>
                <a:schemeClr val="accent5">
                  <a:lumMod val="25000"/>
                </a:schemeClr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4075" y="39011980"/>
            <a:ext cx="27705944" cy="2616658"/>
            <a:chOff x="1464075" y="39011980"/>
            <a:chExt cx="27705944" cy="2616658"/>
          </a:xfrm>
        </p:grpSpPr>
        <p:sp>
          <p:nvSpPr>
            <p:cNvPr id="28" name="TextBox 27"/>
            <p:cNvSpPr txBox="1"/>
            <p:nvPr/>
          </p:nvSpPr>
          <p:spPr>
            <a:xfrm>
              <a:off x="1464075" y="39011980"/>
              <a:ext cx="8545141" cy="261610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LHD logo </a:t>
              </a:r>
            </a:p>
            <a:p>
              <a:endParaRPr lang="en-A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72750" y="39320314"/>
              <a:ext cx="9697269" cy="230832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Survey Lead contact details </a:t>
              </a:r>
            </a:p>
          </p:txBody>
        </p:sp>
      </p:grpSp>
      <p:sp>
        <p:nvSpPr>
          <p:cNvPr id="15" name="TextBox 7"/>
          <p:cNvSpPr txBox="1"/>
          <p:nvPr/>
        </p:nvSpPr>
        <p:spPr>
          <a:xfrm>
            <a:off x="6355011" y="20080911"/>
            <a:ext cx="22259223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0" b="1" kern="1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Why do we have to do a culture survey?</a:t>
            </a:r>
            <a:endParaRPr lang="en-AU" sz="5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72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We want to know what you think about how we manage safety in our ward. Better culture means better outcomes for our patients and fewer adverse events. Ultimately, a healthier culture benefits both patients and staff. </a:t>
            </a:r>
            <a:endParaRPr lang="en-AU" sz="5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8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1951"/>
            <a:ext cx="30278388" cy="90819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ea typeface="Arial" panose="020B0604020202020204" pitchFamily="34" charset="0"/>
                <a:cs typeface="Arial" panose="020B0604020202020204" pitchFamily="34" charset="0"/>
              </a:rPr>
              <a:t>Rd       </a:t>
            </a:r>
            <a:endParaRPr lang="en-AU" sz="110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13770" tIns="45720" rIns="160128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3928884" y="23059165"/>
            <a:ext cx="15017233" cy="8105763"/>
            <a:chOff x="20448988" y="22730762"/>
            <a:chExt cx="7628076" cy="4063432"/>
          </a:xfrm>
        </p:grpSpPr>
        <p:sp>
          <p:nvSpPr>
            <p:cNvPr id="17" name="TextBox 8"/>
            <p:cNvSpPr txBox="1"/>
            <p:nvPr/>
          </p:nvSpPr>
          <p:spPr>
            <a:xfrm>
              <a:off x="21671075" y="23122119"/>
              <a:ext cx="6405989" cy="3672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6600" b="1" kern="1200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What will be done with the results? </a:t>
              </a:r>
            </a:p>
            <a:p>
              <a:pPr>
                <a:spcAft>
                  <a:spcPts val="0"/>
                </a:spcAft>
              </a:pPr>
              <a:endParaRPr lang="en-A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AU" sz="60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Once the survey has been closed, the next step is to review the results and feedback to the team. </a:t>
              </a:r>
              <a:endParaRPr lang="en-AU" sz="6000" dirty="0">
                <a:effectLst/>
                <a:latin typeface="+mn-lt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AU" sz="60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We will then highlight some areas to look at in more detail through a facilitated group discussion.  </a:t>
              </a:r>
              <a:endParaRPr lang="en-AU" sz="600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8988" y="22730762"/>
              <a:ext cx="1182785" cy="11827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26976" y="22803514"/>
            <a:ext cx="13201908" cy="9061534"/>
            <a:chOff x="656537" y="21963081"/>
            <a:chExt cx="13201908" cy="9061534"/>
          </a:xfrm>
        </p:grpSpPr>
        <p:sp>
          <p:nvSpPr>
            <p:cNvPr id="15" name="TextBox 5"/>
            <p:cNvSpPr txBox="1"/>
            <p:nvPr/>
          </p:nvSpPr>
          <p:spPr>
            <a:xfrm>
              <a:off x="1427137" y="22714648"/>
              <a:ext cx="12431308" cy="83099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  </a:t>
              </a:r>
              <a:r>
                <a:rPr lang="en-US" sz="6600" b="1" kern="1200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What is culture anyway?</a:t>
              </a:r>
            </a:p>
            <a:p>
              <a:pPr>
                <a:spcAft>
                  <a:spcPts val="0"/>
                </a:spcAft>
              </a:pPr>
              <a:r>
                <a:rPr lang="en-AU" sz="54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 </a:t>
              </a:r>
              <a:endPara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AU" sz="60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Culture is the way we think — our values, our attitudes, our perceptions and our beliefs. It’s also how we act — our habits and our typical behaviours – it’s </a:t>
              </a:r>
              <a:r>
                <a:rPr lang="en-AU" sz="6000" i="1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‘how we do things around here’.  </a:t>
              </a:r>
            </a:p>
            <a:p>
              <a:pPr>
                <a:spcAft>
                  <a:spcPts val="0"/>
                </a:spcAft>
              </a:pPr>
              <a:r>
                <a:rPr lang="en-AU" sz="5400" kern="1200" dirty="0">
                  <a:solidFill>
                    <a:srgbClr val="FF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</a:rPr>
                <a:t> </a:t>
              </a:r>
              <a:endParaRPr lang="en-A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4" name="Picture 13" descr="Teal ÔÇô 1 Colour Icons ÔÇô Collaborati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37" y="21963081"/>
              <a:ext cx="2506963" cy="250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46047" y="32565168"/>
            <a:ext cx="30324185" cy="5883396"/>
          </a:xfrm>
          <a:prstGeom prst="rect">
            <a:avLst/>
          </a:prstGeom>
          <a:solidFill>
            <a:schemeClr val="accent5">
              <a:lumMod val="25000"/>
              <a:alpha val="78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Commencing</a:t>
            </a:r>
            <a:r>
              <a:rPr lang="en-US" sz="7200" spc="-36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360" dirty="0" err="1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xxxx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Prizes</a:t>
            </a:r>
            <a:r>
              <a:rPr lang="en-US" sz="7200" b="1" spc="-4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for participation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1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Our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goal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is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70%</a:t>
            </a:r>
            <a:r>
              <a:rPr lang="en-US" sz="7200" b="1" spc="-21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spc="-13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completion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De-identified</a:t>
            </a:r>
            <a:r>
              <a:rPr lang="en-US" sz="7200" b="1" spc="14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results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1771650" lvl="2" indent="-85725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Wingdings" panose="05000000000000000000" pitchFamily="2" charset="2"/>
              <a:buChar char="§"/>
              <a:tabLst>
                <a:tab pos="388620" algn="l"/>
              </a:tabLst>
            </a:pPr>
            <a:r>
              <a:rPr lang="en-US" sz="7200" spc="-2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Facilitated</a:t>
            </a:r>
            <a:r>
              <a:rPr lang="en-US" sz="7200" spc="-285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survey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b="1" spc="-2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debrief</a:t>
            </a:r>
            <a:r>
              <a:rPr lang="en-US" sz="7200" b="1" spc="-385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US" sz="7200" spc="-20" dirty="0">
                <a:solidFill>
                  <a:srgbClr val="FFFFFF"/>
                </a:solidFill>
                <a:effectLst/>
                <a:latin typeface="Arial Unicode MS" panose="020B0604020202020204" pitchFamily="34" charset="-128"/>
                <a:ea typeface="Lucida Sans" panose="020B0602030504020204" pitchFamily="34" charset="0"/>
                <a:cs typeface="Lucida Sans" panose="020B0602030504020204" pitchFamily="34" charset="0"/>
              </a:rPr>
              <a:t>session</a:t>
            </a:r>
            <a:endParaRPr lang="en-AU" sz="5400" dirty="0">
              <a:effectLst/>
              <a:latin typeface="Arial Unicode MS" panose="020B0604020202020204" pitchFamily="34" charset="-128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47" y="3770263"/>
            <a:ext cx="30278388" cy="18007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4366" y="0"/>
            <a:ext cx="30675408" cy="3770263"/>
          </a:xfrm>
          <a:prstGeom prst="rect">
            <a:avLst/>
          </a:prstGeom>
          <a:solidFill>
            <a:schemeClr val="accent1">
              <a:lumMod val="25000"/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9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SAFETY CULTURE SURVEY</a:t>
            </a:r>
            <a:endParaRPr lang="en-AU" sz="3200" dirty="0">
              <a:solidFill>
                <a:schemeClr val="bg1"/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40175" y="39164361"/>
            <a:ext cx="27705944" cy="2616658"/>
            <a:chOff x="1464075" y="39011980"/>
            <a:chExt cx="27705944" cy="2616658"/>
          </a:xfrm>
        </p:grpSpPr>
        <p:sp>
          <p:nvSpPr>
            <p:cNvPr id="18" name="TextBox 17"/>
            <p:cNvSpPr txBox="1"/>
            <p:nvPr/>
          </p:nvSpPr>
          <p:spPr>
            <a:xfrm>
              <a:off x="1464075" y="39011980"/>
              <a:ext cx="8545141" cy="261610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LHD logo </a:t>
              </a:r>
            </a:p>
            <a:p>
              <a:endParaRPr lang="en-A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72750" y="39320314"/>
              <a:ext cx="9697269" cy="230832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Survey Lead contact details </a:t>
              </a:r>
            </a:p>
          </p:txBody>
        </p:sp>
      </p:grpSp>
      <p:sp>
        <p:nvSpPr>
          <p:cNvPr id="14" name="TextBox 6"/>
          <p:cNvSpPr txBox="1"/>
          <p:nvPr/>
        </p:nvSpPr>
        <p:spPr>
          <a:xfrm>
            <a:off x="-258905" y="15483275"/>
            <a:ext cx="30570579" cy="6294031"/>
          </a:xfrm>
          <a:prstGeom prst="rect">
            <a:avLst/>
          </a:prstGeom>
          <a:solidFill>
            <a:schemeClr val="accent3">
              <a:lumMod val="6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9600" kern="12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want to hear from you to better understand how we work and function as a team and how we think about safety</a:t>
            </a:r>
            <a:r>
              <a:rPr lang="en-US" sz="9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US" sz="11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Your voice matters.</a:t>
            </a:r>
            <a:endParaRPr lang="en-AU" sz="6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048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324</Words>
  <Application>Microsoft Office PowerPoint</Application>
  <PresentationFormat>Custom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 Unicode MS</vt:lpstr>
      <vt:lpstr>Arial</vt:lpstr>
      <vt:lpstr>Arial Black</vt:lpstr>
      <vt:lpstr>Bahnschrift Light SemiCondensed</vt:lpstr>
      <vt:lpstr>Calibri</vt:lpstr>
      <vt:lpstr>Calibri Light</vt:lpstr>
      <vt:lpstr>MS Reference Sans Serif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</vt:vector>
  </TitlesOfParts>
  <Company>NSW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Template - Poster Presentation</dc:title>
  <dc:subject>Add Your Project to the Innovation Register</dc:subject>
  <dc:creator>NSW Health</dc:creator>
  <cp:keywords>Redesign, Project, Template, Innovation Register</cp:keywords>
  <cp:lastModifiedBy>Zeb Woodpower (Clinical Excellence Commission)</cp:lastModifiedBy>
  <cp:revision>441</cp:revision>
  <cp:lastPrinted>2020-02-24T04:04:33Z</cp:lastPrinted>
  <dcterms:created xsi:type="dcterms:W3CDTF">2008-07-22T23:52:08Z</dcterms:created>
  <dcterms:modified xsi:type="dcterms:W3CDTF">2020-06-10T02:39:15Z</dcterms:modified>
</cp:coreProperties>
</file>