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3" r:id="rId1"/>
    <p:sldMasterId id="2147483710" r:id="rId2"/>
    <p:sldMasterId id="2147483718" r:id="rId3"/>
    <p:sldMasterId id="2147483735" r:id="rId4"/>
  </p:sldMasterIdLst>
  <p:notesMasterIdLst>
    <p:notesMasterId r:id="rId27"/>
  </p:notesMasterIdLst>
  <p:handoutMasterIdLst>
    <p:handoutMasterId r:id="rId28"/>
  </p:handoutMasterIdLst>
  <p:sldIdLst>
    <p:sldId id="333" r:id="rId5"/>
    <p:sldId id="334" r:id="rId6"/>
    <p:sldId id="365" r:id="rId7"/>
    <p:sldId id="363" r:id="rId8"/>
    <p:sldId id="387" r:id="rId9"/>
    <p:sldId id="340" r:id="rId10"/>
    <p:sldId id="366" r:id="rId11"/>
    <p:sldId id="367" r:id="rId12"/>
    <p:sldId id="344" r:id="rId13"/>
    <p:sldId id="384" r:id="rId14"/>
    <p:sldId id="385" r:id="rId15"/>
    <p:sldId id="378" r:id="rId16"/>
    <p:sldId id="386" r:id="rId17"/>
    <p:sldId id="390" r:id="rId18"/>
    <p:sldId id="379" r:id="rId19"/>
    <p:sldId id="375" r:id="rId20"/>
    <p:sldId id="380" r:id="rId21"/>
    <p:sldId id="388" r:id="rId22"/>
    <p:sldId id="391" r:id="rId23"/>
    <p:sldId id="381" r:id="rId24"/>
    <p:sldId id="383" r:id="rId25"/>
    <p:sldId id="362" r:id="rId26"/>
  </p:sldIdLst>
  <p:sldSz cx="9144000" cy="6858000" type="screen4x3"/>
  <p:notesSz cx="6648450" cy="9896475"/>
  <p:defaultTextStyle>
    <a:defPPr>
      <a:defRPr lang="en-GB"/>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7">
          <p15:clr>
            <a:srgbClr val="A4A3A4"/>
          </p15:clr>
        </p15:guide>
        <p15:guide id="2" pos="209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B100"/>
    <a:srgbClr val="6A5288"/>
    <a:srgbClr val="FFCD2F"/>
    <a:srgbClr val="333333"/>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167" autoAdjust="0"/>
    <p:restoredTop sz="93943" autoAdjust="0"/>
  </p:normalViewPr>
  <p:slideViewPr>
    <p:cSldViewPr>
      <p:cViewPr varScale="1">
        <p:scale>
          <a:sx n="109" d="100"/>
          <a:sy n="109" d="100"/>
        </p:scale>
        <p:origin x="129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1590" y="-102"/>
      </p:cViewPr>
      <p:guideLst>
        <p:guide orient="horz" pos="3117"/>
        <p:guide pos="209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1" y="0"/>
            <a:ext cx="2881193" cy="495822"/>
          </a:xfrm>
          <a:prstGeom prst="rect">
            <a:avLst/>
          </a:prstGeom>
          <a:noFill/>
          <a:ln w="9525">
            <a:noFill/>
            <a:miter lim="800000"/>
            <a:headEnd/>
            <a:tailEnd/>
          </a:ln>
          <a:effectLst/>
        </p:spPr>
        <p:txBody>
          <a:bodyPr vert="horz" wrap="square" lIns="90447" tIns="45223" rIns="90447" bIns="45223" numCol="1" anchor="t" anchorCtr="0" compatLnSpc="1">
            <a:prstTxWarp prst="textNoShape">
              <a:avLst/>
            </a:prstTxWarp>
          </a:bodyPr>
          <a:lstStyle>
            <a:lvl1pPr defTabSz="904521">
              <a:defRPr sz="1100" smtClean="0">
                <a:latin typeface="Arial" pitchFamily="34" charset="0"/>
              </a:defRPr>
            </a:lvl1pPr>
          </a:lstStyle>
          <a:p>
            <a:pPr>
              <a:defRPr/>
            </a:pPr>
            <a:endParaRPr lang="en-GB"/>
          </a:p>
        </p:txBody>
      </p:sp>
      <p:sp>
        <p:nvSpPr>
          <p:cNvPr id="34819" name="Rectangle 3"/>
          <p:cNvSpPr>
            <a:spLocks noGrp="1" noChangeArrowheads="1"/>
          </p:cNvSpPr>
          <p:nvPr>
            <p:ph type="dt" sz="quarter" idx="1"/>
          </p:nvPr>
        </p:nvSpPr>
        <p:spPr bwMode="auto">
          <a:xfrm>
            <a:off x="3765771" y="0"/>
            <a:ext cx="2881193" cy="495822"/>
          </a:xfrm>
          <a:prstGeom prst="rect">
            <a:avLst/>
          </a:prstGeom>
          <a:noFill/>
          <a:ln w="9525">
            <a:noFill/>
            <a:miter lim="800000"/>
            <a:headEnd/>
            <a:tailEnd/>
          </a:ln>
          <a:effectLst/>
        </p:spPr>
        <p:txBody>
          <a:bodyPr vert="horz" wrap="square" lIns="90447" tIns="45223" rIns="90447" bIns="45223" numCol="1" anchor="t" anchorCtr="0" compatLnSpc="1">
            <a:prstTxWarp prst="textNoShape">
              <a:avLst/>
            </a:prstTxWarp>
          </a:bodyPr>
          <a:lstStyle>
            <a:lvl1pPr algn="r" defTabSz="904521">
              <a:defRPr sz="1100" smtClean="0">
                <a:latin typeface="Arial" pitchFamily="34" charset="0"/>
              </a:defRPr>
            </a:lvl1pPr>
          </a:lstStyle>
          <a:p>
            <a:pPr>
              <a:defRPr/>
            </a:pPr>
            <a:endParaRPr lang="en-GB"/>
          </a:p>
        </p:txBody>
      </p:sp>
      <p:sp>
        <p:nvSpPr>
          <p:cNvPr id="34820" name="Rectangle 4"/>
          <p:cNvSpPr>
            <a:spLocks noGrp="1" noChangeArrowheads="1"/>
          </p:cNvSpPr>
          <p:nvPr>
            <p:ph type="ftr" sz="quarter" idx="2"/>
          </p:nvPr>
        </p:nvSpPr>
        <p:spPr bwMode="auto">
          <a:xfrm>
            <a:off x="1" y="9399118"/>
            <a:ext cx="2881193" cy="495821"/>
          </a:xfrm>
          <a:prstGeom prst="rect">
            <a:avLst/>
          </a:prstGeom>
          <a:noFill/>
          <a:ln w="9525">
            <a:noFill/>
            <a:miter lim="800000"/>
            <a:headEnd/>
            <a:tailEnd/>
          </a:ln>
          <a:effectLst/>
        </p:spPr>
        <p:txBody>
          <a:bodyPr vert="horz" wrap="square" lIns="90447" tIns="45223" rIns="90447" bIns="45223" numCol="1" anchor="b" anchorCtr="0" compatLnSpc="1">
            <a:prstTxWarp prst="textNoShape">
              <a:avLst/>
            </a:prstTxWarp>
          </a:bodyPr>
          <a:lstStyle>
            <a:lvl1pPr defTabSz="904521">
              <a:defRPr sz="1100" smtClean="0">
                <a:latin typeface="Arial" pitchFamily="34" charset="0"/>
              </a:defRPr>
            </a:lvl1pPr>
          </a:lstStyle>
          <a:p>
            <a:pPr>
              <a:defRPr/>
            </a:pPr>
            <a:endParaRPr lang="en-GB"/>
          </a:p>
        </p:txBody>
      </p:sp>
      <p:sp>
        <p:nvSpPr>
          <p:cNvPr id="34821" name="Rectangle 5"/>
          <p:cNvSpPr>
            <a:spLocks noGrp="1" noChangeArrowheads="1"/>
          </p:cNvSpPr>
          <p:nvPr>
            <p:ph type="sldNum" sz="quarter" idx="3"/>
          </p:nvPr>
        </p:nvSpPr>
        <p:spPr bwMode="auto">
          <a:xfrm>
            <a:off x="3765771" y="9399118"/>
            <a:ext cx="2881193" cy="495821"/>
          </a:xfrm>
          <a:prstGeom prst="rect">
            <a:avLst/>
          </a:prstGeom>
          <a:noFill/>
          <a:ln w="9525">
            <a:noFill/>
            <a:miter lim="800000"/>
            <a:headEnd/>
            <a:tailEnd/>
          </a:ln>
          <a:effectLst/>
        </p:spPr>
        <p:txBody>
          <a:bodyPr vert="horz" wrap="square" lIns="90447" tIns="45223" rIns="90447" bIns="45223" numCol="1" anchor="b" anchorCtr="0" compatLnSpc="1">
            <a:prstTxWarp prst="textNoShape">
              <a:avLst/>
            </a:prstTxWarp>
          </a:bodyPr>
          <a:lstStyle>
            <a:lvl1pPr algn="r" defTabSz="904521">
              <a:defRPr sz="1100" smtClean="0">
                <a:latin typeface="Arial" pitchFamily="34" charset="0"/>
              </a:defRPr>
            </a:lvl1pPr>
          </a:lstStyle>
          <a:p>
            <a:pPr>
              <a:defRPr/>
            </a:pPr>
            <a:fld id="{F9972726-BEFB-4399-B5B0-DA4CB615A30A}" type="slidenum">
              <a:rPr lang="en-GB"/>
              <a:pPr>
                <a:defRPr/>
              </a:pPr>
              <a:t>‹#›</a:t>
            </a:fld>
            <a:endParaRPr lang="en-GB"/>
          </a:p>
        </p:txBody>
      </p:sp>
    </p:spTree>
    <p:extLst>
      <p:ext uri="{BB962C8B-B14F-4D97-AF65-F5344CB8AC3E}">
        <p14:creationId xmlns:p14="http://schemas.microsoft.com/office/powerpoint/2010/main" val="1910998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1" y="0"/>
            <a:ext cx="2881193" cy="495822"/>
          </a:xfrm>
          <a:prstGeom prst="rect">
            <a:avLst/>
          </a:prstGeom>
          <a:noFill/>
          <a:ln w="9525">
            <a:noFill/>
            <a:miter lim="800000"/>
            <a:headEnd/>
            <a:tailEnd/>
          </a:ln>
          <a:effectLst/>
        </p:spPr>
        <p:txBody>
          <a:bodyPr vert="horz" wrap="square" lIns="90447" tIns="45223" rIns="90447" bIns="45223" numCol="1" anchor="t" anchorCtr="0" compatLnSpc="1">
            <a:prstTxWarp prst="textNoShape">
              <a:avLst/>
            </a:prstTxWarp>
          </a:bodyPr>
          <a:lstStyle>
            <a:lvl1pPr defTabSz="904521">
              <a:defRPr sz="1100" smtClean="0">
                <a:latin typeface="Arial" pitchFamily="34" charset="0"/>
              </a:defRPr>
            </a:lvl1pPr>
          </a:lstStyle>
          <a:p>
            <a:pPr>
              <a:defRPr/>
            </a:pPr>
            <a:endParaRPr lang="en-GB"/>
          </a:p>
        </p:txBody>
      </p:sp>
      <p:sp>
        <p:nvSpPr>
          <p:cNvPr id="39939" name="Rectangle 3"/>
          <p:cNvSpPr>
            <a:spLocks noGrp="1" noChangeArrowheads="1"/>
          </p:cNvSpPr>
          <p:nvPr>
            <p:ph type="dt" idx="1"/>
          </p:nvPr>
        </p:nvSpPr>
        <p:spPr bwMode="auto">
          <a:xfrm>
            <a:off x="3765771" y="0"/>
            <a:ext cx="2881193" cy="495822"/>
          </a:xfrm>
          <a:prstGeom prst="rect">
            <a:avLst/>
          </a:prstGeom>
          <a:noFill/>
          <a:ln w="9525">
            <a:noFill/>
            <a:miter lim="800000"/>
            <a:headEnd/>
            <a:tailEnd/>
          </a:ln>
          <a:effectLst/>
        </p:spPr>
        <p:txBody>
          <a:bodyPr vert="horz" wrap="square" lIns="90447" tIns="45223" rIns="90447" bIns="45223" numCol="1" anchor="t" anchorCtr="0" compatLnSpc="1">
            <a:prstTxWarp prst="textNoShape">
              <a:avLst/>
            </a:prstTxWarp>
          </a:bodyPr>
          <a:lstStyle>
            <a:lvl1pPr algn="r" defTabSz="904521">
              <a:defRPr sz="1100" smtClean="0">
                <a:latin typeface="Arial" pitchFamily="34" charset="0"/>
              </a:defRPr>
            </a:lvl1pPr>
          </a:lstStyle>
          <a:p>
            <a:pPr>
              <a:defRPr/>
            </a:pPr>
            <a:endParaRPr lang="en-GB"/>
          </a:p>
        </p:txBody>
      </p:sp>
      <p:sp>
        <p:nvSpPr>
          <p:cNvPr id="41988" name="Rectangle 4"/>
          <p:cNvSpPr>
            <a:spLocks noGrp="1" noRot="1" noChangeAspect="1" noChangeArrowheads="1" noTextEdit="1"/>
          </p:cNvSpPr>
          <p:nvPr>
            <p:ph type="sldImg" idx="2"/>
          </p:nvPr>
        </p:nvSpPr>
        <p:spPr bwMode="auto">
          <a:xfrm>
            <a:off x="850900" y="742950"/>
            <a:ext cx="4946650" cy="3709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664548" y="4700326"/>
            <a:ext cx="5319355" cy="4453184"/>
          </a:xfrm>
          <a:prstGeom prst="rect">
            <a:avLst/>
          </a:prstGeom>
          <a:noFill/>
          <a:ln w="9525">
            <a:noFill/>
            <a:miter lim="800000"/>
            <a:headEnd/>
            <a:tailEnd/>
          </a:ln>
          <a:effectLst/>
        </p:spPr>
        <p:txBody>
          <a:bodyPr vert="horz" wrap="square" lIns="90447" tIns="45223" rIns="90447" bIns="4522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9942" name="Rectangle 6"/>
          <p:cNvSpPr>
            <a:spLocks noGrp="1" noChangeArrowheads="1"/>
          </p:cNvSpPr>
          <p:nvPr>
            <p:ph type="ftr" sz="quarter" idx="4"/>
          </p:nvPr>
        </p:nvSpPr>
        <p:spPr bwMode="auto">
          <a:xfrm>
            <a:off x="1" y="9399118"/>
            <a:ext cx="2881193" cy="495821"/>
          </a:xfrm>
          <a:prstGeom prst="rect">
            <a:avLst/>
          </a:prstGeom>
          <a:noFill/>
          <a:ln w="9525">
            <a:noFill/>
            <a:miter lim="800000"/>
            <a:headEnd/>
            <a:tailEnd/>
          </a:ln>
          <a:effectLst/>
        </p:spPr>
        <p:txBody>
          <a:bodyPr vert="horz" wrap="square" lIns="90447" tIns="45223" rIns="90447" bIns="45223" numCol="1" anchor="b" anchorCtr="0" compatLnSpc="1">
            <a:prstTxWarp prst="textNoShape">
              <a:avLst/>
            </a:prstTxWarp>
          </a:bodyPr>
          <a:lstStyle>
            <a:lvl1pPr defTabSz="904521">
              <a:defRPr sz="1100" smtClean="0">
                <a:latin typeface="Arial" pitchFamily="34" charset="0"/>
              </a:defRPr>
            </a:lvl1pPr>
          </a:lstStyle>
          <a:p>
            <a:pPr>
              <a:defRPr/>
            </a:pPr>
            <a:endParaRPr lang="en-GB"/>
          </a:p>
        </p:txBody>
      </p:sp>
      <p:sp>
        <p:nvSpPr>
          <p:cNvPr id="39943" name="Rectangle 7"/>
          <p:cNvSpPr>
            <a:spLocks noGrp="1" noChangeArrowheads="1"/>
          </p:cNvSpPr>
          <p:nvPr>
            <p:ph type="sldNum" sz="quarter" idx="5"/>
          </p:nvPr>
        </p:nvSpPr>
        <p:spPr bwMode="auto">
          <a:xfrm>
            <a:off x="3765771" y="9399118"/>
            <a:ext cx="2881193" cy="495821"/>
          </a:xfrm>
          <a:prstGeom prst="rect">
            <a:avLst/>
          </a:prstGeom>
          <a:noFill/>
          <a:ln w="9525">
            <a:noFill/>
            <a:miter lim="800000"/>
            <a:headEnd/>
            <a:tailEnd/>
          </a:ln>
          <a:effectLst/>
        </p:spPr>
        <p:txBody>
          <a:bodyPr vert="horz" wrap="square" lIns="90447" tIns="45223" rIns="90447" bIns="45223" numCol="1" anchor="b" anchorCtr="0" compatLnSpc="1">
            <a:prstTxWarp prst="textNoShape">
              <a:avLst/>
            </a:prstTxWarp>
          </a:bodyPr>
          <a:lstStyle>
            <a:lvl1pPr algn="r" defTabSz="904521">
              <a:defRPr sz="1100" smtClean="0">
                <a:latin typeface="Arial" pitchFamily="34" charset="0"/>
              </a:defRPr>
            </a:lvl1pPr>
          </a:lstStyle>
          <a:p>
            <a:pPr>
              <a:defRPr/>
            </a:pPr>
            <a:fld id="{CAE62BA4-82A4-4665-A017-0933073A8204}" type="slidenum">
              <a:rPr lang="en-GB"/>
              <a:pPr>
                <a:defRPr/>
              </a:pPr>
              <a:t>‹#›</a:t>
            </a:fld>
            <a:endParaRPr lang="en-GB"/>
          </a:p>
        </p:txBody>
      </p:sp>
    </p:spTree>
    <p:extLst>
      <p:ext uri="{BB962C8B-B14F-4D97-AF65-F5344CB8AC3E}">
        <p14:creationId xmlns:p14="http://schemas.microsoft.com/office/powerpoint/2010/main" val="31566484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0900" y="742950"/>
            <a:ext cx="4946650" cy="3709988"/>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4BAF496-3AA7-4A16-9881-8233265A00D4}" type="slidenum">
              <a:rPr lang="en-AU" smtClean="0"/>
              <a:t>4</a:t>
            </a:fld>
            <a:endParaRPr lang="en-AU"/>
          </a:p>
        </p:txBody>
      </p:sp>
    </p:spTree>
    <p:extLst>
      <p:ext uri="{BB962C8B-B14F-4D97-AF65-F5344CB8AC3E}">
        <p14:creationId xmlns:p14="http://schemas.microsoft.com/office/powerpoint/2010/main" val="350844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bg1"/>
                </a:solidFill>
                <a:latin typeface="Helvetica" pitchFamily="34" charset="0"/>
              </a:defRPr>
            </a:lvl1pPr>
            <a:lvl2pPr marL="740647" indent="-284864" eaLnBrk="0" hangingPunct="0">
              <a:defRPr sz="3200">
                <a:solidFill>
                  <a:schemeClr val="bg1"/>
                </a:solidFill>
                <a:latin typeface="Helvetica" pitchFamily="34" charset="0"/>
              </a:defRPr>
            </a:lvl2pPr>
            <a:lvl3pPr marL="1139457" indent="-227891" eaLnBrk="0" hangingPunct="0">
              <a:defRPr sz="3200">
                <a:solidFill>
                  <a:schemeClr val="bg1"/>
                </a:solidFill>
                <a:latin typeface="Helvetica" pitchFamily="34" charset="0"/>
              </a:defRPr>
            </a:lvl3pPr>
            <a:lvl4pPr marL="1595239" indent="-227891" eaLnBrk="0" hangingPunct="0">
              <a:defRPr sz="3200">
                <a:solidFill>
                  <a:schemeClr val="bg1"/>
                </a:solidFill>
                <a:latin typeface="Helvetica" pitchFamily="34" charset="0"/>
              </a:defRPr>
            </a:lvl4pPr>
            <a:lvl5pPr marL="2051022" indent="-227891" eaLnBrk="0" hangingPunct="0">
              <a:defRPr sz="3200">
                <a:solidFill>
                  <a:schemeClr val="bg1"/>
                </a:solidFill>
                <a:latin typeface="Helvetica" pitchFamily="34" charset="0"/>
              </a:defRPr>
            </a:lvl5pPr>
            <a:lvl6pPr marL="2506805" indent="-227891" algn="ctr" eaLnBrk="0" fontAlgn="base" hangingPunct="0">
              <a:spcBef>
                <a:spcPct val="0"/>
              </a:spcBef>
              <a:spcAft>
                <a:spcPct val="0"/>
              </a:spcAft>
              <a:defRPr sz="3200">
                <a:solidFill>
                  <a:schemeClr val="bg1"/>
                </a:solidFill>
                <a:latin typeface="Helvetica" pitchFamily="34" charset="0"/>
              </a:defRPr>
            </a:lvl6pPr>
            <a:lvl7pPr marL="2962587" indent="-227891" algn="ctr" eaLnBrk="0" fontAlgn="base" hangingPunct="0">
              <a:spcBef>
                <a:spcPct val="0"/>
              </a:spcBef>
              <a:spcAft>
                <a:spcPct val="0"/>
              </a:spcAft>
              <a:defRPr sz="3200">
                <a:solidFill>
                  <a:schemeClr val="bg1"/>
                </a:solidFill>
                <a:latin typeface="Helvetica" pitchFamily="34" charset="0"/>
              </a:defRPr>
            </a:lvl7pPr>
            <a:lvl8pPr marL="3418370" indent="-227891" algn="ctr" eaLnBrk="0" fontAlgn="base" hangingPunct="0">
              <a:spcBef>
                <a:spcPct val="0"/>
              </a:spcBef>
              <a:spcAft>
                <a:spcPct val="0"/>
              </a:spcAft>
              <a:defRPr sz="3200">
                <a:solidFill>
                  <a:schemeClr val="bg1"/>
                </a:solidFill>
                <a:latin typeface="Helvetica" pitchFamily="34" charset="0"/>
              </a:defRPr>
            </a:lvl8pPr>
            <a:lvl9pPr marL="3874153" indent="-227891" algn="ctr" eaLnBrk="0" fontAlgn="base" hangingPunct="0">
              <a:spcBef>
                <a:spcPct val="0"/>
              </a:spcBef>
              <a:spcAft>
                <a:spcPct val="0"/>
              </a:spcAft>
              <a:defRPr sz="3200">
                <a:solidFill>
                  <a:schemeClr val="bg1"/>
                </a:solidFill>
                <a:latin typeface="Helvetica" pitchFamily="34" charset="0"/>
              </a:defRPr>
            </a:lvl9pPr>
          </a:lstStyle>
          <a:p>
            <a:pPr eaLnBrk="1" hangingPunct="1"/>
            <a:fld id="{930B047D-38A0-49C1-B273-BA6BEDC8E67C}" type="slidenum">
              <a:rPr lang="en-US" sz="1200">
                <a:solidFill>
                  <a:schemeClr val="tx1"/>
                </a:solidFill>
                <a:latin typeface="Arial" pitchFamily="34" charset="0"/>
              </a:rPr>
              <a:pPr eaLnBrk="1" hangingPunct="1"/>
              <a:t>13</a:t>
            </a:fld>
            <a:endParaRPr lang="en-US" sz="1200">
              <a:solidFill>
                <a:schemeClr val="tx1"/>
              </a:solidFill>
              <a:latin typeface="Arial" pitchFamily="34" charset="0"/>
            </a:endParaRPr>
          </a:p>
        </p:txBody>
      </p:sp>
      <p:sp>
        <p:nvSpPr>
          <p:cNvPr id="76803" name="Rectangle 7"/>
          <p:cNvSpPr txBox="1">
            <a:spLocks noGrp="1" noChangeArrowheads="1"/>
          </p:cNvSpPr>
          <p:nvPr/>
        </p:nvSpPr>
        <p:spPr bwMode="auto">
          <a:xfrm>
            <a:off x="3765918" y="9399933"/>
            <a:ext cx="2880995" cy="494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7" tIns="45578" rIns="91157" bIns="45578" anchor="b"/>
          <a:lstStyle>
            <a:lvl1pPr eaLnBrk="0" hangingPunct="0">
              <a:defRPr sz="3200">
                <a:solidFill>
                  <a:schemeClr val="bg1"/>
                </a:solidFill>
                <a:latin typeface="Helvetica" pitchFamily="34" charset="0"/>
              </a:defRPr>
            </a:lvl1pPr>
            <a:lvl2pPr marL="742950" indent="-285750" eaLnBrk="0" hangingPunct="0">
              <a:defRPr sz="3200">
                <a:solidFill>
                  <a:schemeClr val="bg1"/>
                </a:solidFill>
                <a:latin typeface="Helvetica" pitchFamily="34" charset="0"/>
              </a:defRPr>
            </a:lvl2pPr>
            <a:lvl3pPr marL="1143000" indent="-228600" eaLnBrk="0" hangingPunct="0">
              <a:defRPr sz="3200">
                <a:solidFill>
                  <a:schemeClr val="bg1"/>
                </a:solidFill>
                <a:latin typeface="Helvetica" pitchFamily="34" charset="0"/>
              </a:defRPr>
            </a:lvl3pPr>
            <a:lvl4pPr marL="1600200" indent="-228600" eaLnBrk="0" hangingPunct="0">
              <a:defRPr sz="3200">
                <a:solidFill>
                  <a:schemeClr val="bg1"/>
                </a:solidFill>
                <a:latin typeface="Helvetica" pitchFamily="34" charset="0"/>
              </a:defRPr>
            </a:lvl4pPr>
            <a:lvl5pPr marL="2057400" indent="-228600" eaLnBrk="0" hangingPunct="0">
              <a:defRPr sz="3200">
                <a:solidFill>
                  <a:schemeClr val="bg1"/>
                </a:solidFill>
                <a:latin typeface="Helvetica" pitchFamily="34" charset="0"/>
              </a:defRPr>
            </a:lvl5pPr>
            <a:lvl6pPr marL="2514600" indent="-228600" algn="ctr" eaLnBrk="0" fontAlgn="base" hangingPunct="0">
              <a:spcBef>
                <a:spcPct val="0"/>
              </a:spcBef>
              <a:spcAft>
                <a:spcPct val="0"/>
              </a:spcAft>
              <a:defRPr sz="3200">
                <a:solidFill>
                  <a:schemeClr val="bg1"/>
                </a:solidFill>
                <a:latin typeface="Helvetica" pitchFamily="34" charset="0"/>
              </a:defRPr>
            </a:lvl6pPr>
            <a:lvl7pPr marL="2971800" indent="-228600" algn="ctr" eaLnBrk="0" fontAlgn="base" hangingPunct="0">
              <a:spcBef>
                <a:spcPct val="0"/>
              </a:spcBef>
              <a:spcAft>
                <a:spcPct val="0"/>
              </a:spcAft>
              <a:defRPr sz="3200">
                <a:solidFill>
                  <a:schemeClr val="bg1"/>
                </a:solidFill>
                <a:latin typeface="Helvetica" pitchFamily="34" charset="0"/>
              </a:defRPr>
            </a:lvl7pPr>
            <a:lvl8pPr marL="3429000" indent="-228600" algn="ctr" eaLnBrk="0" fontAlgn="base" hangingPunct="0">
              <a:spcBef>
                <a:spcPct val="0"/>
              </a:spcBef>
              <a:spcAft>
                <a:spcPct val="0"/>
              </a:spcAft>
              <a:defRPr sz="3200">
                <a:solidFill>
                  <a:schemeClr val="bg1"/>
                </a:solidFill>
                <a:latin typeface="Helvetica" pitchFamily="34" charset="0"/>
              </a:defRPr>
            </a:lvl8pPr>
            <a:lvl9pPr marL="3886200" indent="-228600" algn="ctr" eaLnBrk="0" fontAlgn="base" hangingPunct="0">
              <a:spcBef>
                <a:spcPct val="0"/>
              </a:spcBef>
              <a:spcAft>
                <a:spcPct val="0"/>
              </a:spcAft>
              <a:defRPr sz="3200">
                <a:solidFill>
                  <a:schemeClr val="bg1"/>
                </a:solidFill>
                <a:latin typeface="Helvetica" pitchFamily="34" charset="0"/>
              </a:defRPr>
            </a:lvl9pPr>
          </a:lstStyle>
          <a:p>
            <a:pPr algn="r" eaLnBrk="1" hangingPunct="1"/>
            <a:fld id="{9384AC38-06E9-4D4D-BC91-42EF020D2588}" type="slidenum">
              <a:rPr lang="en-US" sz="1200">
                <a:solidFill>
                  <a:schemeClr val="tx1"/>
                </a:solidFill>
                <a:latin typeface="Arial" pitchFamily="34" charset="0"/>
                <a:ea typeface="ＭＳ Ｐゴシック" pitchFamily="34" charset="-128"/>
              </a:rPr>
              <a:pPr algn="r" eaLnBrk="1" hangingPunct="1"/>
              <a:t>13</a:t>
            </a:fld>
            <a:endParaRPr lang="en-US" sz="1200">
              <a:solidFill>
                <a:schemeClr val="tx1"/>
              </a:solidFill>
              <a:latin typeface="Arial" pitchFamily="34" charset="0"/>
              <a:ea typeface="ＭＳ Ｐゴシック" pitchFamily="34" charset="-128"/>
            </a:endParaRPr>
          </a:p>
        </p:txBody>
      </p:sp>
      <p:sp>
        <p:nvSpPr>
          <p:cNvPr id="76804" name="Rectangle 2"/>
          <p:cNvSpPr>
            <a:spLocks noGrp="1" noRot="1" noChangeAspect="1" noChangeArrowheads="1" noTextEdit="1"/>
          </p:cNvSpPr>
          <p:nvPr>
            <p:ph type="sldImg"/>
          </p:nvPr>
        </p:nvSpPr>
        <p:spPr>
          <a:ln/>
        </p:spPr>
      </p:sp>
      <p:sp>
        <p:nvSpPr>
          <p:cNvPr id="768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891" indent="-227891" eaLnBrk="1" hangingPunct="1">
              <a:lnSpc>
                <a:spcPct val="90000"/>
              </a:lnSpc>
            </a:pPr>
            <a:r>
              <a:rPr lang="en-US" smtClean="0">
                <a:latin typeface="Arial" pitchFamily="34" charset="0"/>
                <a:cs typeface="Arial" pitchFamily="34" charset="0"/>
              </a:rPr>
              <a:t>Meeting the Patient</a:t>
            </a:r>
          </a:p>
          <a:p>
            <a:pPr marL="227891" indent="-227891" eaLnBrk="1" hangingPunct="1">
              <a:lnSpc>
                <a:spcPct val="90000"/>
              </a:lnSpc>
            </a:pPr>
            <a:r>
              <a:rPr lang="en-US" smtClean="0">
                <a:latin typeface="Arial" pitchFamily="34" charset="0"/>
              </a:rPr>
              <a:t>Review the patient’s admission notes</a:t>
            </a:r>
          </a:p>
          <a:p>
            <a:pPr marL="740647" lvl="1" indent="-284864" eaLnBrk="1" hangingPunct="1">
              <a:lnSpc>
                <a:spcPct val="90000"/>
              </a:lnSpc>
            </a:pPr>
            <a:r>
              <a:rPr lang="en-US" smtClean="0">
                <a:latin typeface="Arial" pitchFamily="34" charset="0"/>
              </a:rPr>
              <a:t>History and physical</a:t>
            </a:r>
          </a:p>
          <a:p>
            <a:pPr marL="740647" lvl="1" indent="-284864" eaLnBrk="1" hangingPunct="1">
              <a:lnSpc>
                <a:spcPct val="90000"/>
              </a:lnSpc>
            </a:pPr>
            <a:r>
              <a:rPr lang="en-US" smtClean="0">
                <a:latin typeface="Arial" pitchFamily="34" charset="0"/>
              </a:rPr>
              <a:t>Medication reconciliation</a:t>
            </a:r>
          </a:p>
          <a:p>
            <a:pPr marL="740647" lvl="1" indent="-284864" eaLnBrk="1" hangingPunct="1">
              <a:lnSpc>
                <a:spcPct val="90000"/>
              </a:lnSpc>
            </a:pPr>
            <a:r>
              <a:rPr lang="en-US" smtClean="0">
                <a:latin typeface="Arial" pitchFamily="34" charset="0"/>
              </a:rPr>
              <a:t>Preliminary plan of care</a:t>
            </a:r>
          </a:p>
          <a:p>
            <a:pPr marL="227891" indent="-227891" eaLnBrk="1" hangingPunct="1">
              <a:lnSpc>
                <a:spcPct val="90000"/>
              </a:lnSpc>
            </a:pPr>
            <a:r>
              <a:rPr lang="en-US" smtClean="0">
                <a:latin typeface="Arial" pitchFamily="34" charset="0"/>
              </a:rPr>
              <a:t>Meet the patient and family</a:t>
            </a:r>
          </a:p>
          <a:p>
            <a:pPr marL="740647" lvl="1" indent="-284864" eaLnBrk="1" hangingPunct="1">
              <a:lnSpc>
                <a:spcPct val="90000"/>
              </a:lnSpc>
            </a:pPr>
            <a:r>
              <a:rPr lang="en-US" smtClean="0">
                <a:latin typeface="Arial" pitchFamily="34" charset="0"/>
              </a:rPr>
              <a:t>Describe DA’s role</a:t>
            </a:r>
          </a:p>
          <a:p>
            <a:pPr marL="740647" lvl="1" indent="-284864" eaLnBrk="1" hangingPunct="1">
              <a:lnSpc>
                <a:spcPct val="90000"/>
              </a:lnSpc>
            </a:pPr>
            <a:r>
              <a:rPr lang="en-US" smtClean="0">
                <a:latin typeface="Arial" pitchFamily="34" charset="0"/>
              </a:rPr>
              <a:t>Assess concerns, including potential post-discharge needs</a:t>
            </a:r>
          </a:p>
          <a:p>
            <a:pPr marL="227891" indent="-227891" eaLnBrk="1" hangingPunct="1">
              <a:lnSpc>
                <a:spcPct val="90000"/>
              </a:lnSpc>
            </a:pPr>
            <a:r>
              <a:rPr lang="en-US" smtClean="0">
                <a:latin typeface="Arial" pitchFamily="34" charset="0"/>
              </a:rPr>
              <a:t>Initiate Patient Care Plan and checklist  </a:t>
            </a:r>
          </a:p>
          <a:p>
            <a:pPr marL="227891" indent="-227891" eaLnBrk="1" hangingPunct="1">
              <a:lnSpc>
                <a:spcPct val="90000"/>
              </a:lnSpc>
            </a:pPr>
            <a:endParaRPr lang="en-US" smtClean="0">
              <a:latin typeface="Arial" pitchFamily="34" charset="0"/>
              <a:cs typeface="Arial" pitchFamily="34" charset="0"/>
            </a:endParaRPr>
          </a:p>
        </p:txBody>
      </p:sp>
    </p:spTree>
    <p:extLst>
      <p:ext uri="{BB962C8B-B14F-4D97-AF65-F5344CB8AC3E}">
        <p14:creationId xmlns:p14="http://schemas.microsoft.com/office/powerpoint/2010/main" val="3109337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bg1"/>
                </a:solidFill>
                <a:latin typeface="Helvetica" pitchFamily="34" charset="0"/>
              </a:defRPr>
            </a:lvl1pPr>
            <a:lvl2pPr marL="740647" indent="-284864" eaLnBrk="0" hangingPunct="0">
              <a:defRPr sz="3200">
                <a:solidFill>
                  <a:schemeClr val="bg1"/>
                </a:solidFill>
                <a:latin typeface="Helvetica" pitchFamily="34" charset="0"/>
              </a:defRPr>
            </a:lvl2pPr>
            <a:lvl3pPr marL="1139457" indent="-227891" eaLnBrk="0" hangingPunct="0">
              <a:defRPr sz="3200">
                <a:solidFill>
                  <a:schemeClr val="bg1"/>
                </a:solidFill>
                <a:latin typeface="Helvetica" pitchFamily="34" charset="0"/>
              </a:defRPr>
            </a:lvl3pPr>
            <a:lvl4pPr marL="1595239" indent="-227891" eaLnBrk="0" hangingPunct="0">
              <a:defRPr sz="3200">
                <a:solidFill>
                  <a:schemeClr val="bg1"/>
                </a:solidFill>
                <a:latin typeface="Helvetica" pitchFamily="34" charset="0"/>
              </a:defRPr>
            </a:lvl4pPr>
            <a:lvl5pPr marL="2051022" indent="-227891" eaLnBrk="0" hangingPunct="0">
              <a:defRPr sz="3200">
                <a:solidFill>
                  <a:schemeClr val="bg1"/>
                </a:solidFill>
                <a:latin typeface="Helvetica" pitchFamily="34" charset="0"/>
              </a:defRPr>
            </a:lvl5pPr>
            <a:lvl6pPr marL="2506805" indent="-227891" algn="ctr" eaLnBrk="0" fontAlgn="base" hangingPunct="0">
              <a:spcBef>
                <a:spcPct val="0"/>
              </a:spcBef>
              <a:spcAft>
                <a:spcPct val="0"/>
              </a:spcAft>
              <a:defRPr sz="3200">
                <a:solidFill>
                  <a:schemeClr val="bg1"/>
                </a:solidFill>
                <a:latin typeface="Helvetica" pitchFamily="34" charset="0"/>
              </a:defRPr>
            </a:lvl6pPr>
            <a:lvl7pPr marL="2962587" indent="-227891" algn="ctr" eaLnBrk="0" fontAlgn="base" hangingPunct="0">
              <a:spcBef>
                <a:spcPct val="0"/>
              </a:spcBef>
              <a:spcAft>
                <a:spcPct val="0"/>
              </a:spcAft>
              <a:defRPr sz="3200">
                <a:solidFill>
                  <a:schemeClr val="bg1"/>
                </a:solidFill>
                <a:latin typeface="Helvetica" pitchFamily="34" charset="0"/>
              </a:defRPr>
            </a:lvl7pPr>
            <a:lvl8pPr marL="3418370" indent="-227891" algn="ctr" eaLnBrk="0" fontAlgn="base" hangingPunct="0">
              <a:spcBef>
                <a:spcPct val="0"/>
              </a:spcBef>
              <a:spcAft>
                <a:spcPct val="0"/>
              </a:spcAft>
              <a:defRPr sz="3200">
                <a:solidFill>
                  <a:schemeClr val="bg1"/>
                </a:solidFill>
                <a:latin typeface="Helvetica" pitchFamily="34" charset="0"/>
              </a:defRPr>
            </a:lvl8pPr>
            <a:lvl9pPr marL="3874153" indent="-227891" algn="ctr" eaLnBrk="0" fontAlgn="base" hangingPunct="0">
              <a:spcBef>
                <a:spcPct val="0"/>
              </a:spcBef>
              <a:spcAft>
                <a:spcPct val="0"/>
              </a:spcAft>
              <a:defRPr sz="3200">
                <a:solidFill>
                  <a:schemeClr val="bg1"/>
                </a:solidFill>
                <a:latin typeface="Helvetica" pitchFamily="34" charset="0"/>
              </a:defRPr>
            </a:lvl9pPr>
          </a:lstStyle>
          <a:p>
            <a:pPr eaLnBrk="1" hangingPunct="1"/>
            <a:fld id="{E8067693-1D37-45C8-8C7F-190D9961C806}" type="slidenum">
              <a:rPr lang="en-US" sz="1200">
                <a:solidFill>
                  <a:schemeClr val="tx1"/>
                </a:solidFill>
                <a:latin typeface="Arial" pitchFamily="34" charset="0"/>
              </a:rPr>
              <a:pPr eaLnBrk="1" hangingPunct="1"/>
              <a:t>16</a:t>
            </a:fld>
            <a:endParaRPr lang="en-US" sz="1200">
              <a:solidFill>
                <a:schemeClr val="tx1"/>
              </a:solidFill>
              <a:latin typeface="Arial" pitchFamily="34"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xfrm>
            <a:off x="221615" y="4700826"/>
            <a:ext cx="6205220" cy="48657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Arial" pitchFamily="34" charset="0"/>
              </a:rPr>
              <a:t>Discharge Planning Rounds</a:t>
            </a:r>
          </a:p>
          <a:p>
            <a:pPr eaLnBrk="1" hangingPunct="1"/>
            <a:r>
              <a:rPr lang="en-US" smtClean="0">
                <a:latin typeface="Arial" pitchFamily="34" charset="0"/>
              </a:rPr>
              <a:t>Image: Photo of a team conducting rounds in a hospital.</a:t>
            </a:r>
          </a:p>
        </p:txBody>
      </p:sp>
    </p:spTree>
    <p:extLst>
      <p:ext uri="{BB962C8B-B14F-4D97-AF65-F5344CB8AC3E}">
        <p14:creationId xmlns:p14="http://schemas.microsoft.com/office/powerpoint/2010/main" val="3381707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bg1"/>
                </a:solidFill>
                <a:latin typeface="Helvetica" pitchFamily="34" charset="0"/>
              </a:defRPr>
            </a:lvl1pPr>
            <a:lvl2pPr marL="740647" indent="-284864" eaLnBrk="0" hangingPunct="0">
              <a:defRPr sz="3200">
                <a:solidFill>
                  <a:schemeClr val="bg1"/>
                </a:solidFill>
                <a:latin typeface="Helvetica" pitchFamily="34" charset="0"/>
              </a:defRPr>
            </a:lvl2pPr>
            <a:lvl3pPr marL="1139457" indent="-227891" eaLnBrk="0" hangingPunct="0">
              <a:defRPr sz="3200">
                <a:solidFill>
                  <a:schemeClr val="bg1"/>
                </a:solidFill>
                <a:latin typeface="Helvetica" pitchFamily="34" charset="0"/>
              </a:defRPr>
            </a:lvl3pPr>
            <a:lvl4pPr marL="1595239" indent="-227891" eaLnBrk="0" hangingPunct="0">
              <a:defRPr sz="3200">
                <a:solidFill>
                  <a:schemeClr val="bg1"/>
                </a:solidFill>
                <a:latin typeface="Helvetica" pitchFamily="34" charset="0"/>
              </a:defRPr>
            </a:lvl4pPr>
            <a:lvl5pPr marL="2051022" indent="-227891" eaLnBrk="0" hangingPunct="0">
              <a:defRPr sz="3200">
                <a:solidFill>
                  <a:schemeClr val="bg1"/>
                </a:solidFill>
                <a:latin typeface="Helvetica" pitchFamily="34" charset="0"/>
              </a:defRPr>
            </a:lvl5pPr>
            <a:lvl6pPr marL="2506805" indent="-227891" algn="ctr" eaLnBrk="0" fontAlgn="base" hangingPunct="0">
              <a:spcBef>
                <a:spcPct val="0"/>
              </a:spcBef>
              <a:spcAft>
                <a:spcPct val="0"/>
              </a:spcAft>
              <a:defRPr sz="3200">
                <a:solidFill>
                  <a:schemeClr val="bg1"/>
                </a:solidFill>
                <a:latin typeface="Helvetica" pitchFamily="34" charset="0"/>
              </a:defRPr>
            </a:lvl6pPr>
            <a:lvl7pPr marL="2962587" indent="-227891" algn="ctr" eaLnBrk="0" fontAlgn="base" hangingPunct="0">
              <a:spcBef>
                <a:spcPct val="0"/>
              </a:spcBef>
              <a:spcAft>
                <a:spcPct val="0"/>
              </a:spcAft>
              <a:defRPr sz="3200">
                <a:solidFill>
                  <a:schemeClr val="bg1"/>
                </a:solidFill>
                <a:latin typeface="Helvetica" pitchFamily="34" charset="0"/>
              </a:defRPr>
            </a:lvl7pPr>
            <a:lvl8pPr marL="3418370" indent="-227891" algn="ctr" eaLnBrk="0" fontAlgn="base" hangingPunct="0">
              <a:spcBef>
                <a:spcPct val="0"/>
              </a:spcBef>
              <a:spcAft>
                <a:spcPct val="0"/>
              </a:spcAft>
              <a:defRPr sz="3200">
                <a:solidFill>
                  <a:schemeClr val="bg1"/>
                </a:solidFill>
                <a:latin typeface="Helvetica" pitchFamily="34" charset="0"/>
              </a:defRPr>
            </a:lvl8pPr>
            <a:lvl9pPr marL="3874153" indent="-227891" algn="ctr" eaLnBrk="0" fontAlgn="base" hangingPunct="0">
              <a:spcBef>
                <a:spcPct val="0"/>
              </a:spcBef>
              <a:spcAft>
                <a:spcPct val="0"/>
              </a:spcAft>
              <a:defRPr sz="3200">
                <a:solidFill>
                  <a:schemeClr val="bg1"/>
                </a:solidFill>
                <a:latin typeface="Helvetica" pitchFamily="34" charset="0"/>
              </a:defRPr>
            </a:lvl9pPr>
          </a:lstStyle>
          <a:p>
            <a:pPr eaLnBrk="1" hangingPunct="1"/>
            <a:fld id="{6A3740BA-7A53-4482-B98B-F15DA9D6DE12}" type="slidenum">
              <a:rPr lang="en-US" sz="1200">
                <a:solidFill>
                  <a:schemeClr val="tx1"/>
                </a:solidFill>
                <a:latin typeface="Arial" pitchFamily="34" charset="0"/>
              </a:rPr>
              <a:pPr eaLnBrk="1" hangingPunct="1"/>
              <a:t>18</a:t>
            </a:fld>
            <a:endParaRPr lang="en-US" sz="1200">
              <a:solidFill>
                <a:schemeClr val="tx1"/>
              </a:solidFill>
              <a:latin typeface="Arial" pitchFamily="34"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rPr>
              <a:t>Patient’s Physician</a:t>
            </a:r>
          </a:p>
          <a:p>
            <a:r>
              <a:rPr lang="en-US" smtClean="0">
                <a:latin typeface="Arial" pitchFamily="34" charset="0"/>
              </a:rPr>
              <a:t>Initiates patient plan of care based on critical pathway</a:t>
            </a:r>
          </a:p>
          <a:p>
            <a:r>
              <a:rPr lang="en-US" smtClean="0">
                <a:latin typeface="Arial" pitchFamily="34" charset="0"/>
              </a:rPr>
              <a:t>Leads and participates in discharge planning rounds</a:t>
            </a:r>
          </a:p>
          <a:p>
            <a:r>
              <a:rPr lang="en-US" smtClean="0">
                <a:latin typeface="Arial" pitchFamily="34" charset="0"/>
              </a:rPr>
              <a:t>Communicates potential date of discharge</a:t>
            </a:r>
          </a:p>
          <a:p>
            <a:r>
              <a:rPr lang="en-US" smtClean="0">
                <a:latin typeface="Arial" pitchFamily="34" charset="0"/>
              </a:rPr>
              <a:t>Supports the performance improvement process</a:t>
            </a:r>
          </a:p>
          <a:p>
            <a:endParaRPr lang="en-US" smtClean="0">
              <a:latin typeface="Arial" pitchFamily="34" charset="0"/>
            </a:endParaRPr>
          </a:p>
          <a:p>
            <a:endParaRPr lang="en-US" smtClean="0">
              <a:latin typeface="Arial" pitchFamily="34" charset="0"/>
            </a:endParaRPr>
          </a:p>
        </p:txBody>
      </p:sp>
    </p:spTree>
    <p:extLst>
      <p:ext uri="{BB962C8B-B14F-4D97-AF65-F5344CB8AC3E}">
        <p14:creationId xmlns:p14="http://schemas.microsoft.com/office/powerpoint/2010/main" val="3436019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765771" y="9399118"/>
            <a:ext cx="2881193" cy="495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7" tIns="45223" rIns="90447" bIns="45223" anchor="b"/>
          <a:lstStyle>
            <a:lvl1pPr defTabSz="947738" eaLnBrk="0" hangingPunct="0">
              <a:defRPr sz="2800">
                <a:solidFill>
                  <a:schemeClr val="tx1"/>
                </a:solidFill>
                <a:latin typeface="Arial" charset="0"/>
              </a:defRPr>
            </a:lvl1pPr>
            <a:lvl2pPr marL="742950" indent="-285750" defTabSz="947738" eaLnBrk="0" hangingPunct="0">
              <a:defRPr sz="2800">
                <a:solidFill>
                  <a:schemeClr val="tx1"/>
                </a:solidFill>
                <a:latin typeface="Arial" charset="0"/>
              </a:defRPr>
            </a:lvl2pPr>
            <a:lvl3pPr marL="1143000" indent="-228600" defTabSz="947738" eaLnBrk="0" hangingPunct="0">
              <a:defRPr sz="2800">
                <a:solidFill>
                  <a:schemeClr val="tx1"/>
                </a:solidFill>
                <a:latin typeface="Arial" charset="0"/>
              </a:defRPr>
            </a:lvl3pPr>
            <a:lvl4pPr marL="1600200" indent="-228600" defTabSz="947738" eaLnBrk="0" hangingPunct="0">
              <a:defRPr sz="2800">
                <a:solidFill>
                  <a:schemeClr val="tx1"/>
                </a:solidFill>
                <a:latin typeface="Arial" charset="0"/>
              </a:defRPr>
            </a:lvl4pPr>
            <a:lvl5pPr marL="2057400" indent="-228600" defTabSz="947738" eaLnBrk="0" hangingPunct="0">
              <a:defRPr sz="2800">
                <a:solidFill>
                  <a:schemeClr val="tx1"/>
                </a:solidFill>
                <a:latin typeface="Arial" charset="0"/>
              </a:defRPr>
            </a:lvl5pPr>
            <a:lvl6pPr marL="2514600" indent="-228600" defTabSz="947738" eaLnBrk="0" fontAlgn="base" hangingPunct="0">
              <a:spcBef>
                <a:spcPct val="0"/>
              </a:spcBef>
              <a:spcAft>
                <a:spcPct val="0"/>
              </a:spcAft>
              <a:defRPr sz="2800">
                <a:solidFill>
                  <a:schemeClr val="tx1"/>
                </a:solidFill>
                <a:latin typeface="Arial" charset="0"/>
              </a:defRPr>
            </a:lvl6pPr>
            <a:lvl7pPr marL="2971800" indent="-228600" defTabSz="947738" eaLnBrk="0" fontAlgn="base" hangingPunct="0">
              <a:spcBef>
                <a:spcPct val="0"/>
              </a:spcBef>
              <a:spcAft>
                <a:spcPct val="0"/>
              </a:spcAft>
              <a:defRPr sz="2800">
                <a:solidFill>
                  <a:schemeClr val="tx1"/>
                </a:solidFill>
                <a:latin typeface="Arial" charset="0"/>
              </a:defRPr>
            </a:lvl7pPr>
            <a:lvl8pPr marL="3429000" indent="-228600" defTabSz="947738" eaLnBrk="0" fontAlgn="base" hangingPunct="0">
              <a:spcBef>
                <a:spcPct val="0"/>
              </a:spcBef>
              <a:spcAft>
                <a:spcPct val="0"/>
              </a:spcAft>
              <a:defRPr sz="2800">
                <a:solidFill>
                  <a:schemeClr val="tx1"/>
                </a:solidFill>
                <a:latin typeface="Arial" charset="0"/>
              </a:defRPr>
            </a:lvl8pPr>
            <a:lvl9pPr marL="3886200" indent="-228600" defTabSz="947738" eaLnBrk="0" fontAlgn="base" hangingPunct="0">
              <a:spcBef>
                <a:spcPct val="0"/>
              </a:spcBef>
              <a:spcAft>
                <a:spcPct val="0"/>
              </a:spcAft>
              <a:defRPr sz="2800">
                <a:solidFill>
                  <a:schemeClr val="tx1"/>
                </a:solidFill>
                <a:latin typeface="Arial" charset="0"/>
              </a:defRPr>
            </a:lvl9pPr>
          </a:lstStyle>
          <a:p>
            <a:pPr algn="r" eaLnBrk="1" hangingPunct="1"/>
            <a:fld id="{92A5885E-4CBE-4DCA-ACE9-BDE0EF74E134}" type="slidenum">
              <a:rPr lang="en-GB" sz="1100">
                <a:ea typeface="ＭＳ Ｐゴシック" pitchFamily="34" charset="-128"/>
              </a:rPr>
              <a:pPr algn="r" eaLnBrk="1" hangingPunct="1"/>
              <a:t>20</a:t>
            </a:fld>
            <a:endParaRPr lang="en-GB" sz="1100">
              <a:ea typeface="ＭＳ Ｐゴシック" pitchFamily="34" charset="-128"/>
            </a:endParaRPr>
          </a:p>
        </p:txBody>
      </p:sp>
      <p:sp>
        <p:nvSpPr>
          <p:cNvPr id="52227" name="Rectangle 2"/>
          <p:cNvSpPr>
            <a:spLocks noGrp="1" noRot="1" noChangeAspect="1" noChangeArrowheads="1" noTextEdit="1"/>
          </p:cNvSpPr>
          <p:nvPr>
            <p:ph type="sldImg"/>
          </p:nvPr>
        </p:nvSpPr>
        <p:spPr>
          <a:xfrm>
            <a:off x="850900" y="742950"/>
            <a:ext cx="4946650" cy="3709988"/>
          </a:xfrm>
          <a:ln/>
        </p:spPr>
      </p:sp>
      <p:sp>
        <p:nvSpPr>
          <p:cNvPr id="52228" name="Rectangle 3"/>
          <p:cNvSpPr>
            <a:spLocks noGrp="1" noChangeArrowheads="1"/>
          </p:cNvSpPr>
          <p:nvPr>
            <p:ph type="body" idx="1"/>
          </p:nvPr>
        </p:nvSpPr>
        <p:spPr>
          <a:xfrm>
            <a:off x="664548" y="4701862"/>
            <a:ext cx="5319355" cy="44516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dirty="0" smtClean="0">
                <a:latin typeface="Arial" charset="0"/>
              </a:rPr>
              <a:t>The AMBER care bundle complements QIPP by ensuring the best possible death and bereavement for hospital patients and their carers. </a:t>
            </a:r>
          </a:p>
          <a:p>
            <a:pPr eaLnBrk="1" hangingPunct="1"/>
            <a:r>
              <a:rPr lang="en-GB" dirty="0" smtClean="0">
                <a:latin typeface="Arial" charset="0"/>
              </a:rPr>
              <a:t>The care bundle supports:</a:t>
            </a:r>
            <a:endParaRPr lang="en-GB" b="1" dirty="0" smtClean="0">
              <a:latin typeface="Arial" charset="0"/>
            </a:endParaRPr>
          </a:p>
          <a:p>
            <a:pPr eaLnBrk="1" hangingPunct="1"/>
            <a:r>
              <a:rPr lang="en-GB" b="1" dirty="0" smtClean="0">
                <a:latin typeface="Arial" charset="0"/>
              </a:rPr>
              <a:t>quality</a:t>
            </a:r>
            <a:r>
              <a:rPr lang="en-GB" dirty="0" smtClean="0">
                <a:latin typeface="Arial" charset="0"/>
              </a:rPr>
              <a:t> through enhanced patient and carer experience and satisfaction through early and consistent conversations about care and treatment choices and providing a clear pathway and package of care;</a:t>
            </a:r>
            <a:endParaRPr lang="en-GB" b="1" dirty="0" smtClean="0">
              <a:latin typeface="Arial" charset="0"/>
            </a:endParaRPr>
          </a:p>
          <a:p>
            <a:pPr eaLnBrk="1" hangingPunct="1"/>
            <a:r>
              <a:rPr lang="en-GB" b="1" dirty="0" smtClean="0">
                <a:latin typeface="Arial" charset="0"/>
              </a:rPr>
              <a:t>productivity</a:t>
            </a:r>
            <a:r>
              <a:rPr lang="en-GB" dirty="0" smtClean="0">
                <a:latin typeface="Arial" charset="0"/>
              </a:rPr>
              <a:t>, helping to avoid hospital admissions through early recognition of end of life care needs, earlier decision making and involvement and better team communication and best practice; </a:t>
            </a:r>
            <a:endParaRPr lang="en-GB" b="1" dirty="0" smtClean="0">
              <a:latin typeface="Arial" charset="0"/>
            </a:endParaRPr>
          </a:p>
          <a:p>
            <a:pPr eaLnBrk="1" hangingPunct="1"/>
            <a:r>
              <a:rPr lang="en-GB" b="1" dirty="0" smtClean="0">
                <a:latin typeface="Arial" charset="0"/>
              </a:rPr>
              <a:t>prevention</a:t>
            </a:r>
            <a:r>
              <a:rPr lang="en-GB" dirty="0" smtClean="0">
                <a:latin typeface="Arial" charset="0"/>
              </a:rPr>
              <a:t> by cutting out the delay in recognising and responding to end of life care needs. </a:t>
            </a:r>
          </a:p>
          <a:p>
            <a:pPr eaLnBrk="1" hangingPunct="1"/>
            <a:r>
              <a:rPr lang="en-GB" dirty="0" smtClean="0">
                <a:latin typeface="Arial" charset="0"/>
              </a:rPr>
              <a:t>This helps close a gap in the quality of care for a larger group of patients than those who receive the Liverpool Care Pathway. </a:t>
            </a:r>
          </a:p>
        </p:txBody>
      </p:sp>
    </p:spTree>
    <p:extLst>
      <p:ext uri="{BB962C8B-B14F-4D97-AF65-F5344CB8AC3E}">
        <p14:creationId xmlns:p14="http://schemas.microsoft.com/office/powerpoint/2010/main" val="4174944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15616" y="332656"/>
            <a:ext cx="7772400" cy="1470025"/>
          </a:xfrm>
        </p:spPr>
        <p:txBody>
          <a:bodyPr/>
          <a:lstStyle>
            <a:lvl1pPr>
              <a:defRPr baseline="0"/>
            </a:lvl1pPr>
          </a:lstStyle>
          <a:p>
            <a:r>
              <a:rPr lang="en-US" dirty="0" smtClean="0"/>
              <a:t>Click to edit slide master title</a:t>
            </a:r>
            <a:endParaRPr lang="en-AU" dirty="0"/>
          </a:p>
        </p:txBody>
      </p:sp>
      <p:sp>
        <p:nvSpPr>
          <p:cNvPr id="3" name="Subtitle 2"/>
          <p:cNvSpPr>
            <a:spLocks noGrp="1"/>
          </p:cNvSpPr>
          <p:nvPr>
            <p:ph type="subTitle" idx="1" hasCustomPrompt="1"/>
          </p:nvPr>
        </p:nvSpPr>
        <p:spPr>
          <a:xfrm>
            <a:off x="2483768" y="2060848"/>
            <a:ext cx="6400800" cy="1752600"/>
          </a:xfrm>
        </p:spPr>
        <p:txBody>
          <a:bodyPr/>
          <a:lstStyle>
            <a:lvl1pPr marL="0" indent="0" algn="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slide master subtitle text</a:t>
            </a:r>
            <a:endParaRPr lang="en-AU" dirty="0"/>
          </a:p>
        </p:txBody>
      </p:sp>
    </p:spTree>
    <p:extLst>
      <p:ext uri="{BB962C8B-B14F-4D97-AF65-F5344CB8AC3E}">
        <p14:creationId xmlns:p14="http://schemas.microsoft.com/office/powerpoint/2010/main" val="44393635"/>
      </p:ext>
    </p:extLst>
  </p:cSld>
  <p:clrMapOvr>
    <a:masterClrMapping/>
  </p:clrMapOvr>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AU" dirty="0" smtClean="0"/>
              <a:t>PRESENTATION NAME – MONTH YYYY</a:t>
            </a:r>
          </a:p>
          <a:p>
            <a:r>
              <a:rPr lang="en-AU" dirty="0" smtClean="0"/>
              <a:t>PRESENTER NAME</a:t>
            </a:r>
            <a:endParaRPr lang="en-AU" dirty="0"/>
          </a:p>
        </p:txBody>
      </p:sp>
      <p:sp>
        <p:nvSpPr>
          <p:cNvPr id="3" name="Text Placeholder 2"/>
          <p:cNvSpPr>
            <a:spLocks noGrp="1"/>
          </p:cNvSpPr>
          <p:nvPr>
            <p:ph type="body" idx="1" hasCustomPrompt="1"/>
          </p:nvPr>
        </p:nvSpPr>
        <p:spPr>
          <a:xfrm>
            <a:off x="467544" y="1196752"/>
            <a:ext cx="4032448" cy="639762"/>
          </a:xfrm>
          <a:solidFill>
            <a:srgbClr val="006666"/>
          </a:solidFill>
        </p:spPr>
        <p:txBody>
          <a:bodyPr anchor="b">
            <a:normAutofit/>
          </a:bodyPr>
          <a:lstStyle>
            <a:lvl1pPr marL="0" indent="0">
              <a:buNone/>
              <a:defRPr sz="20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slide master text styles</a:t>
            </a:r>
          </a:p>
        </p:txBody>
      </p:sp>
      <p:sp>
        <p:nvSpPr>
          <p:cNvPr id="4" name="Content Placeholder 3"/>
          <p:cNvSpPr>
            <a:spLocks noGrp="1"/>
          </p:cNvSpPr>
          <p:nvPr>
            <p:ph sz="half" idx="2"/>
          </p:nvPr>
        </p:nvSpPr>
        <p:spPr>
          <a:xfrm>
            <a:off x="457200" y="1844824"/>
            <a:ext cx="4040188" cy="4281339"/>
          </a:xfrm>
          <a:noFill/>
        </p:spPr>
        <p:txBody>
          <a:bodyPr>
            <a:normAutofit/>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p:txBody>
      </p:sp>
      <p:sp>
        <p:nvSpPr>
          <p:cNvPr id="6" name="Content Placeholder 5"/>
          <p:cNvSpPr>
            <a:spLocks noGrp="1"/>
          </p:cNvSpPr>
          <p:nvPr>
            <p:ph sz="quarter" idx="4"/>
          </p:nvPr>
        </p:nvSpPr>
        <p:spPr>
          <a:xfrm>
            <a:off x="4645025" y="1844825"/>
            <a:ext cx="4041775" cy="4320479"/>
          </a:xfrm>
          <a:noFill/>
        </p:spPr>
        <p:txBody>
          <a:bodyPr>
            <a:normAutofit/>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p:txBody>
      </p:sp>
      <p:sp>
        <p:nvSpPr>
          <p:cNvPr id="9" name="Slide Number Placeholder 8"/>
          <p:cNvSpPr>
            <a:spLocks noGrp="1"/>
          </p:cNvSpPr>
          <p:nvPr>
            <p:ph type="sldNum" sz="quarter" idx="12"/>
          </p:nvPr>
        </p:nvSpPr>
        <p:spPr/>
        <p:txBody>
          <a:bodyPr/>
          <a:lstStyle/>
          <a:p>
            <a:fld id="{FCA80E15-78A4-492C-A1D5-E96D386E05C8}" type="slidenum">
              <a:rPr lang="en-AU" smtClean="0"/>
              <a:t>‹#›</a:t>
            </a:fld>
            <a:endParaRPr lang="en-AU"/>
          </a:p>
        </p:txBody>
      </p:sp>
      <p:sp>
        <p:nvSpPr>
          <p:cNvPr id="14" name="Title 1"/>
          <p:cNvSpPr>
            <a:spLocks noGrp="1"/>
          </p:cNvSpPr>
          <p:nvPr>
            <p:ph type="title" hasCustomPrompt="1"/>
          </p:nvPr>
        </p:nvSpPr>
        <p:spPr>
          <a:xfrm>
            <a:off x="457200" y="274638"/>
            <a:ext cx="8229600" cy="850106"/>
          </a:xfrm>
        </p:spPr>
        <p:txBody>
          <a:bodyPr>
            <a:noAutofit/>
          </a:bodyPr>
          <a:lstStyle>
            <a:lvl1pPr>
              <a:defRPr sz="4400"/>
            </a:lvl1pPr>
          </a:lstStyle>
          <a:p>
            <a:r>
              <a:rPr lang="en-US" dirty="0" smtClean="0"/>
              <a:t>Click to edit slide master title</a:t>
            </a:r>
            <a:endParaRPr lang="en-AU" dirty="0"/>
          </a:p>
        </p:txBody>
      </p:sp>
      <p:sp>
        <p:nvSpPr>
          <p:cNvPr id="15" name="Text Placeholder 2"/>
          <p:cNvSpPr>
            <a:spLocks noGrp="1"/>
          </p:cNvSpPr>
          <p:nvPr>
            <p:ph type="body" idx="13" hasCustomPrompt="1"/>
          </p:nvPr>
        </p:nvSpPr>
        <p:spPr>
          <a:xfrm>
            <a:off x="4644008" y="1196752"/>
            <a:ext cx="4040188" cy="639762"/>
          </a:xfrm>
          <a:solidFill>
            <a:srgbClr val="006666"/>
          </a:solidFill>
        </p:spPr>
        <p:txBody>
          <a:bodyPr anchor="b">
            <a:normAutofit/>
          </a:bodyPr>
          <a:lstStyle>
            <a:lvl1pPr marL="0" indent="0">
              <a:buNone/>
              <a:defRPr sz="20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slide master text styles</a:t>
            </a:r>
          </a:p>
        </p:txBody>
      </p:sp>
    </p:spTree>
    <p:extLst>
      <p:ext uri="{BB962C8B-B14F-4D97-AF65-F5344CB8AC3E}">
        <p14:creationId xmlns:p14="http://schemas.microsoft.com/office/powerpoint/2010/main" val="404486749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AU" dirty="0" smtClean="0"/>
              <a:t>PRESENTATION NAME – MONTH YYYY</a:t>
            </a:r>
          </a:p>
          <a:p>
            <a:r>
              <a:rPr lang="en-AU" dirty="0" smtClean="0"/>
              <a:t>PRESENTER NAME</a:t>
            </a:r>
            <a:endParaRPr lang="en-AU" dirty="0"/>
          </a:p>
        </p:txBody>
      </p:sp>
      <p:sp>
        <p:nvSpPr>
          <p:cNvPr id="5" name="Slide Number Placeholder 4"/>
          <p:cNvSpPr>
            <a:spLocks noGrp="1"/>
          </p:cNvSpPr>
          <p:nvPr>
            <p:ph type="sldNum" sz="quarter" idx="12"/>
          </p:nvPr>
        </p:nvSpPr>
        <p:spPr/>
        <p:txBody>
          <a:bodyPr/>
          <a:lstStyle/>
          <a:p>
            <a:fld id="{FCA80E15-78A4-492C-A1D5-E96D386E05C8}" type="slidenum">
              <a:rPr lang="en-AU" smtClean="0"/>
              <a:t>‹#›</a:t>
            </a:fld>
            <a:endParaRPr lang="en-AU"/>
          </a:p>
        </p:txBody>
      </p:sp>
      <p:sp>
        <p:nvSpPr>
          <p:cNvPr id="10" name="Title 1"/>
          <p:cNvSpPr>
            <a:spLocks noGrp="1"/>
          </p:cNvSpPr>
          <p:nvPr>
            <p:ph type="title" hasCustomPrompt="1"/>
          </p:nvPr>
        </p:nvSpPr>
        <p:spPr>
          <a:xfrm>
            <a:off x="457200" y="274638"/>
            <a:ext cx="8229600" cy="850106"/>
          </a:xfrm>
        </p:spPr>
        <p:txBody>
          <a:bodyPr>
            <a:noAutofit/>
          </a:bodyPr>
          <a:lstStyle>
            <a:lvl1pPr>
              <a:defRPr sz="4400"/>
            </a:lvl1pPr>
          </a:lstStyle>
          <a:p>
            <a:r>
              <a:rPr lang="en-US" dirty="0" smtClean="0"/>
              <a:t>Click to edit slide master title</a:t>
            </a:r>
            <a:endParaRPr lang="en-AU" dirty="0"/>
          </a:p>
        </p:txBody>
      </p:sp>
    </p:spTree>
    <p:extLst>
      <p:ext uri="{BB962C8B-B14F-4D97-AF65-F5344CB8AC3E}">
        <p14:creationId xmlns:p14="http://schemas.microsoft.com/office/powerpoint/2010/main" val="314401247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dirty="0" smtClean="0"/>
              <a:t>PRESENTATION NAME – MONTH YYYY</a:t>
            </a:r>
          </a:p>
          <a:p>
            <a:r>
              <a:rPr lang="en-AU" dirty="0" smtClean="0"/>
              <a:t>PRESENTER NAME</a:t>
            </a:r>
            <a:endParaRPr lang="en-AU" dirty="0"/>
          </a:p>
        </p:txBody>
      </p:sp>
      <p:sp>
        <p:nvSpPr>
          <p:cNvPr id="4" name="Slide Number Placeholder 3"/>
          <p:cNvSpPr>
            <a:spLocks noGrp="1"/>
          </p:cNvSpPr>
          <p:nvPr>
            <p:ph type="sldNum" sz="quarter" idx="12"/>
          </p:nvPr>
        </p:nvSpPr>
        <p:spPr/>
        <p:txBody>
          <a:bodyPr/>
          <a:lstStyle/>
          <a:p>
            <a:fld id="{FCA80E15-78A4-492C-A1D5-E96D386E05C8}" type="slidenum">
              <a:rPr lang="en-AU" smtClean="0"/>
              <a:t>‹#›</a:t>
            </a:fld>
            <a:endParaRPr lang="en-AU"/>
          </a:p>
        </p:txBody>
      </p:sp>
    </p:spTree>
    <p:extLst>
      <p:ext uri="{BB962C8B-B14F-4D97-AF65-F5344CB8AC3E}">
        <p14:creationId xmlns:p14="http://schemas.microsoft.com/office/powerpoint/2010/main" val="72665347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p:cNvSpPr/>
          <p:nvPr userDrawn="1"/>
        </p:nvSpPr>
        <p:spPr>
          <a:xfrm>
            <a:off x="0" y="0"/>
            <a:ext cx="9144000" cy="5301208"/>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ctrTitle" hasCustomPrompt="1"/>
          </p:nvPr>
        </p:nvSpPr>
        <p:spPr>
          <a:xfrm>
            <a:off x="683568" y="836712"/>
            <a:ext cx="7772400" cy="1470025"/>
          </a:xfrm>
        </p:spPr>
        <p:txBody>
          <a:bodyPr>
            <a:normAutofit/>
          </a:bodyPr>
          <a:lstStyle>
            <a:lvl1pPr algn="l">
              <a:defRPr sz="4400" baseline="0">
                <a:solidFill>
                  <a:schemeClr val="bg1"/>
                </a:solidFill>
              </a:defRPr>
            </a:lvl1pPr>
          </a:lstStyle>
          <a:p>
            <a:r>
              <a:rPr lang="en-US" dirty="0" smtClean="0"/>
              <a:t>Click to edit slide title</a:t>
            </a:r>
            <a:endParaRPr lang="en-AU" dirty="0"/>
          </a:p>
        </p:txBody>
      </p:sp>
      <p:sp>
        <p:nvSpPr>
          <p:cNvPr id="5" name="Footer Placeholder 4"/>
          <p:cNvSpPr>
            <a:spLocks noGrp="1"/>
          </p:cNvSpPr>
          <p:nvPr>
            <p:ph type="ftr" sz="quarter" idx="11"/>
          </p:nvPr>
        </p:nvSpPr>
        <p:spPr/>
        <p:txBody>
          <a:bodyPr/>
          <a:lstStyle/>
          <a:p>
            <a:r>
              <a:rPr lang="en-AU" dirty="0" smtClean="0"/>
              <a:t>PRESENTATION NAME – MONTH YYYY</a:t>
            </a:r>
          </a:p>
          <a:p>
            <a:r>
              <a:rPr lang="en-AU" dirty="0" smtClean="0"/>
              <a:t>PRESENTER NAME</a:t>
            </a:r>
            <a:endParaRPr lang="en-AU" dirty="0"/>
          </a:p>
        </p:txBody>
      </p:sp>
      <p:sp>
        <p:nvSpPr>
          <p:cNvPr id="6" name="Slide Number Placeholder 5"/>
          <p:cNvSpPr>
            <a:spLocks noGrp="1"/>
          </p:cNvSpPr>
          <p:nvPr>
            <p:ph type="sldNum" sz="quarter" idx="12"/>
          </p:nvPr>
        </p:nvSpPr>
        <p:spPr/>
        <p:txBody>
          <a:bodyPr/>
          <a:lstStyle/>
          <a:p>
            <a:fld id="{FCA80E15-78A4-492C-A1D5-E96D386E05C8}" type="slidenum">
              <a:rPr lang="en-AU" smtClean="0"/>
              <a:t>‹#›</a:t>
            </a:fld>
            <a:endParaRPr lang="en-AU"/>
          </a:p>
        </p:txBody>
      </p:sp>
      <p:sp>
        <p:nvSpPr>
          <p:cNvPr id="7" name="Subtitle 2"/>
          <p:cNvSpPr txBox="1">
            <a:spLocks/>
          </p:cNvSpPr>
          <p:nvPr userDrawn="1"/>
        </p:nvSpPr>
        <p:spPr>
          <a:xfrm>
            <a:off x="1331640" y="2564904"/>
            <a:ext cx="6400800" cy="158417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baseline="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AU" dirty="0" smtClean="0"/>
          </a:p>
        </p:txBody>
      </p:sp>
      <p:sp>
        <p:nvSpPr>
          <p:cNvPr id="8" name="Content Placeholder 2"/>
          <p:cNvSpPr>
            <a:spLocks noGrp="1"/>
          </p:cNvSpPr>
          <p:nvPr>
            <p:ph idx="1"/>
          </p:nvPr>
        </p:nvSpPr>
        <p:spPr>
          <a:xfrm>
            <a:off x="683568" y="3501007"/>
            <a:ext cx="7776864" cy="1656185"/>
          </a:xfrm>
        </p:spPr>
        <p:txBody>
          <a:bodyPr>
            <a:normAutofit/>
          </a:bodyPr>
          <a:lstStyle>
            <a:lvl1pPr marL="0" indent="0" algn="r">
              <a:buNone/>
              <a:defRPr sz="3200">
                <a:solidFill>
                  <a:schemeClr val="bg1"/>
                </a:solidFill>
              </a:defRPr>
            </a:lvl1pPr>
            <a:lvl2pPr marL="457200" indent="0" algn="ctr">
              <a:buNone/>
              <a:defRPr sz="2400"/>
            </a:lvl2pPr>
            <a:lvl3pPr marL="914400" indent="0" algn="ctr">
              <a:buNone/>
              <a:defRPr sz="2000"/>
            </a:lvl3pPr>
          </a:lstStyle>
          <a:p>
            <a:pPr lvl="0"/>
            <a:r>
              <a:rPr lang="en-US" smtClean="0"/>
              <a:t>Click to edit Master text styles</a:t>
            </a:r>
          </a:p>
        </p:txBody>
      </p:sp>
    </p:spTree>
    <p:extLst>
      <p:ext uri="{BB962C8B-B14F-4D97-AF65-F5344CB8AC3E}">
        <p14:creationId xmlns:p14="http://schemas.microsoft.com/office/powerpoint/2010/main" val="192022265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15616" y="332656"/>
            <a:ext cx="7772400" cy="1470025"/>
          </a:xfrm>
        </p:spPr>
        <p:txBody>
          <a:bodyPr/>
          <a:lstStyle>
            <a:lvl1pPr>
              <a:defRPr baseline="0"/>
            </a:lvl1pPr>
          </a:lstStyle>
          <a:p>
            <a:r>
              <a:rPr lang="en-US" dirty="0" smtClean="0"/>
              <a:t>Click to edit slide master title</a:t>
            </a:r>
            <a:endParaRPr lang="en-AU" dirty="0"/>
          </a:p>
        </p:txBody>
      </p:sp>
      <p:sp>
        <p:nvSpPr>
          <p:cNvPr id="3" name="Subtitle 2"/>
          <p:cNvSpPr>
            <a:spLocks noGrp="1"/>
          </p:cNvSpPr>
          <p:nvPr>
            <p:ph type="subTitle" idx="1" hasCustomPrompt="1"/>
          </p:nvPr>
        </p:nvSpPr>
        <p:spPr>
          <a:xfrm>
            <a:off x="2483768" y="2060848"/>
            <a:ext cx="6400800" cy="1752600"/>
          </a:xfrm>
        </p:spPr>
        <p:txBody>
          <a:bodyPr/>
          <a:lstStyle>
            <a:lvl1pPr marL="0" indent="0" algn="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slide master subtitle text</a:t>
            </a:r>
            <a:endParaRPr lang="en-AU" dirty="0"/>
          </a:p>
        </p:txBody>
      </p:sp>
    </p:spTree>
    <p:extLst>
      <p:ext uri="{BB962C8B-B14F-4D97-AF65-F5344CB8AC3E}">
        <p14:creationId xmlns:p14="http://schemas.microsoft.com/office/powerpoint/2010/main" val="44393635"/>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3568" y="836712"/>
            <a:ext cx="7772400" cy="1470025"/>
          </a:xfrm>
        </p:spPr>
        <p:txBody>
          <a:bodyPr>
            <a:normAutofit/>
          </a:bodyPr>
          <a:lstStyle>
            <a:lvl1pPr algn="l">
              <a:defRPr sz="4400" baseline="0"/>
            </a:lvl1pPr>
          </a:lstStyle>
          <a:p>
            <a:r>
              <a:rPr lang="en-US" dirty="0" smtClean="0"/>
              <a:t>Click to edit slide title</a:t>
            </a:r>
            <a:endParaRPr lang="en-AU" dirty="0"/>
          </a:p>
        </p:txBody>
      </p:sp>
      <p:sp>
        <p:nvSpPr>
          <p:cNvPr id="5" name="Footer Placeholder 4"/>
          <p:cNvSpPr>
            <a:spLocks noGrp="1"/>
          </p:cNvSpPr>
          <p:nvPr>
            <p:ph type="ftr" sz="quarter" idx="11"/>
          </p:nvPr>
        </p:nvSpPr>
        <p:spPr>
          <a:xfrm>
            <a:off x="467544" y="6341407"/>
            <a:ext cx="2895600" cy="365125"/>
          </a:xfrm>
          <a:prstGeom prst="rect">
            <a:avLst/>
          </a:prstGeom>
        </p:spPr>
        <p:txBody>
          <a:bodyPr/>
          <a:lstStyle/>
          <a:p>
            <a:r>
              <a:rPr lang="en-AU" dirty="0" smtClean="0"/>
              <a:t>PRESENTATION NAME – MONTH YYYY</a:t>
            </a:r>
          </a:p>
          <a:p>
            <a:r>
              <a:rPr lang="en-AU" dirty="0" smtClean="0"/>
              <a:t>PRESENTER NAME</a:t>
            </a:r>
            <a:endParaRPr lang="en-AU" dirty="0"/>
          </a:p>
        </p:txBody>
      </p:sp>
      <p:sp>
        <p:nvSpPr>
          <p:cNvPr id="6" name="Slide Number Placeholder 5"/>
          <p:cNvSpPr>
            <a:spLocks noGrp="1"/>
          </p:cNvSpPr>
          <p:nvPr>
            <p:ph type="sldNum" sz="quarter" idx="12"/>
          </p:nvPr>
        </p:nvSpPr>
        <p:spPr>
          <a:xfrm>
            <a:off x="395288" y="6453188"/>
            <a:ext cx="1439862" cy="215900"/>
          </a:xfrm>
          <a:prstGeom prst="rect">
            <a:avLst/>
          </a:prstGeom>
        </p:spPr>
        <p:txBody>
          <a:bodyPr/>
          <a:lstStyle/>
          <a:p>
            <a:fld id="{FCA80E15-78A4-492C-A1D5-E96D386E05C8}" type="slidenum">
              <a:rPr lang="en-AU" smtClean="0"/>
              <a:t>‹#›</a:t>
            </a:fld>
            <a:endParaRPr lang="en-AU"/>
          </a:p>
        </p:txBody>
      </p:sp>
      <p:sp>
        <p:nvSpPr>
          <p:cNvPr id="7" name="Subtitle 2"/>
          <p:cNvSpPr txBox="1">
            <a:spLocks/>
          </p:cNvSpPr>
          <p:nvPr userDrawn="1"/>
        </p:nvSpPr>
        <p:spPr>
          <a:xfrm>
            <a:off x="1331640" y="2564904"/>
            <a:ext cx="6400800" cy="158417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baseline="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AU" dirty="0" smtClean="0"/>
          </a:p>
        </p:txBody>
      </p:sp>
      <p:sp>
        <p:nvSpPr>
          <p:cNvPr id="8" name="Content Placeholder 2"/>
          <p:cNvSpPr>
            <a:spLocks noGrp="1"/>
          </p:cNvSpPr>
          <p:nvPr>
            <p:ph idx="1"/>
          </p:nvPr>
        </p:nvSpPr>
        <p:spPr>
          <a:xfrm>
            <a:off x="683568" y="2780929"/>
            <a:ext cx="7776864" cy="2376264"/>
          </a:xfrm>
        </p:spPr>
        <p:txBody>
          <a:bodyPr>
            <a:normAutofit/>
          </a:bodyPr>
          <a:lstStyle>
            <a:lvl1pPr marL="0" indent="0" algn="l">
              <a:buNone/>
              <a:defRPr sz="3200">
                <a:solidFill>
                  <a:schemeClr val="tx1">
                    <a:lumMod val="50000"/>
                    <a:lumOff val="50000"/>
                  </a:schemeClr>
                </a:solidFill>
              </a:defRPr>
            </a:lvl1pPr>
            <a:lvl2pPr marL="457200" indent="0" algn="ctr">
              <a:buNone/>
              <a:defRPr sz="2400"/>
            </a:lvl2pPr>
            <a:lvl3pPr marL="914400" indent="0" algn="ctr">
              <a:buNone/>
              <a:defRPr sz="2000"/>
            </a:lvl3pPr>
          </a:lstStyle>
          <a:p>
            <a:pPr lvl="0"/>
            <a:r>
              <a:rPr lang="en-US" smtClean="0"/>
              <a:t>Click to edit Master text styles</a:t>
            </a:r>
          </a:p>
        </p:txBody>
      </p:sp>
    </p:spTree>
    <p:extLst>
      <p:ext uri="{BB962C8B-B14F-4D97-AF65-F5344CB8AC3E}">
        <p14:creationId xmlns:p14="http://schemas.microsoft.com/office/powerpoint/2010/main" val="342088615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649D409-5B53-4865-AEFF-62715E193B3B}" type="datetimeFigureOut">
              <a:rPr lang="en-AU" smtClean="0"/>
              <a:t>11/11/2019</a:t>
            </a:fld>
            <a:endParaRPr lang="en-AU"/>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E6E3A32-4887-435D-9B83-8469E98CA716}" type="slidenum">
              <a:rPr lang="en-AU" smtClean="0"/>
              <a:t>‹#›</a:t>
            </a:fld>
            <a:endParaRPr lang="en-AU"/>
          </a:p>
        </p:txBody>
      </p:sp>
    </p:spTree>
    <p:extLst>
      <p:ext uri="{BB962C8B-B14F-4D97-AF65-F5344CB8AC3E}">
        <p14:creationId xmlns:p14="http://schemas.microsoft.com/office/powerpoint/2010/main" val="3472145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649D409-5B53-4865-AEFF-62715E193B3B}" type="datetimeFigureOut">
              <a:rPr lang="en-AU" smtClean="0"/>
              <a:t>11/11/2019</a:t>
            </a:fld>
            <a:endParaRPr lang="en-AU"/>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AU"/>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E6E3A32-4887-435D-9B83-8469E98CA716}" type="slidenum">
              <a:rPr lang="en-AU" smtClean="0"/>
              <a:t>‹#›</a:t>
            </a:fld>
            <a:endParaRPr lang="en-AU"/>
          </a:p>
        </p:txBody>
      </p:sp>
    </p:spTree>
    <p:extLst>
      <p:ext uri="{BB962C8B-B14F-4D97-AF65-F5344CB8AC3E}">
        <p14:creationId xmlns:p14="http://schemas.microsoft.com/office/powerpoint/2010/main" val="30007549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649D409-5B53-4865-AEFF-62715E193B3B}" type="datetimeFigureOut">
              <a:rPr lang="en-AU" smtClean="0"/>
              <a:t>11/11/2019</a:t>
            </a:fld>
            <a:endParaRPr lang="en-AU"/>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AU"/>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E6E3A32-4887-435D-9B83-8469E98CA716}" type="slidenum">
              <a:rPr lang="en-AU" smtClean="0"/>
              <a:t>‹#›</a:t>
            </a:fld>
            <a:endParaRPr lang="en-AU"/>
          </a:p>
        </p:txBody>
      </p:sp>
    </p:spTree>
    <p:extLst>
      <p:ext uri="{BB962C8B-B14F-4D97-AF65-F5344CB8AC3E}">
        <p14:creationId xmlns:p14="http://schemas.microsoft.com/office/powerpoint/2010/main" val="10008688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3568" y="836712"/>
            <a:ext cx="7772400" cy="1470025"/>
          </a:xfrm>
        </p:spPr>
        <p:txBody>
          <a:bodyPr>
            <a:normAutofit/>
          </a:bodyPr>
          <a:lstStyle>
            <a:lvl1pPr algn="l">
              <a:defRPr sz="4400" baseline="0"/>
            </a:lvl1pPr>
          </a:lstStyle>
          <a:p>
            <a:r>
              <a:rPr lang="en-US" dirty="0" smtClean="0"/>
              <a:t>Click to edit slide title</a:t>
            </a:r>
            <a:endParaRPr lang="en-AU" dirty="0"/>
          </a:p>
        </p:txBody>
      </p:sp>
      <p:sp>
        <p:nvSpPr>
          <p:cNvPr id="5" name="Footer Placeholder 4"/>
          <p:cNvSpPr>
            <a:spLocks noGrp="1"/>
          </p:cNvSpPr>
          <p:nvPr>
            <p:ph type="ftr" sz="quarter" idx="11"/>
          </p:nvPr>
        </p:nvSpPr>
        <p:spPr>
          <a:xfrm>
            <a:off x="467544" y="6341407"/>
            <a:ext cx="2895600" cy="365125"/>
          </a:xfrm>
          <a:prstGeom prst="rect">
            <a:avLst/>
          </a:prstGeom>
        </p:spPr>
        <p:txBody>
          <a:bodyPr/>
          <a:lstStyle/>
          <a:p>
            <a:r>
              <a:rPr lang="en-AU" dirty="0" smtClean="0"/>
              <a:t>PRESENTATION NAME – MONTH YYYY</a:t>
            </a:r>
          </a:p>
          <a:p>
            <a:r>
              <a:rPr lang="en-AU" dirty="0" smtClean="0"/>
              <a:t>PRESENTER NAME</a:t>
            </a:r>
            <a:endParaRPr lang="en-AU" dirty="0"/>
          </a:p>
        </p:txBody>
      </p:sp>
      <p:sp>
        <p:nvSpPr>
          <p:cNvPr id="6" name="Slide Number Placeholder 5"/>
          <p:cNvSpPr>
            <a:spLocks noGrp="1"/>
          </p:cNvSpPr>
          <p:nvPr>
            <p:ph type="sldNum" sz="quarter" idx="12"/>
          </p:nvPr>
        </p:nvSpPr>
        <p:spPr>
          <a:xfrm>
            <a:off x="395288" y="6453188"/>
            <a:ext cx="1439862" cy="215900"/>
          </a:xfrm>
          <a:prstGeom prst="rect">
            <a:avLst/>
          </a:prstGeom>
        </p:spPr>
        <p:txBody>
          <a:bodyPr/>
          <a:lstStyle/>
          <a:p>
            <a:fld id="{FCA80E15-78A4-492C-A1D5-E96D386E05C8}" type="slidenum">
              <a:rPr lang="en-AU" smtClean="0"/>
              <a:t>‹#›</a:t>
            </a:fld>
            <a:endParaRPr lang="en-AU"/>
          </a:p>
        </p:txBody>
      </p:sp>
      <p:sp>
        <p:nvSpPr>
          <p:cNvPr id="7" name="Subtitle 2"/>
          <p:cNvSpPr txBox="1">
            <a:spLocks/>
          </p:cNvSpPr>
          <p:nvPr userDrawn="1"/>
        </p:nvSpPr>
        <p:spPr>
          <a:xfrm>
            <a:off x="1331640" y="2564904"/>
            <a:ext cx="6400800" cy="158417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baseline="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AU" dirty="0" smtClean="0"/>
          </a:p>
        </p:txBody>
      </p:sp>
      <p:sp>
        <p:nvSpPr>
          <p:cNvPr id="8" name="Content Placeholder 2"/>
          <p:cNvSpPr>
            <a:spLocks noGrp="1"/>
          </p:cNvSpPr>
          <p:nvPr>
            <p:ph idx="1"/>
          </p:nvPr>
        </p:nvSpPr>
        <p:spPr>
          <a:xfrm>
            <a:off x="683568" y="2780929"/>
            <a:ext cx="7776864" cy="2376264"/>
          </a:xfrm>
        </p:spPr>
        <p:txBody>
          <a:bodyPr>
            <a:normAutofit/>
          </a:bodyPr>
          <a:lstStyle>
            <a:lvl1pPr marL="0" indent="0" algn="l">
              <a:buNone/>
              <a:defRPr sz="3200">
                <a:solidFill>
                  <a:schemeClr val="tx1">
                    <a:lumMod val="50000"/>
                    <a:lumOff val="50000"/>
                  </a:schemeClr>
                </a:solidFill>
              </a:defRPr>
            </a:lvl1pPr>
            <a:lvl2pPr marL="457200" indent="0" algn="ctr">
              <a:buNone/>
              <a:defRPr sz="2400"/>
            </a:lvl2pPr>
            <a:lvl3pPr marL="914400" indent="0" algn="ctr">
              <a:buNone/>
              <a:defRPr sz="2000"/>
            </a:lvl3pPr>
          </a:lstStyle>
          <a:p>
            <a:pPr lvl="0"/>
            <a:r>
              <a:rPr lang="en-US" smtClean="0"/>
              <a:t>Click to edit Master text styles</a:t>
            </a:r>
          </a:p>
        </p:txBody>
      </p:sp>
    </p:spTree>
    <p:extLst>
      <p:ext uri="{BB962C8B-B14F-4D97-AF65-F5344CB8AC3E}">
        <p14:creationId xmlns:p14="http://schemas.microsoft.com/office/powerpoint/2010/main" val="34208861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3568" y="836712"/>
            <a:ext cx="7772400" cy="1470025"/>
          </a:xfrm>
        </p:spPr>
        <p:txBody>
          <a:bodyPr>
            <a:normAutofit/>
          </a:bodyPr>
          <a:lstStyle>
            <a:lvl1pPr algn="l">
              <a:defRPr sz="4400" baseline="0"/>
            </a:lvl1pPr>
          </a:lstStyle>
          <a:p>
            <a:r>
              <a:rPr lang="en-US" dirty="0" smtClean="0"/>
              <a:t>Click to edit slide title</a:t>
            </a:r>
            <a:endParaRPr lang="en-AU" dirty="0"/>
          </a:p>
        </p:txBody>
      </p:sp>
      <p:sp>
        <p:nvSpPr>
          <p:cNvPr id="5" name="Footer Placeholder 4"/>
          <p:cNvSpPr>
            <a:spLocks noGrp="1"/>
          </p:cNvSpPr>
          <p:nvPr>
            <p:ph type="ftr" sz="quarter" idx="11"/>
          </p:nvPr>
        </p:nvSpPr>
        <p:spPr>
          <a:xfrm>
            <a:off x="467544" y="6341407"/>
            <a:ext cx="2895600" cy="365125"/>
          </a:xfrm>
          <a:prstGeom prst="rect">
            <a:avLst/>
          </a:prstGeom>
        </p:spPr>
        <p:txBody>
          <a:bodyPr/>
          <a:lstStyle/>
          <a:p>
            <a:r>
              <a:rPr lang="en-AU" dirty="0" smtClean="0"/>
              <a:t>PRESENTATION NAME – MONTH YYYY</a:t>
            </a:r>
          </a:p>
          <a:p>
            <a:r>
              <a:rPr lang="en-AU" dirty="0" smtClean="0"/>
              <a:t>PRESENTER NAME</a:t>
            </a:r>
            <a:endParaRPr lang="en-AU" dirty="0"/>
          </a:p>
        </p:txBody>
      </p:sp>
      <p:sp>
        <p:nvSpPr>
          <p:cNvPr id="6" name="Slide Number Placeholder 5"/>
          <p:cNvSpPr>
            <a:spLocks noGrp="1"/>
          </p:cNvSpPr>
          <p:nvPr>
            <p:ph type="sldNum" sz="quarter" idx="12"/>
          </p:nvPr>
        </p:nvSpPr>
        <p:spPr>
          <a:xfrm>
            <a:off x="395288" y="6453188"/>
            <a:ext cx="1439862" cy="215900"/>
          </a:xfrm>
          <a:prstGeom prst="rect">
            <a:avLst/>
          </a:prstGeom>
        </p:spPr>
        <p:txBody>
          <a:bodyPr/>
          <a:lstStyle/>
          <a:p>
            <a:fld id="{FCA80E15-78A4-492C-A1D5-E96D386E05C8}" type="slidenum">
              <a:rPr lang="en-AU" smtClean="0"/>
              <a:t>‹#›</a:t>
            </a:fld>
            <a:endParaRPr lang="en-AU"/>
          </a:p>
        </p:txBody>
      </p:sp>
      <p:sp>
        <p:nvSpPr>
          <p:cNvPr id="7" name="Subtitle 2"/>
          <p:cNvSpPr txBox="1">
            <a:spLocks/>
          </p:cNvSpPr>
          <p:nvPr userDrawn="1"/>
        </p:nvSpPr>
        <p:spPr>
          <a:xfrm>
            <a:off x="1331640" y="2564904"/>
            <a:ext cx="6400800" cy="158417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baseline="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AU" dirty="0" smtClean="0"/>
          </a:p>
        </p:txBody>
      </p:sp>
      <p:sp>
        <p:nvSpPr>
          <p:cNvPr id="8" name="Content Placeholder 2"/>
          <p:cNvSpPr>
            <a:spLocks noGrp="1"/>
          </p:cNvSpPr>
          <p:nvPr>
            <p:ph idx="1"/>
          </p:nvPr>
        </p:nvSpPr>
        <p:spPr>
          <a:xfrm>
            <a:off x="683568" y="2780929"/>
            <a:ext cx="7776864" cy="2376264"/>
          </a:xfrm>
        </p:spPr>
        <p:txBody>
          <a:bodyPr>
            <a:normAutofit/>
          </a:bodyPr>
          <a:lstStyle>
            <a:lvl1pPr marL="0" indent="0" algn="l">
              <a:buNone/>
              <a:defRPr sz="3200">
                <a:solidFill>
                  <a:schemeClr val="tx1">
                    <a:lumMod val="50000"/>
                    <a:lumOff val="50000"/>
                  </a:schemeClr>
                </a:solidFill>
              </a:defRPr>
            </a:lvl1pPr>
            <a:lvl2pPr marL="457200" indent="0" algn="ctr">
              <a:buNone/>
              <a:defRPr sz="2400"/>
            </a:lvl2pPr>
            <a:lvl3pPr marL="914400" indent="0" algn="ctr">
              <a:buNone/>
              <a:defRPr sz="2000"/>
            </a:lvl3pPr>
          </a:lstStyle>
          <a:p>
            <a:pPr lvl="0"/>
            <a:r>
              <a:rPr lang="en-US" smtClean="0"/>
              <a:t>Click to edit Master text styles</a:t>
            </a:r>
          </a:p>
        </p:txBody>
      </p:sp>
    </p:spTree>
    <p:extLst>
      <p:ext uri="{BB962C8B-B14F-4D97-AF65-F5344CB8AC3E}">
        <p14:creationId xmlns:p14="http://schemas.microsoft.com/office/powerpoint/2010/main" val="342088615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Subtitle 2"/>
          <p:cNvSpPr txBox="1">
            <a:spLocks/>
          </p:cNvSpPr>
          <p:nvPr userDrawn="1"/>
        </p:nvSpPr>
        <p:spPr>
          <a:xfrm>
            <a:off x="1331640" y="2564904"/>
            <a:ext cx="6400800" cy="158417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baseline="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AU" dirty="0" smtClean="0"/>
          </a:p>
        </p:txBody>
      </p:sp>
    </p:spTree>
    <p:extLst>
      <p:ext uri="{BB962C8B-B14F-4D97-AF65-F5344CB8AC3E}">
        <p14:creationId xmlns:p14="http://schemas.microsoft.com/office/powerpoint/2010/main" val="1957208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A80E15-78A4-492C-A1D5-E96D386E05C8}" type="slidenum">
              <a:rPr lang="en-AU" smtClean="0"/>
              <a:t>‹#›</a:t>
            </a:fld>
            <a:endParaRPr lang="en-AU"/>
          </a:p>
        </p:txBody>
      </p:sp>
    </p:spTree>
    <p:extLst>
      <p:ext uri="{BB962C8B-B14F-4D97-AF65-F5344CB8AC3E}">
        <p14:creationId xmlns:p14="http://schemas.microsoft.com/office/powerpoint/2010/main" val="35047076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A80E15-78A4-492C-A1D5-E96D386E05C8}" type="slidenum">
              <a:rPr lang="en-AU" smtClean="0"/>
              <a:pPr/>
              <a:t>‹#›</a:t>
            </a:fld>
            <a:endParaRPr lang="en-AU" dirty="0"/>
          </a:p>
        </p:txBody>
      </p:sp>
    </p:spTree>
    <p:extLst>
      <p:ext uri="{BB962C8B-B14F-4D97-AF65-F5344CB8AC3E}">
        <p14:creationId xmlns:p14="http://schemas.microsoft.com/office/powerpoint/2010/main" val="1639460996"/>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11/11/2019</a:t>
            </a:fld>
            <a:endParaRPr lang="en-US" dirty="0"/>
          </a:p>
        </p:txBody>
      </p:sp>
      <p:sp>
        <p:nvSpPr>
          <p:cNvPr id="6" name="Footer Placeholder 5"/>
          <p:cNvSpPr>
            <a:spLocks noGrp="1"/>
          </p:cNvSpPr>
          <p:nvPr>
            <p:ph type="ftr" sz="quarter" idx="11"/>
          </p:nvPr>
        </p:nvSpPr>
        <p:spPr/>
        <p:txBody>
          <a:bodyPr/>
          <a:lstStyle/>
          <a:p>
            <a:r>
              <a:rPr lang="en-AU" smtClean="0"/>
              <a:t>PRESENTATION NAME – MONTH YYYY</a:t>
            </a:r>
          </a:p>
          <a:p>
            <a:r>
              <a:rPr lang="en-AU" smtClean="0"/>
              <a:t>PRESENTER NAME</a:t>
            </a:r>
            <a:endParaRPr lang="en-AU" dirty="0"/>
          </a:p>
        </p:txBody>
      </p:sp>
      <p:sp>
        <p:nvSpPr>
          <p:cNvPr id="7" name="Slide Number Placeholder 6"/>
          <p:cNvSpPr>
            <a:spLocks noGrp="1"/>
          </p:cNvSpPr>
          <p:nvPr>
            <p:ph type="sldNum" sz="quarter" idx="12"/>
          </p:nvPr>
        </p:nvSpPr>
        <p:spPr/>
        <p:txBody>
          <a:bodyPr/>
          <a:lstStyle/>
          <a:p>
            <a:fld id="{FCA80E15-78A4-492C-A1D5-E96D386E05C8}" type="slidenum">
              <a:rPr lang="en-AU" smtClean="0"/>
              <a:t>‹#›</a:t>
            </a:fld>
            <a:endParaRPr lang="en-AU"/>
          </a:p>
        </p:txBody>
      </p:sp>
    </p:spTree>
    <p:extLst>
      <p:ext uri="{BB962C8B-B14F-4D97-AF65-F5344CB8AC3E}">
        <p14:creationId xmlns:p14="http://schemas.microsoft.com/office/powerpoint/2010/main" val="15058834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11/11/2019</a:t>
            </a:fld>
            <a:endParaRPr lang="en-US" dirty="0"/>
          </a:p>
        </p:txBody>
      </p:sp>
      <p:sp>
        <p:nvSpPr>
          <p:cNvPr id="8" name="Footer Placeholder 7"/>
          <p:cNvSpPr>
            <a:spLocks noGrp="1"/>
          </p:cNvSpPr>
          <p:nvPr>
            <p:ph type="ftr" sz="quarter" idx="11"/>
          </p:nvPr>
        </p:nvSpPr>
        <p:spPr/>
        <p:txBody>
          <a:bodyPr/>
          <a:lstStyle/>
          <a:p>
            <a:r>
              <a:rPr lang="en-AU" smtClean="0"/>
              <a:t>PRESENTATION NAME – MONTH YYYY</a:t>
            </a:r>
          </a:p>
          <a:p>
            <a:r>
              <a:rPr lang="en-AU" smtClean="0"/>
              <a:t>PRESENTER NAME</a:t>
            </a:r>
            <a:endParaRPr lang="en-AU" dirty="0"/>
          </a:p>
        </p:txBody>
      </p:sp>
      <p:sp>
        <p:nvSpPr>
          <p:cNvPr id="9" name="Slide Number Placeholder 8"/>
          <p:cNvSpPr>
            <a:spLocks noGrp="1"/>
          </p:cNvSpPr>
          <p:nvPr>
            <p:ph type="sldNum" sz="quarter" idx="12"/>
          </p:nvPr>
        </p:nvSpPr>
        <p:spPr/>
        <p:txBody>
          <a:bodyPr/>
          <a:lstStyle/>
          <a:p>
            <a:fld id="{FCA80E15-78A4-492C-A1D5-E96D386E05C8}" type="slidenum">
              <a:rPr lang="en-AU" smtClean="0"/>
              <a:t>‹#›</a:t>
            </a:fld>
            <a:endParaRPr lang="en-AU"/>
          </a:p>
        </p:txBody>
      </p:sp>
    </p:spTree>
    <p:extLst>
      <p:ext uri="{BB962C8B-B14F-4D97-AF65-F5344CB8AC3E}">
        <p14:creationId xmlns:p14="http://schemas.microsoft.com/office/powerpoint/2010/main" val="765835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11/11/2019</a:t>
            </a:fld>
            <a:endParaRPr lang="en-US" dirty="0"/>
          </a:p>
        </p:txBody>
      </p:sp>
      <p:sp>
        <p:nvSpPr>
          <p:cNvPr id="4" name="Footer Placeholder 3"/>
          <p:cNvSpPr>
            <a:spLocks noGrp="1"/>
          </p:cNvSpPr>
          <p:nvPr>
            <p:ph type="ftr" sz="quarter" idx="11"/>
          </p:nvPr>
        </p:nvSpPr>
        <p:spPr/>
        <p:txBody>
          <a:bodyPr/>
          <a:lstStyle/>
          <a:p>
            <a:r>
              <a:rPr lang="en-AU" smtClean="0"/>
              <a:t>PRESENTATION NAME – MONTH YYYY</a:t>
            </a:r>
          </a:p>
          <a:p>
            <a:r>
              <a:rPr lang="en-AU" smtClean="0"/>
              <a:t>PRESENTER NAME</a:t>
            </a:r>
            <a:endParaRPr lang="en-AU" dirty="0"/>
          </a:p>
        </p:txBody>
      </p:sp>
      <p:sp>
        <p:nvSpPr>
          <p:cNvPr id="5" name="Slide Number Placeholder 4"/>
          <p:cNvSpPr>
            <a:spLocks noGrp="1"/>
          </p:cNvSpPr>
          <p:nvPr>
            <p:ph type="sldNum" sz="quarter" idx="12"/>
          </p:nvPr>
        </p:nvSpPr>
        <p:spPr/>
        <p:txBody>
          <a:bodyPr/>
          <a:lstStyle/>
          <a:p>
            <a:fld id="{FCA80E15-78A4-492C-A1D5-E96D386E05C8}" type="slidenum">
              <a:rPr lang="en-AU" smtClean="0"/>
              <a:t>‹#›</a:t>
            </a:fld>
            <a:endParaRPr lang="en-AU"/>
          </a:p>
        </p:txBody>
      </p:sp>
    </p:spTree>
    <p:extLst>
      <p:ext uri="{BB962C8B-B14F-4D97-AF65-F5344CB8AC3E}">
        <p14:creationId xmlns:p14="http://schemas.microsoft.com/office/powerpoint/2010/main" val="30217303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11/11/2019</a:t>
            </a:fld>
            <a:endParaRPr lang="en-US" dirty="0"/>
          </a:p>
        </p:txBody>
      </p:sp>
      <p:sp>
        <p:nvSpPr>
          <p:cNvPr id="3" name="Footer Placeholder 2"/>
          <p:cNvSpPr>
            <a:spLocks noGrp="1"/>
          </p:cNvSpPr>
          <p:nvPr>
            <p:ph type="ftr" sz="quarter" idx="11"/>
          </p:nvPr>
        </p:nvSpPr>
        <p:spPr/>
        <p:txBody>
          <a:bodyPr/>
          <a:lstStyle/>
          <a:p>
            <a:r>
              <a:rPr lang="en-AU" smtClean="0"/>
              <a:t>PRESENTATION NAME – MONTH YYYY</a:t>
            </a:r>
          </a:p>
          <a:p>
            <a:r>
              <a:rPr lang="en-AU" smtClean="0"/>
              <a:t>PRESENTER NAME</a:t>
            </a:r>
            <a:endParaRPr lang="en-AU" dirty="0"/>
          </a:p>
        </p:txBody>
      </p:sp>
      <p:sp>
        <p:nvSpPr>
          <p:cNvPr id="4" name="Slide Number Placeholder 3"/>
          <p:cNvSpPr>
            <a:spLocks noGrp="1"/>
          </p:cNvSpPr>
          <p:nvPr>
            <p:ph type="sldNum" sz="quarter" idx="12"/>
          </p:nvPr>
        </p:nvSpPr>
        <p:spPr/>
        <p:txBody>
          <a:bodyPr/>
          <a:lstStyle/>
          <a:p>
            <a:fld id="{FCA80E15-78A4-492C-A1D5-E96D386E05C8}" type="slidenum">
              <a:rPr lang="en-AU" smtClean="0"/>
              <a:t>‹#›</a:t>
            </a:fld>
            <a:endParaRPr lang="en-AU"/>
          </a:p>
        </p:txBody>
      </p:sp>
    </p:spTree>
    <p:extLst>
      <p:ext uri="{BB962C8B-B14F-4D97-AF65-F5344CB8AC3E}">
        <p14:creationId xmlns:p14="http://schemas.microsoft.com/office/powerpoint/2010/main" val="2366700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11/11/2019</a:t>
            </a:fld>
            <a:endParaRPr lang="en-US" dirty="0"/>
          </a:p>
        </p:txBody>
      </p:sp>
      <p:sp>
        <p:nvSpPr>
          <p:cNvPr id="6" name="Footer Placeholder 5"/>
          <p:cNvSpPr>
            <a:spLocks noGrp="1"/>
          </p:cNvSpPr>
          <p:nvPr>
            <p:ph type="ftr" sz="quarter" idx="11"/>
          </p:nvPr>
        </p:nvSpPr>
        <p:spPr/>
        <p:txBody>
          <a:bodyPr/>
          <a:lstStyle/>
          <a:p>
            <a:r>
              <a:rPr lang="en-AU" smtClean="0"/>
              <a:t>PRESENTATION NAME – MONTH YYYY</a:t>
            </a:r>
          </a:p>
          <a:p>
            <a:r>
              <a:rPr lang="en-AU" smtClean="0"/>
              <a:t>PRESENTER NAME</a:t>
            </a:r>
            <a:endParaRPr lang="en-AU" dirty="0"/>
          </a:p>
        </p:txBody>
      </p:sp>
      <p:sp>
        <p:nvSpPr>
          <p:cNvPr id="7" name="Slide Number Placeholder 6"/>
          <p:cNvSpPr>
            <a:spLocks noGrp="1"/>
          </p:cNvSpPr>
          <p:nvPr>
            <p:ph type="sldNum" sz="quarter" idx="12"/>
          </p:nvPr>
        </p:nvSpPr>
        <p:spPr/>
        <p:txBody>
          <a:bodyPr/>
          <a:lstStyle/>
          <a:p>
            <a:fld id="{FCA80E15-78A4-492C-A1D5-E96D386E05C8}" type="slidenum">
              <a:rPr lang="en-AU" smtClean="0"/>
              <a:pPr/>
              <a:t>‹#›</a:t>
            </a:fld>
            <a:endParaRPr lang="en-AU" dirty="0"/>
          </a:p>
        </p:txBody>
      </p:sp>
    </p:spTree>
    <p:extLst>
      <p:ext uri="{BB962C8B-B14F-4D97-AF65-F5344CB8AC3E}">
        <p14:creationId xmlns:p14="http://schemas.microsoft.com/office/powerpoint/2010/main" val="3015943608"/>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A80E15-78A4-492C-A1D5-E96D386E05C8}" type="slidenum">
              <a:rPr lang="en-AU" smtClean="0"/>
              <a:pPr/>
              <a:t>‹#›</a:t>
            </a:fld>
            <a:endParaRPr lang="en-AU" dirty="0"/>
          </a:p>
        </p:txBody>
      </p:sp>
    </p:spTree>
    <p:extLst>
      <p:ext uri="{BB962C8B-B14F-4D97-AF65-F5344CB8AC3E}">
        <p14:creationId xmlns:p14="http://schemas.microsoft.com/office/powerpoint/2010/main" val="3713817424"/>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289840-919C-4FD4-82E1-7D3F66AB7A08}" type="slidenum">
              <a:rPr lang="en-AU" smtClean="0"/>
              <a:t>‹#›</a:t>
            </a:fld>
            <a:endParaRPr lang="en-AU"/>
          </a:p>
        </p:txBody>
      </p:sp>
    </p:spTree>
    <p:extLst>
      <p:ext uri="{BB962C8B-B14F-4D97-AF65-F5344CB8AC3E}">
        <p14:creationId xmlns:p14="http://schemas.microsoft.com/office/powerpoint/2010/main" val="415026307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649D409-5B53-4865-AEFF-62715E193B3B}" type="datetimeFigureOut">
              <a:rPr lang="en-AU" smtClean="0"/>
              <a:t>11/11/2019</a:t>
            </a:fld>
            <a:endParaRPr lang="en-AU"/>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E6E3A32-4887-435D-9B83-8469E98CA716}" type="slidenum">
              <a:rPr lang="en-AU" smtClean="0"/>
              <a:t>‹#›</a:t>
            </a:fld>
            <a:endParaRPr lang="en-AU"/>
          </a:p>
        </p:txBody>
      </p:sp>
    </p:spTree>
    <p:extLst>
      <p:ext uri="{BB962C8B-B14F-4D97-AF65-F5344CB8AC3E}">
        <p14:creationId xmlns:p14="http://schemas.microsoft.com/office/powerpoint/2010/main" val="34721456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289840-919C-4FD4-82E1-7D3F66AB7A08}" type="slidenum">
              <a:rPr lang="en-AU" smtClean="0"/>
              <a:t>‹#›</a:t>
            </a:fld>
            <a:endParaRPr lang="en-AU"/>
          </a:p>
        </p:txBody>
      </p:sp>
    </p:spTree>
    <p:extLst>
      <p:ext uri="{BB962C8B-B14F-4D97-AF65-F5344CB8AC3E}">
        <p14:creationId xmlns:p14="http://schemas.microsoft.com/office/powerpoint/2010/main" val="375732293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649D409-5B53-4865-AEFF-62715E193B3B}" type="datetimeFigureOut">
              <a:rPr lang="en-AU" smtClean="0"/>
              <a:t>11/11/2019</a:t>
            </a:fld>
            <a:endParaRPr lang="en-AU"/>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AU"/>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E6E3A32-4887-435D-9B83-8469E98CA716}" type="slidenum">
              <a:rPr lang="en-AU" smtClean="0"/>
              <a:t>‹#›</a:t>
            </a:fld>
            <a:endParaRPr lang="en-AU"/>
          </a:p>
        </p:txBody>
      </p:sp>
    </p:spTree>
    <p:extLst>
      <p:ext uri="{BB962C8B-B14F-4D97-AF65-F5344CB8AC3E}">
        <p14:creationId xmlns:p14="http://schemas.microsoft.com/office/powerpoint/2010/main" val="3000754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649D409-5B53-4865-AEFF-62715E193B3B}" type="datetimeFigureOut">
              <a:rPr lang="en-AU" smtClean="0"/>
              <a:t>11/11/2019</a:t>
            </a:fld>
            <a:endParaRPr lang="en-AU"/>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AU"/>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E6E3A32-4887-435D-9B83-8469E98CA716}" type="slidenum">
              <a:rPr lang="en-AU" smtClean="0"/>
              <a:t>‹#›</a:t>
            </a:fld>
            <a:endParaRPr lang="en-AU"/>
          </a:p>
        </p:txBody>
      </p:sp>
    </p:spTree>
    <p:extLst>
      <p:ext uri="{BB962C8B-B14F-4D97-AF65-F5344CB8AC3E}">
        <p14:creationId xmlns:p14="http://schemas.microsoft.com/office/powerpoint/2010/main" val="1000868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3568" y="836712"/>
            <a:ext cx="7772400" cy="1470025"/>
          </a:xfrm>
        </p:spPr>
        <p:txBody>
          <a:bodyPr>
            <a:normAutofit/>
          </a:bodyPr>
          <a:lstStyle>
            <a:lvl1pPr algn="l">
              <a:defRPr sz="4400" baseline="0"/>
            </a:lvl1pPr>
          </a:lstStyle>
          <a:p>
            <a:r>
              <a:rPr lang="en-US" dirty="0" smtClean="0"/>
              <a:t>Click to edit slide title</a:t>
            </a:r>
            <a:endParaRPr lang="en-AU" dirty="0"/>
          </a:p>
        </p:txBody>
      </p:sp>
      <p:sp>
        <p:nvSpPr>
          <p:cNvPr id="5" name="Footer Placeholder 4"/>
          <p:cNvSpPr>
            <a:spLocks noGrp="1"/>
          </p:cNvSpPr>
          <p:nvPr>
            <p:ph type="ftr" sz="quarter" idx="11"/>
          </p:nvPr>
        </p:nvSpPr>
        <p:spPr>
          <a:xfrm>
            <a:off x="467544" y="6341407"/>
            <a:ext cx="2895600" cy="365125"/>
          </a:xfrm>
          <a:prstGeom prst="rect">
            <a:avLst/>
          </a:prstGeom>
        </p:spPr>
        <p:txBody>
          <a:bodyPr/>
          <a:lstStyle/>
          <a:p>
            <a:r>
              <a:rPr lang="en-AU" dirty="0" smtClean="0"/>
              <a:t>PRESENTATION NAME – MONTH YYYY</a:t>
            </a:r>
          </a:p>
          <a:p>
            <a:r>
              <a:rPr lang="en-AU" dirty="0" smtClean="0"/>
              <a:t>PRESENTER NAME</a:t>
            </a:r>
            <a:endParaRPr lang="en-AU" dirty="0"/>
          </a:p>
        </p:txBody>
      </p:sp>
      <p:sp>
        <p:nvSpPr>
          <p:cNvPr id="6" name="Slide Number Placeholder 5"/>
          <p:cNvSpPr>
            <a:spLocks noGrp="1"/>
          </p:cNvSpPr>
          <p:nvPr>
            <p:ph type="sldNum" sz="quarter" idx="12"/>
          </p:nvPr>
        </p:nvSpPr>
        <p:spPr>
          <a:xfrm>
            <a:off x="395288" y="6453188"/>
            <a:ext cx="1439862" cy="215900"/>
          </a:xfrm>
          <a:prstGeom prst="rect">
            <a:avLst/>
          </a:prstGeom>
        </p:spPr>
        <p:txBody>
          <a:bodyPr/>
          <a:lstStyle/>
          <a:p>
            <a:fld id="{FCA80E15-78A4-492C-A1D5-E96D386E05C8}" type="slidenum">
              <a:rPr lang="en-AU" smtClean="0"/>
              <a:t>‹#›</a:t>
            </a:fld>
            <a:endParaRPr lang="en-AU"/>
          </a:p>
        </p:txBody>
      </p:sp>
      <p:sp>
        <p:nvSpPr>
          <p:cNvPr id="7" name="Subtitle 2"/>
          <p:cNvSpPr txBox="1">
            <a:spLocks/>
          </p:cNvSpPr>
          <p:nvPr userDrawn="1"/>
        </p:nvSpPr>
        <p:spPr>
          <a:xfrm>
            <a:off x="1331640" y="2564904"/>
            <a:ext cx="6400800" cy="158417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baseline="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AU" dirty="0" smtClean="0"/>
          </a:p>
        </p:txBody>
      </p:sp>
      <p:sp>
        <p:nvSpPr>
          <p:cNvPr id="8" name="Content Placeholder 2"/>
          <p:cNvSpPr>
            <a:spLocks noGrp="1"/>
          </p:cNvSpPr>
          <p:nvPr>
            <p:ph idx="1"/>
          </p:nvPr>
        </p:nvSpPr>
        <p:spPr>
          <a:xfrm>
            <a:off x="683568" y="2780929"/>
            <a:ext cx="7776864" cy="2376264"/>
          </a:xfrm>
        </p:spPr>
        <p:txBody>
          <a:bodyPr>
            <a:normAutofit/>
          </a:bodyPr>
          <a:lstStyle>
            <a:lvl1pPr marL="0" indent="0" algn="l">
              <a:buNone/>
              <a:defRPr sz="3200">
                <a:solidFill>
                  <a:schemeClr val="tx1">
                    <a:lumMod val="50000"/>
                    <a:lumOff val="50000"/>
                  </a:schemeClr>
                </a:solidFill>
              </a:defRPr>
            </a:lvl1pPr>
            <a:lvl2pPr marL="457200" indent="0" algn="ctr">
              <a:buNone/>
              <a:defRPr sz="2400"/>
            </a:lvl2pPr>
            <a:lvl3pPr marL="914400" indent="0" algn="ctr">
              <a:buNone/>
              <a:defRPr sz="2000"/>
            </a:lvl3pPr>
          </a:lstStyle>
          <a:p>
            <a:pPr lvl="0"/>
            <a:r>
              <a:rPr lang="en-US" smtClean="0"/>
              <a:t>Click to edit Master text styles</a:t>
            </a:r>
          </a:p>
        </p:txBody>
      </p:sp>
    </p:spTree>
    <p:extLst>
      <p:ext uri="{BB962C8B-B14F-4D97-AF65-F5344CB8AC3E}">
        <p14:creationId xmlns:p14="http://schemas.microsoft.com/office/powerpoint/2010/main" val="342088615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3568" y="836712"/>
            <a:ext cx="7772400" cy="1470025"/>
          </a:xfrm>
        </p:spPr>
        <p:txBody>
          <a:bodyPr>
            <a:normAutofit/>
          </a:bodyPr>
          <a:lstStyle>
            <a:lvl1pPr algn="l">
              <a:defRPr sz="4400" baseline="0"/>
            </a:lvl1pPr>
          </a:lstStyle>
          <a:p>
            <a:r>
              <a:rPr lang="en-US" dirty="0" smtClean="0"/>
              <a:t>Click to edit slide title</a:t>
            </a:r>
            <a:endParaRPr lang="en-AU" dirty="0"/>
          </a:p>
        </p:txBody>
      </p:sp>
      <p:sp>
        <p:nvSpPr>
          <p:cNvPr id="5" name="Footer Placeholder 4"/>
          <p:cNvSpPr>
            <a:spLocks noGrp="1"/>
          </p:cNvSpPr>
          <p:nvPr>
            <p:ph type="ftr" sz="quarter" idx="11"/>
          </p:nvPr>
        </p:nvSpPr>
        <p:spPr/>
        <p:txBody>
          <a:bodyPr/>
          <a:lstStyle/>
          <a:p>
            <a:r>
              <a:rPr lang="en-AU" dirty="0" smtClean="0"/>
              <a:t>PRESENTATION NAME – MONTH YYYY</a:t>
            </a:r>
          </a:p>
          <a:p>
            <a:r>
              <a:rPr lang="en-AU" dirty="0" smtClean="0"/>
              <a:t>PRESENTER NAME</a:t>
            </a:r>
            <a:endParaRPr lang="en-AU" dirty="0"/>
          </a:p>
        </p:txBody>
      </p:sp>
      <p:sp>
        <p:nvSpPr>
          <p:cNvPr id="6" name="Slide Number Placeholder 5"/>
          <p:cNvSpPr>
            <a:spLocks noGrp="1"/>
          </p:cNvSpPr>
          <p:nvPr>
            <p:ph type="sldNum" sz="quarter" idx="12"/>
          </p:nvPr>
        </p:nvSpPr>
        <p:spPr/>
        <p:txBody>
          <a:bodyPr/>
          <a:lstStyle/>
          <a:p>
            <a:fld id="{FCA80E15-78A4-492C-A1D5-E96D386E05C8}" type="slidenum">
              <a:rPr lang="en-AU" smtClean="0"/>
              <a:t>‹#›</a:t>
            </a:fld>
            <a:endParaRPr lang="en-AU"/>
          </a:p>
        </p:txBody>
      </p:sp>
      <p:sp>
        <p:nvSpPr>
          <p:cNvPr id="7" name="Subtitle 2"/>
          <p:cNvSpPr txBox="1">
            <a:spLocks/>
          </p:cNvSpPr>
          <p:nvPr userDrawn="1"/>
        </p:nvSpPr>
        <p:spPr>
          <a:xfrm>
            <a:off x="1331640" y="2564904"/>
            <a:ext cx="6400800" cy="158417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baseline="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AU" dirty="0" smtClean="0"/>
          </a:p>
        </p:txBody>
      </p:sp>
      <p:sp>
        <p:nvSpPr>
          <p:cNvPr id="8" name="Content Placeholder 2"/>
          <p:cNvSpPr>
            <a:spLocks noGrp="1"/>
          </p:cNvSpPr>
          <p:nvPr>
            <p:ph idx="1"/>
          </p:nvPr>
        </p:nvSpPr>
        <p:spPr>
          <a:xfrm>
            <a:off x="683568" y="2780929"/>
            <a:ext cx="7776864" cy="2376264"/>
          </a:xfrm>
        </p:spPr>
        <p:txBody>
          <a:bodyPr>
            <a:normAutofit/>
          </a:bodyPr>
          <a:lstStyle>
            <a:lvl1pPr marL="0" indent="0" algn="l">
              <a:buNone/>
              <a:defRPr sz="3200">
                <a:solidFill>
                  <a:schemeClr val="tx1">
                    <a:lumMod val="50000"/>
                    <a:lumOff val="50000"/>
                  </a:schemeClr>
                </a:solidFill>
              </a:defRPr>
            </a:lvl1pPr>
            <a:lvl2pPr marL="457200" indent="0" algn="ctr">
              <a:buNone/>
              <a:defRPr sz="2400"/>
            </a:lvl2pPr>
            <a:lvl3pPr marL="914400" indent="0" algn="ctr">
              <a:buNone/>
              <a:defRPr sz="2000"/>
            </a:lvl3pPr>
          </a:lstStyle>
          <a:p>
            <a:pPr lvl="0"/>
            <a:r>
              <a:rPr lang="en-US" smtClean="0"/>
              <a:t>Click to edit Master text styles</a:t>
            </a:r>
          </a:p>
        </p:txBody>
      </p:sp>
    </p:spTree>
    <p:extLst>
      <p:ext uri="{BB962C8B-B14F-4D97-AF65-F5344CB8AC3E}">
        <p14:creationId xmlns:p14="http://schemas.microsoft.com/office/powerpoint/2010/main" val="385257186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dirty="0" smtClean="0"/>
              <a:t>PRESENTATION NAME – MONTH YYYY</a:t>
            </a:r>
          </a:p>
          <a:p>
            <a:r>
              <a:rPr lang="en-AU" dirty="0" smtClean="0"/>
              <a:t>PRESENTER NAME</a:t>
            </a:r>
            <a:endParaRPr lang="en-AU" dirty="0"/>
          </a:p>
        </p:txBody>
      </p:sp>
      <p:sp>
        <p:nvSpPr>
          <p:cNvPr id="2" name="Title 1"/>
          <p:cNvSpPr>
            <a:spLocks noGrp="1"/>
          </p:cNvSpPr>
          <p:nvPr>
            <p:ph type="title" hasCustomPrompt="1"/>
          </p:nvPr>
        </p:nvSpPr>
        <p:spPr>
          <a:xfrm>
            <a:off x="457200" y="274638"/>
            <a:ext cx="8229600" cy="850106"/>
          </a:xfrm>
        </p:spPr>
        <p:txBody>
          <a:bodyPr>
            <a:noAutofit/>
          </a:bodyPr>
          <a:lstStyle>
            <a:lvl1pPr>
              <a:defRPr sz="4400"/>
            </a:lvl1pPr>
          </a:lstStyle>
          <a:p>
            <a:r>
              <a:rPr lang="en-US" dirty="0" smtClean="0"/>
              <a:t>Click to edit slide master title</a:t>
            </a:r>
            <a:endParaRPr lang="en-AU" dirty="0"/>
          </a:p>
        </p:txBody>
      </p:sp>
      <p:sp>
        <p:nvSpPr>
          <p:cNvPr id="3" name="Content Placeholder 2"/>
          <p:cNvSpPr>
            <a:spLocks noGrp="1"/>
          </p:cNvSpPr>
          <p:nvPr>
            <p:ph idx="1"/>
          </p:nvPr>
        </p:nvSpPr>
        <p:spPr>
          <a:xfrm>
            <a:off x="467544" y="1268760"/>
            <a:ext cx="8229600" cy="4857403"/>
          </a:xfrm>
        </p:spPr>
        <p:txBody>
          <a:bodyPr>
            <a:normAutofit/>
          </a:bodyPr>
          <a:lstStyle>
            <a:lvl1pPr>
              <a:defRPr sz="3200">
                <a:solidFill>
                  <a:schemeClr val="tx1"/>
                </a:solidFill>
              </a:defRPr>
            </a:lvl1pPr>
            <a:lvl2pPr>
              <a:defRPr sz="2800">
                <a:solidFill>
                  <a:schemeClr val="tx1"/>
                </a:solidFill>
              </a:defRPr>
            </a:lvl2pPr>
            <a:lvl3pPr>
              <a:defRPr sz="2400">
                <a:solidFill>
                  <a:schemeClr val="tx1"/>
                </a:solidFill>
              </a:defRPr>
            </a:lvl3pPr>
          </a:lstStyle>
          <a:p>
            <a:pPr lvl="0"/>
            <a:r>
              <a:rPr lang="en-US" smtClean="0"/>
              <a:t>Click to edit Master text styles</a:t>
            </a:r>
          </a:p>
          <a:p>
            <a:pPr lvl="1"/>
            <a:r>
              <a:rPr lang="en-US" smtClean="0"/>
              <a:t>Second level</a:t>
            </a:r>
          </a:p>
          <a:p>
            <a:pPr lvl="2"/>
            <a:r>
              <a:rPr lang="en-US" smtClean="0"/>
              <a:t>Third level</a:t>
            </a:r>
          </a:p>
        </p:txBody>
      </p:sp>
      <p:sp>
        <p:nvSpPr>
          <p:cNvPr id="6" name="Slide Number Placeholder 5"/>
          <p:cNvSpPr>
            <a:spLocks noGrp="1"/>
          </p:cNvSpPr>
          <p:nvPr>
            <p:ph type="sldNum" sz="quarter" idx="12"/>
          </p:nvPr>
        </p:nvSpPr>
        <p:spPr/>
        <p:txBody>
          <a:bodyPr/>
          <a:lstStyle/>
          <a:p>
            <a:fld id="{FCA80E15-78A4-492C-A1D5-E96D386E05C8}" type="slidenum">
              <a:rPr lang="en-AU" smtClean="0"/>
              <a:t>‹#›</a:t>
            </a:fld>
            <a:endParaRPr lang="en-AU"/>
          </a:p>
        </p:txBody>
      </p:sp>
    </p:spTree>
    <p:extLst>
      <p:ext uri="{BB962C8B-B14F-4D97-AF65-F5344CB8AC3E}">
        <p14:creationId xmlns:p14="http://schemas.microsoft.com/office/powerpoint/2010/main" val="26510238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AU" dirty="0" smtClean="0"/>
              <a:t>PRESENTATION NAME – MONTH YYYY</a:t>
            </a:r>
          </a:p>
          <a:p>
            <a:r>
              <a:rPr lang="en-AU" dirty="0" smtClean="0"/>
              <a:t>PRESENTER NAME</a:t>
            </a:r>
            <a:endParaRPr lang="en-AU" dirty="0"/>
          </a:p>
        </p:txBody>
      </p:sp>
      <p:sp>
        <p:nvSpPr>
          <p:cNvPr id="3" name="Content Placeholder 2"/>
          <p:cNvSpPr>
            <a:spLocks noGrp="1"/>
          </p:cNvSpPr>
          <p:nvPr>
            <p:ph sz="half" idx="1"/>
          </p:nvPr>
        </p:nvSpPr>
        <p:spPr>
          <a:xfrm>
            <a:off x="457200" y="1196752"/>
            <a:ext cx="4038600" cy="4929411"/>
          </a:xfrm>
        </p:spPr>
        <p:txBody>
          <a:bodyPr>
            <a:normAutofit/>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648200" y="1196752"/>
            <a:ext cx="4038600" cy="4929411"/>
          </a:xfrm>
        </p:spPr>
        <p:txBody>
          <a:bodyPr>
            <a:normAutofit/>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7" name="Slide Number Placeholder 6"/>
          <p:cNvSpPr>
            <a:spLocks noGrp="1"/>
          </p:cNvSpPr>
          <p:nvPr>
            <p:ph type="sldNum" sz="quarter" idx="12"/>
          </p:nvPr>
        </p:nvSpPr>
        <p:spPr/>
        <p:txBody>
          <a:bodyPr/>
          <a:lstStyle/>
          <a:p>
            <a:fld id="{FCA80E15-78A4-492C-A1D5-E96D386E05C8}" type="slidenum">
              <a:rPr lang="en-AU" smtClean="0"/>
              <a:t>‹#›</a:t>
            </a:fld>
            <a:endParaRPr lang="en-AU"/>
          </a:p>
        </p:txBody>
      </p:sp>
      <p:sp>
        <p:nvSpPr>
          <p:cNvPr id="12" name="Title 1"/>
          <p:cNvSpPr>
            <a:spLocks noGrp="1"/>
          </p:cNvSpPr>
          <p:nvPr>
            <p:ph type="title" hasCustomPrompt="1"/>
          </p:nvPr>
        </p:nvSpPr>
        <p:spPr>
          <a:xfrm>
            <a:off x="457200" y="274638"/>
            <a:ext cx="8229600" cy="850106"/>
          </a:xfrm>
        </p:spPr>
        <p:txBody>
          <a:bodyPr>
            <a:noAutofit/>
          </a:bodyPr>
          <a:lstStyle>
            <a:lvl1pPr>
              <a:defRPr sz="4400"/>
            </a:lvl1pPr>
          </a:lstStyle>
          <a:p>
            <a:r>
              <a:rPr lang="en-US" dirty="0" smtClean="0"/>
              <a:t>Click to edit slide master title</a:t>
            </a:r>
            <a:endParaRPr lang="en-AU" dirty="0"/>
          </a:p>
        </p:txBody>
      </p:sp>
    </p:spTree>
    <p:extLst>
      <p:ext uri="{BB962C8B-B14F-4D97-AF65-F5344CB8AC3E}">
        <p14:creationId xmlns:p14="http://schemas.microsoft.com/office/powerpoint/2010/main" val="168862948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wmf"/><Relationship Id="rId5" Type="http://schemas.openxmlformats.org/officeDocument/2006/relationships/slideLayout" Target="../slideLayouts/slideLayout5.xml"/><Relationship Id="rId10" Type="http://schemas.openxmlformats.org/officeDocument/2006/relationships/image" Target="../media/image3.emf"/><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image" Target="../media/image5.jpe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image" Target="../media/image4.wmf"/><Relationship Id="rId5" Type="http://schemas.openxmlformats.org/officeDocument/2006/relationships/slideLayout" Target="../slideLayouts/slideLayout18.xml"/><Relationship Id="rId10" Type="http://schemas.openxmlformats.org/officeDocument/2006/relationships/image" Target="../media/image3.emf"/><Relationship Id="rId4" Type="http://schemas.openxmlformats.org/officeDocument/2006/relationships/slideLayout" Target="../slideLayouts/slideLayout17.xml"/><Relationship Id="rId9"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4.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8" cstate="print">
            <a:extLst>
              <a:ext uri="{28A0092B-C50C-407E-A947-70E740481C1C}">
                <a14:useLocalDpi xmlns:a14="http://schemas.microsoft.com/office/drawing/2010/main" val="0"/>
              </a:ext>
            </a:extLst>
          </a:blip>
          <a:srcRect l="6995" t="-406" r="44326" b="46510"/>
          <a:stretch/>
        </p:blipFill>
        <p:spPr>
          <a:xfrm>
            <a:off x="0" y="0"/>
            <a:ext cx="7003707" cy="6858000"/>
          </a:xfrm>
          <a:prstGeom prst="rect">
            <a:avLst/>
          </a:prstGeom>
        </p:spPr>
      </p:pic>
      <p:sp>
        <p:nvSpPr>
          <p:cNvPr id="5" name="Rectangle 4"/>
          <p:cNvSpPr/>
          <p:nvPr/>
        </p:nvSpPr>
        <p:spPr>
          <a:xfrm>
            <a:off x="0" y="0"/>
            <a:ext cx="9144000" cy="6858000"/>
          </a:xfrm>
          <a:prstGeom prst="rect">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STYLE TITLE</a:t>
            </a:r>
            <a:endParaRPr lang="en-AU" dirty="0"/>
          </a:p>
        </p:txBody>
      </p:sp>
      <p:sp>
        <p:nvSpPr>
          <p:cNvPr id="3" name="Text Placeholder 2"/>
          <p:cNvSpPr>
            <a:spLocks noGrp="1"/>
          </p:cNvSpPr>
          <p:nvPr>
            <p:ph type="body" idx="1"/>
          </p:nvPr>
        </p:nvSpPr>
        <p:spPr>
          <a:xfrm>
            <a:off x="4211960" y="1600201"/>
            <a:ext cx="4474840" cy="1900808"/>
          </a:xfrm>
          <a:prstGeom prst="rect">
            <a:avLst/>
          </a:prstGeom>
        </p:spPr>
        <p:txBody>
          <a:bodyPr vert="horz" lIns="91440" tIns="45720" rIns="91440" bIns="45720" rtlCol="0">
            <a:normAutofit/>
          </a:bodyPr>
          <a:lstStyle/>
          <a:p>
            <a:pPr lvl="0"/>
            <a:r>
              <a:rPr lang="en-US" dirty="0" smtClean="0"/>
              <a:t> </a:t>
            </a:r>
          </a:p>
        </p:txBody>
      </p:sp>
      <p:pic>
        <p:nvPicPr>
          <p:cNvPr id="6" name="Picture 7" descr="AMBER-Logo_rgb_low"/>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7740650" y="188913"/>
            <a:ext cx="1008063"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1913" y="6742113"/>
            <a:ext cx="9205913" cy="15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7021513" y="6381750"/>
            <a:ext cx="1871662"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14"/>
          <p:cNvSpPr>
            <a:spLocks noChangeShapeType="1"/>
          </p:cNvSpPr>
          <p:nvPr userDrawn="1"/>
        </p:nvSpPr>
        <p:spPr bwMode="auto">
          <a:xfrm flipH="1">
            <a:off x="0" y="6237288"/>
            <a:ext cx="9144000" cy="0"/>
          </a:xfrm>
          <a:prstGeom prst="line">
            <a:avLst/>
          </a:prstGeom>
          <a:noFill/>
          <a:ln w="19050">
            <a:solidFill>
              <a:srgbClr val="F8B100"/>
            </a:solidFill>
            <a:round/>
            <a:headEnd/>
            <a:tailEnd/>
          </a:ln>
          <a:effectLst/>
        </p:spPr>
        <p:txBody>
          <a:bodyPr/>
          <a:lstStyle/>
          <a:p>
            <a:pPr>
              <a:defRPr/>
            </a:pPr>
            <a:endParaRPr lang="en-GB">
              <a:latin typeface="Arial" pitchFamily="34" charset="0"/>
            </a:endParaRPr>
          </a:p>
        </p:txBody>
      </p:sp>
    </p:spTree>
    <p:extLst>
      <p:ext uri="{BB962C8B-B14F-4D97-AF65-F5344CB8AC3E}">
        <p14:creationId xmlns:p14="http://schemas.microsoft.com/office/powerpoint/2010/main" val="2235580881"/>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Lst>
  <p:timing>
    <p:tnLst>
      <p:par>
        <p:cTn id="1" dur="indefinite" restart="never" nodeType="tmRoot"/>
      </p:par>
    </p:tnLst>
  </p:timing>
  <p:hf hdr="0" ftr="0" dt="0"/>
  <p:txStyles>
    <p:titleStyle>
      <a:lvl1pPr algn="r" defTabSz="914400" rtl="0" eaLnBrk="1" latinLnBrk="0" hangingPunct="1">
        <a:spcBef>
          <a:spcPct val="0"/>
        </a:spcBef>
        <a:buNone/>
        <a:defRPr sz="3600" kern="1200" baseline="0">
          <a:solidFill>
            <a:schemeClr val="tx1"/>
          </a:solidFill>
          <a:latin typeface="+mj-lt"/>
          <a:ea typeface="+mj-ea"/>
          <a:cs typeface="+mj-cs"/>
        </a:defRPr>
      </a:lvl1pPr>
    </p:titleStyle>
    <p:bodyStyle>
      <a:lvl1pPr marL="0" indent="0" algn="r" defTabSz="914400" rtl="0" eaLnBrk="1" latinLnBrk="0" hangingPunct="1">
        <a:spcBef>
          <a:spcPct val="20000"/>
        </a:spcBef>
        <a:buFont typeface="Arial" pitchFamily="34" charset="0"/>
        <a:buNone/>
        <a:defRPr sz="3200" kern="1200">
          <a:solidFill>
            <a:schemeClr val="tx1">
              <a:lumMod val="50000"/>
              <a:lumOff val="5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706090"/>
          </a:xfrm>
          <a:prstGeom prst="rect">
            <a:avLst/>
          </a:prstGeom>
        </p:spPr>
        <p:txBody>
          <a:bodyPr vert="horz" lIns="91440" tIns="45720" rIns="91440" bIns="45720" rtlCol="0" anchor="ctr">
            <a:normAutofit/>
          </a:bodyPr>
          <a:lstStyle/>
          <a:p>
            <a:r>
              <a:rPr lang="en-US" dirty="0" smtClean="0"/>
              <a:t>Click to edit slide master title</a:t>
            </a:r>
            <a:endParaRPr lang="en-AU" dirty="0"/>
          </a:p>
        </p:txBody>
      </p:sp>
      <p:sp>
        <p:nvSpPr>
          <p:cNvPr id="3" name="Text Placeholder 2"/>
          <p:cNvSpPr>
            <a:spLocks noGrp="1"/>
          </p:cNvSpPr>
          <p:nvPr>
            <p:ph type="body" idx="1"/>
          </p:nvPr>
        </p:nvSpPr>
        <p:spPr>
          <a:xfrm>
            <a:off x="457200" y="1268760"/>
            <a:ext cx="8229600" cy="485740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Footer Placeholder 4"/>
          <p:cNvSpPr>
            <a:spLocks noGrp="1"/>
          </p:cNvSpPr>
          <p:nvPr>
            <p:ph type="ftr" sz="quarter" idx="3"/>
          </p:nvPr>
        </p:nvSpPr>
        <p:spPr>
          <a:xfrm>
            <a:off x="467544" y="6341407"/>
            <a:ext cx="2895600" cy="365125"/>
          </a:xfrm>
          <a:prstGeom prst="rect">
            <a:avLst/>
          </a:prstGeom>
        </p:spPr>
        <p:txBody>
          <a:bodyPr vert="horz" lIns="91440" tIns="45720" rIns="91440" bIns="45720" rtlCol="0" anchor="ctr"/>
          <a:lstStyle>
            <a:lvl1pPr algn="l">
              <a:defRPr sz="800">
                <a:solidFill>
                  <a:schemeClr val="tx1">
                    <a:tint val="75000"/>
                  </a:schemeClr>
                </a:solidFill>
              </a:defRPr>
            </a:lvl1pPr>
          </a:lstStyle>
          <a:p>
            <a:r>
              <a:rPr lang="en-AU" dirty="0" smtClean="0"/>
              <a:t>PRESENTATION NAME – MONTH YYYY</a:t>
            </a:r>
          </a:p>
          <a:p>
            <a:r>
              <a:rPr lang="en-AU" dirty="0" smtClean="0"/>
              <a:t>PRESENTER NAME</a:t>
            </a:r>
            <a:endParaRPr lang="en-AU" dirty="0"/>
          </a:p>
        </p:txBody>
      </p:sp>
      <p:sp>
        <p:nvSpPr>
          <p:cNvPr id="6" name="Slide Number Placeholder 5"/>
          <p:cNvSpPr>
            <a:spLocks noGrp="1"/>
          </p:cNvSpPr>
          <p:nvPr>
            <p:ph type="sldNum" sz="quarter" idx="4"/>
          </p:nvPr>
        </p:nvSpPr>
        <p:spPr>
          <a:xfrm>
            <a:off x="3505200" y="6349499"/>
            <a:ext cx="2133600" cy="365125"/>
          </a:xfrm>
          <a:prstGeom prst="rect">
            <a:avLst/>
          </a:prstGeom>
        </p:spPr>
        <p:txBody>
          <a:bodyPr vert="horz" lIns="91440" tIns="45720" rIns="91440" bIns="45720" rtlCol="0" anchor="ctr"/>
          <a:lstStyle>
            <a:lvl1pPr algn="ctr">
              <a:defRPr sz="800">
                <a:solidFill>
                  <a:schemeClr val="tx1">
                    <a:tint val="75000"/>
                  </a:schemeClr>
                </a:solidFill>
              </a:defRPr>
            </a:lvl1pPr>
          </a:lstStyle>
          <a:p>
            <a:fld id="{FCA80E15-78A4-492C-A1D5-E96D386E05C8}" type="slidenum">
              <a:rPr lang="en-AU" smtClean="0"/>
              <a:pPr/>
              <a:t>‹#›</a:t>
            </a:fld>
            <a:endParaRPr lang="en-AU" dirty="0"/>
          </a:p>
        </p:txBody>
      </p:sp>
      <p:sp>
        <p:nvSpPr>
          <p:cNvPr id="8" name="Rectangle 7"/>
          <p:cNvSpPr/>
          <p:nvPr/>
        </p:nvSpPr>
        <p:spPr>
          <a:xfrm>
            <a:off x="0" y="0"/>
            <a:ext cx="9144000" cy="116632"/>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p:nvSpPr>
        <p:spPr>
          <a:xfrm>
            <a:off x="0" y="6741368"/>
            <a:ext cx="9144000" cy="116632"/>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0" name="Straight Connector 9"/>
          <p:cNvCxnSpPr/>
          <p:nvPr/>
        </p:nvCxnSpPr>
        <p:spPr>
          <a:xfrm>
            <a:off x="0" y="6741368"/>
            <a:ext cx="9144000" cy="0"/>
          </a:xfrm>
          <a:prstGeom prst="line">
            <a:avLst/>
          </a:prstGeom>
          <a:ln w="25400">
            <a:solidFill>
              <a:srgbClr val="00666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22523"/>
            <a:ext cx="9144000" cy="0"/>
          </a:xfrm>
          <a:prstGeom prst="line">
            <a:avLst/>
          </a:prstGeom>
          <a:ln w="25400">
            <a:solidFill>
              <a:srgbClr val="006666"/>
            </a:solidFill>
          </a:ln>
        </p:spPr>
        <p:style>
          <a:lnRef idx="1">
            <a:schemeClr val="accent1"/>
          </a:lnRef>
          <a:fillRef idx="0">
            <a:schemeClr val="accent1"/>
          </a:fillRef>
          <a:effectRef idx="0">
            <a:schemeClr val="accent1"/>
          </a:effectRef>
          <a:fontRef idx="minor">
            <a:schemeClr val="tx1"/>
          </a:fontRef>
        </p:style>
      </p:cxnSp>
      <p:pic>
        <p:nvPicPr>
          <p:cNvPr id="12" name="Picture 11" descr="CEC_Logo_colour.jpg"/>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7596336" y="5389864"/>
            <a:ext cx="1296144" cy="1146322"/>
          </a:xfrm>
          <a:prstGeom prst="rect">
            <a:avLst/>
          </a:prstGeom>
        </p:spPr>
      </p:pic>
    </p:spTree>
    <p:extLst>
      <p:ext uri="{BB962C8B-B14F-4D97-AF65-F5344CB8AC3E}">
        <p14:creationId xmlns:p14="http://schemas.microsoft.com/office/powerpoint/2010/main" val="3498962573"/>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Lst>
  <p:timing>
    <p:tnLst>
      <p:par>
        <p:cTn id="1" dur="indefinite" restart="never" nodeType="tmRoot"/>
      </p:par>
    </p:tnLst>
  </p:timing>
  <p:hf hdr="0" dt="0"/>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8" cstate="print">
            <a:extLst>
              <a:ext uri="{28A0092B-C50C-407E-A947-70E740481C1C}">
                <a14:useLocalDpi xmlns:a14="http://schemas.microsoft.com/office/drawing/2010/main" val="0"/>
              </a:ext>
            </a:extLst>
          </a:blip>
          <a:srcRect l="6995" t="-406" r="44326" b="46510"/>
          <a:stretch/>
        </p:blipFill>
        <p:spPr>
          <a:xfrm>
            <a:off x="0" y="0"/>
            <a:ext cx="7003707" cy="6858000"/>
          </a:xfrm>
          <a:prstGeom prst="rect">
            <a:avLst/>
          </a:prstGeom>
        </p:spPr>
      </p:pic>
      <p:sp>
        <p:nvSpPr>
          <p:cNvPr id="5" name="Rectangle 4"/>
          <p:cNvSpPr/>
          <p:nvPr/>
        </p:nvSpPr>
        <p:spPr>
          <a:xfrm>
            <a:off x="0" y="0"/>
            <a:ext cx="9144000" cy="6858000"/>
          </a:xfrm>
          <a:prstGeom prst="rect">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STYLE TITLE</a:t>
            </a:r>
            <a:endParaRPr lang="en-AU" dirty="0"/>
          </a:p>
        </p:txBody>
      </p:sp>
      <p:sp>
        <p:nvSpPr>
          <p:cNvPr id="3" name="Text Placeholder 2"/>
          <p:cNvSpPr>
            <a:spLocks noGrp="1"/>
          </p:cNvSpPr>
          <p:nvPr>
            <p:ph type="body" idx="1"/>
          </p:nvPr>
        </p:nvSpPr>
        <p:spPr>
          <a:xfrm>
            <a:off x="4211960" y="1600201"/>
            <a:ext cx="4474840" cy="1900808"/>
          </a:xfrm>
          <a:prstGeom prst="rect">
            <a:avLst/>
          </a:prstGeom>
        </p:spPr>
        <p:txBody>
          <a:bodyPr vert="horz" lIns="91440" tIns="45720" rIns="91440" bIns="45720" rtlCol="0">
            <a:normAutofit/>
          </a:bodyPr>
          <a:lstStyle/>
          <a:p>
            <a:pPr lvl="0"/>
            <a:r>
              <a:rPr lang="en-US" dirty="0" smtClean="0"/>
              <a:t> </a:t>
            </a:r>
          </a:p>
        </p:txBody>
      </p:sp>
      <p:pic>
        <p:nvPicPr>
          <p:cNvPr id="6" name="Picture 7" descr="AMBER-Logo_rgb_low"/>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40650" y="188913"/>
            <a:ext cx="1008063"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913" y="6742113"/>
            <a:ext cx="9205913" cy="15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021513" y="6381750"/>
            <a:ext cx="1871662"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14"/>
          <p:cNvSpPr>
            <a:spLocks noChangeShapeType="1"/>
          </p:cNvSpPr>
          <p:nvPr/>
        </p:nvSpPr>
        <p:spPr bwMode="auto">
          <a:xfrm flipH="1">
            <a:off x="0" y="6237288"/>
            <a:ext cx="9144000" cy="0"/>
          </a:xfrm>
          <a:prstGeom prst="line">
            <a:avLst/>
          </a:prstGeom>
          <a:noFill/>
          <a:ln w="19050">
            <a:solidFill>
              <a:srgbClr val="F8B100"/>
            </a:solidFill>
            <a:round/>
            <a:headEnd/>
            <a:tailEnd/>
          </a:ln>
          <a:effectLst/>
        </p:spPr>
        <p:txBody>
          <a:bodyPr/>
          <a:lstStyle/>
          <a:p>
            <a:pPr>
              <a:defRPr/>
            </a:pPr>
            <a:endParaRPr lang="en-GB">
              <a:latin typeface="Arial" pitchFamily="34" charset="0"/>
            </a:endParaRPr>
          </a:p>
        </p:txBody>
      </p:sp>
    </p:spTree>
    <p:extLst>
      <p:ext uri="{BB962C8B-B14F-4D97-AF65-F5344CB8AC3E}">
        <p14:creationId xmlns:p14="http://schemas.microsoft.com/office/powerpoint/2010/main" val="2235580881"/>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Lst>
  <p:timing>
    <p:tnLst>
      <p:par>
        <p:cTn id="1" dur="indefinite" restart="never" nodeType="tmRoot"/>
      </p:par>
    </p:tnLst>
  </p:timing>
  <p:hf hdr="0" ftr="0" dt="0"/>
  <p:txStyles>
    <p:titleStyle>
      <a:lvl1pPr algn="r" defTabSz="914400" rtl="0" eaLnBrk="1" latinLnBrk="0" hangingPunct="1">
        <a:spcBef>
          <a:spcPct val="0"/>
        </a:spcBef>
        <a:buNone/>
        <a:defRPr sz="3600" kern="1200" baseline="0">
          <a:solidFill>
            <a:schemeClr val="tx1"/>
          </a:solidFill>
          <a:latin typeface="+mj-lt"/>
          <a:ea typeface="+mj-ea"/>
          <a:cs typeface="+mj-cs"/>
        </a:defRPr>
      </a:lvl1pPr>
    </p:titleStyle>
    <p:bodyStyle>
      <a:lvl1pPr marL="0" indent="0" algn="r" defTabSz="914400" rtl="0" eaLnBrk="1" latinLnBrk="0" hangingPunct="1">
        <a:spcBef>
          <a:spcPct val="20000"/>
        </a:spcBef>
        <a:buFont typeface="Arial" pitchFamily="34" charset="0"/>
        <a:buNone/>
        <a:defRPr sz="3200" kern="1200">
          <a:solidFill>
            <a:schemeClr val="tx1">
              <a:lumMod val="50000"/>
              <a:lumOff val="5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11/11/2019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827309453"/>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spict.org.uk/about/" TargetMode="Externa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notesSlide" Target="../notesSlides/notesSlide4.xml"/><Relationship Id="rId7" Type="http://schemas.openxmlformats.org/officeDocument/2006/relationships/image" Target="../media/image12.emf"/><Relationship Id="rId2" Type="http://schemas.openxmlformats.org/officeDocument/2006/relationships/slideLayout" Target="../slideLayouts/slideLayout26.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4.png"/><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2" Type="http://schemas.openxmlformats.org/officeDocument/2006/relationships/hyperlink" Target="mailto:CEC-AmberCare@health.nsw.gov.au" TargetMode="Externa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hyperlink" Target="http://www.ihi.org/" TargetMode="Externa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4487" y="1556792"/>
            <a:ext cx="7772400" cy="1584176"/>
          </a:xfrm>
        </p:spPr>
        <p:txBody>
          <a:bodyPr>
            <a:noAutofit/>
          </a:bodyPr>
          <a:lstStyle/>
          <a:p>
            <a:pPr algn="r"/>
            <a:r>
              <a:rPr lang="en-AU" sz="5400" dirty="0" smtClean="0">
                <a:solidFill>
                  <a:schemeClr val="accent5">
                    <a:lumMod val="50000"/>
                  </a:schemeClr>
                </a:solidFill>
                <a:latin typeface="Calibri Light" panose="020F0302020204030204" pitchFamily="34" charset="0"/>
                <a:cs typeface="Calibri Light" panose="020F0302020204030204" pitchFamily="34" charset="0"/>
              </a:rPr>
              <a:t>Introducing the AMBER care bundle: how it works </a:t>
            </a:r>
            <a:endParaRPr lang="en-AU" sz="5400" dirty="0">
              <a:solidFill>
                <a:schemeClr val="accent5">
                  <a:lumMod val="50000"/>
                </a:schemeClr>
              </a:solidFill>
              <a:latin typeface="Calibri Light" panose="020F0302020204030204" pitchFamily="34" charset="0"/>
              <a:cs typeface="Calibri Light" panose="020F0302020204030204" pitchFamily="34" charset="0"/>
            </a:endParaRPr>
          </a:p>
        </p:txBody>
      </p:sp>
      <p:sp>
        <p:nvSpPr>
          <p:cNvPr id="3" name="Subtitle 2"/>
          <p:cNvSpPr>
            <a:spLocks noGrp="1"/>
          </p:cNvSpPr>
          <p:nvPr>
            <p:ph type="subTitle" idx="1"/>
          </p:nvPr>
        </p:nvSpPr>
        <p:spPr>
          <a:xfrm>
            <a:off x="5868144" y="6412267"/>
            <a:ext cx="3168352" cy="288031"/>
          </a:xfrm>
        </p:spPr>
        <p:txBody>
          <a:bodyPr>
            <a:normAutofit/>
          </a:bodyPr>
          <a:lstStyle/>
          <a:p>
            <a:pPr marL="0" indent="0">
              <a:buNone/>
            </a:pPr>
            <a:r>
              <a:rPr lang="en-AU" sz="1100" dirty="0" smtClean="0">
                <a:latin typeface="Calibri Light" panose="020F0302020204030204" pitchFamily="34" charset="0"/>
                <a:cs typeface="Calibri Light" panose="020F0302020204030204" pitchFamily="34" charset="0"/>
              </a:rPr>
              <a:t>© 2013 Guy’s &amp; St. Thomas’ NHS Foundation Trust</a:t>
            </a:r>
            <a:endParaRPr lang="en-AU" sz="1100" dirty="0">
              <a:latin typeface="Calibri Light" panose="020F0302020204030204" pitchFamily="34" charset="0"/>
              <a:cs typeface="Calibri Light" panose="020F0302020204030204" pitchFamily="34" charset="0"/>
            </a:endParaRPr>
          </a:p>
        </p:txBody>
      </p:sp>
      <p:sp>
        <p:nvSpPr>
          <p:cNvPr id="5" name="Subtitle 2"/>
          <p:cNvSpPr txBox="1">
            <a:spLocks/>
          </p:cNvSpPr>
          <p:nvPr/>
        </p:nvSpPr>
        <p:spPr>
          <a:xfrm>
            <a:off x="3635896" y="3284984"/>
            <a:ext cx="5120991" cy="213323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0"/>
              </a:spcAft>
              <a:buNone/>
            </a:pPr>
            <a:r>
              <a:rPr lang="en-AU" sz="2300" b="1" dirty="0" smtClean="0">
                <a:solidFill>
                  <a:srgbClr val="FFC000"/>
                </a:solidFill>
                <a:latin typeface="Calibri Light" panose="020F0302020204030204" pitchFamily="34" charset="0"/>
                <a:cs typeface="Calibri Light" panose="020F0302020204030204" pitchFamily="34" charset="0"/>
              </a:rPr>
              <a:t>A</a:t>
            </a:r>
            <a:r>
              <a:rPr lang="en-AU" sz="2300" b="1" dirty="0" smtClean="0">
                <a:latin typeface="Calibri Light" panose="020F0302020204030204" pitchFamily="34" charset="0"/>
                <a:cs typeface="Calibri Light" panose="020F0302020204030204" pitchFamily="34" charset="0"/>
              </a:rPr>
              <a:t>ssessment </a:t>
            </a:r>
            <a:endParaRPr lang="en-AU" sz="2300" b="1" dirty="0">
              <a:latin typeface="Calibri Light" panose="020F0302020204030204" pitchFamily="34" charset="0"/>
              <a:cs typeface="Calibri Light" panose="020F0302020204030204" pitchFamily="34" charset="0"/>
            </a:endParaRPr>
          </a:p>
          <a:p>
            <a:pPr marL="0" indent="0">
              <a:spcBef>
                <a:spcPts val="600"/>
              </a:spcBef>
              <a:spcAft>
                <a:spcPts val="0"/>
              </a:spcAft>
              <a:buNone/>
            </a:pPr>
            <a:r>
              <a:rPr lang="en-AU" sz="2300" b="1" dirty="0">
                <a:solidFill>
                  <a:srgbClr val="FFC000"/>
                </a:solidFill>
                <a:latin typeface="Calibri Light" panose="020F0302020204030204" pitchFamily="34" charset="0"/>
                <a:cs typeface="Calibri Light" panose="020F0302020204030204" pitchFamily="34" charset="0"/>
              </a:rPr>
              <a:t>M</a:t>
            </a:r>
            <a:r>
              <a:rPr lang="en-AU" sz="2300" b="1" dirty="0">
                <a:latin typeface="Calibri Light" panose="020F0302020204030204" pitchFamily="34" charset="0"/>
                <a:cs typeface="Calibri Light" panose="020F0302020204030204" pitchFamily="34" charset="0"/>
              </a:rPr>
              <a:t>anagement </a:t>
            </a:r>
          </a:p>
          <a:p>
            <a:pPr marL="0" indent="0">
              <a:spcBef>
                <a:spcPts val="600"/>
              </a:spcBef>
              <a:spcAft>
                <a:spcPts val="0"/>
              </a:spcAft>
              <a:buNone/>
            </a:pPr>
            <a:r>
              <a:rPr lang="en-AU" sz="2300" b="1" dirty="0">
                <a:solidFill>
                  <a:srgbClr val="FFC000"/>
                </a:solidFill>
                <a:latin typeface="Calibri Light" panose="020F0302020204030204" pitchFamily="34" charset="0"/>
                <a:cs typeface="Calibri Light" panose="020F0302020204030204" pitchFamily="34" charset="0"/>
              </a:rPr>
              <a:t>B</a:t>
            </a:r>
            <a:r>
              <a:rPr lang="en-AU" sz="2300" b="1" dirty="0">
                <a:latin typeface="Calibri Light" panose="020F0302020204030204" pitchFamily="34" charset="0"/>
                <a:cs typeface="Calibri Light" panose="020F0302020204030204" pitchFamily="34" charset="0"/>
              </a:rPr>
              <a:t>est Practice </a:t>
            </a:r>
          </a:p>
          <a:p>
            <a:pPr marL="0" indent="0">
              <a:spcBef>
                <a:spcPts val="600"/>
              </a:spcBef>
              <a:spcAft>
                <a:spcPts val="0"/>
              </a:spcAft>
              <a:buNone/>
            </a:pPr>
            <a:r>
              <a:rPr lang="en-AU" sz="2300" b="1" dirty="0">
                <a:solidFill>
                  <a:srgbClr val="FFC000"/>
                </a:solidFill>
                <a:latin typeface="Calibri Light" panose="020F0302020204030204" pitchFamily="34" charset="0"/>
                <a:cs typeface="Calibri Light" panose="020F0302020204030204" pitchFamily="34" charset="0"/>
              </a:rPr>
              <a:t>E</a:t>
            </a:r>
            <a:r>
              <a:rPr lang="en-AU" sz="2300" b="1" dirty="0">
                <a:latin typeface="Calibri Light" panose="020F0302020204030204" pitchFamily="34" charset="0"/>
                <a:cs typeface="Calibri Light" panose="020F0302020204030204" pitchFamily="34" charset="0"/>
              </a:rPr>
              <a:t>ngagement of </a:t>
            </a:r>
            <a:r>
              <a:rPr lang="en-AU" sz="2300" b="1" dirty="0" smtClean="0">
                <a:latin typeface="Calibri Light" panose="020F0302020204030204" pitchFamily="34" charset="0"/>
                <a:cs typeface="Calibri Light" panose="020F0302020204030204" pitchFamily="34" charset="0"/>
              </a:rPr>
              <a:t>patients/carers </a:t>
            </a:r>
            <a:r>
              <a:rPr lang="en-AU" sz="2300" b="1" dirty="0">
                <a:latin typeface="Calibri Light" panose="020F0302020204030204" pitchFamily="34" charset="0"/>
                <a:cs typeface="Calibri Light" panose="020F0302020204030204" pitchFamily="34" charset="0"/>
              </a:rPr>
              <a:t>for patients </a:t>
            </a:r>
            <a:r>
              <a:rPr lang="en-AU" sz="2300" b="1" dirty="0" smtClean="0">
                <a:solidFill>
                  <a:srgbClr val="FFC000"/>
                </a:solidFill>
                <a:latin typeface="Calibri Light" panose="020F0302020204030204" pitchFamily="34" charset="0"/>
                <a:cs typeface="Calibri Light" panose="020F0302020204030204" pitchFamily="34" charset="0"/>
              </a:rPr>
              <a:t>R</a:t>
            </a:r>
            <a:r>
              <a:rPr lang="en-AU" sz="2300" b="1" dirty="0" smtClean="0">
                <a:latin typeface="Calibri Light" panose="020F0302020204030204" pitchFamily="34" charset="0"/>
                <a:cs typeface="Calibri Light" panose="020F0302020204030204" pitchFamily="34" charset="0"/>
              </a:rPr>
              <a:t>ecovery </a:t>
            </a:r>
            <a:r>
              <a:rPr lang="en-AU" sz="2300" b="1" dirty="0">
                <a:solidFill>
                  <a:schemeClr val="bg1"/>
                </a:solidFill>
                <a:latin typeface="Calibri Light" panose="020F0302020204030204" pitchFamily="34" charset="0"/>
                <a:cs typeface="Calibri Light" panose="020F0302020204030204" pitchFamily="34" charset="0"/>
              </a:rPr>
              <a:t>is </a:t>
            </a:r>
            <a:r>
              <a:rPr lang="en-AU" sz="2300" b="1" dirty="0" smtClean="0">
                <a:solidFill>
                  <a:schemeClr val="bg1"/>
                </a:solidFill>
                <a:latin typeface="Calibri Light" panose="020F0302020204030204" pitchFamily="34" charset="0"/>
                <a:cs typeface="Calibri Light" panose="020F0302020204030204" pitchFamily="34" charset="0"/>
              </a:rPr>
              <a:t>uncertain</a:t>
            </a:r>
            <a:endParaRPr lang="en-AU" sz="2300" b="1"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267612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4909" y="301395"/>
            <a:ext cx="8229600" cy="751341"/>
          </a:xfrm>
        </p:spPr>
        <p:txBody>
          <a:bodyPr/>
          <a:lstStyle/>
          <a:p>
            <a:r>
              <a:rPr lang="en-AU" sz="3600" dirty="0" smtClean="0">
                <a:solidFill>
                  <a:schemeClr val="accent5">
                    <a:lumMod val="50000"/>
                  </a:schemeClr>
                </a:solidFill>
                <a:latin typeface="Calibri Light" panose="020F0302020204030204" pitchFamily="34" charset="0"/>
                <a:cs typeface="Calibri Light" panose="020F0302020204030204" pitchFamily="34" charset="0"/>
              </a:rPr>
              <a:t>Identifying the patient </a:t>
            </a:r>
            <a:endParaRPr lang="en-AU" sz="3600" dirty="0">
              <a:solidFill>
                <a:schemeClr val="accent5">
                  <a:lumMod val="50000"/>
                </a:schemeClr>
              </a:solidFill>
              <a:latin typeface="Calibri Light" panose="020F0302020204030204" pitchFamily="34" charset="0"/>
              <a:cs typeface="Calibri Light" panose="020F0302020204030204" pitchFamily="34" charset="0"/>
            </a:endParaRPr>
          </a:p>
        </p:txBody>
      </p:sp>
      <p:sp>
        <p:nvSpPr>
          <p:cNvPr id="4" name="Content Placeholder 3"/>
          <p:cNvSpPr>
            <a:spLocks noGrp="1"/>
          </p:cNvSpPr>
          <p:nvPr>
            <p:ph idx="1"/>
          </p:nvPr>
        </p:nvSpPr>
        <p:spPr>
          <a:xfrm>
            <a:off x="554909" y="1268760"/>
            <a:ext cx="7905523" cy="4392488"/>
          </a:xfrm>
        </p:spPr>
        <p:txBody>
          <a:bodyPr>
            <a:noAutofit/>
          </a:bodyPr>
          <a:lstStyle/>
          <a:p>
            <a:pPr>
              <a:buClr>
                <a:srgbClr val="FFC000"/>
              </a:buClr>
              <a:buFont typeface="Wingdings" panose="05000000000000000000" pitchFamily="2" charset="2"/>
              <a:buChar char="§"/>
            </a:pPr>
            <a:r>
              <a:rPr lang="en-US" sz="2600" dirty="0" smtClean="0">
                <a:latin typeface="Calibri Light" panose="020F0302020204030204" pitchFamily="34" charset="0"/>
                <a:cs typeface="Calibri Light" panose="020F0302020204030204" pitchFamily="34" charset="0"/>
              </a:rPr>
              <a:t>Clinical Assessment - Is the patient’s condition serious enough that even with active treatment there is uncertainty that they will recover?</a:t>
            </a:r>
          </a:p>
          <a:p>
            <a:pPr>
              <a:buClr>
                <a:srgbClr val="FFC000"/>
              </a:buClr>
              <a:buFont typeface="Wingdings" panose="05000000000000000000" pitchFamily="2" charset="2"/>
              <a:buChar char="§"/>
            </a:pPr>
            <a:r>
              <a:rPr lang="en-US" sz="2600" dirty="0" smtClean="0">
                <a:latin typeface="Calibri Light" panose="020F0302020204030204" pitchFamily="34" charset="0"/>
                <a:cs typeface="Calibri Light" panose="020F0302020204030204" pitchFamily="34" charset="0"/>
              </a:rPr>
              <a:t>Review </a:t>
            </a:r>
            <a:r>
              <a:rPr lang="en-US" sz="2600" dirty="0">
                <a:latin typeface="Calibri Light" panose="020F0302020204030204" pitchFamily="34" charset="0"/>
                <a:cs typeface="Calibri Light" panose="020F0302020204030204" pitchFamily="34" charset="0"/>
              </a:rPr>
              <a:t>the patient’s admission notes</a:t>
            </a:r>
          </a:p>
          <a:p>
            <a:pPr lvl="1">
              <a:buClr>
                <a:srgbClr val="FFC000"/>
              </a:buClr>
              <a:buFont typeface="Wingdings" panose="05000000000000000000" pitchFamily="2" charset="2"/>
              <a:buChar char="§"/>
            </a:pPr>
            <a:r>
              <a:rPr lang="en-US" sz="2400" dirty="0">
                <a:latin typeface="Calibri Light" panose="020F0302020204030204" pitchFamily="34" charset="0"/>
                <a:cs typeface="Calibri Light" panose="020F0302020204030204" pitchFamily="34" charset="0"/>
              </a:rPr>
              <a:t>History </a:t>
            </a:r>
            <a:r>
              <a:rPr lang="en-US" sz="2400" dirty="0" smtClean="0">
                <a:latin typeface="Calibri Light" panose="020F0302020204030204" pitchFamily="34" charset="0"/>
                <a:cs typeface="Calibri Light" panose="020F0302020204030204" pitchFamily="34" charset="0"/>
              </a:rPr>
              <a:t>(co morbidities); </a:t>
            </a:r>
          </a:p>
          <a:p>
            <a:pPr lvl="1">
              <a:buClr>
                <a:srgbClr val="FFC000"/>
              </a:buClr>
              <a:buFont typeface="Wingdings" panose="05000000000000000000" pitchFamily="2" charset="2"/>
              <a:buChar char="§"/>
            </a:pPr>
            <a:r>
              <a:rPr lang="en-US" sz="2400" dirty="0" smtClean="0">
                <a:latin typeface="Calibri Light" panose="020F0302020204030204" pitchFamily="34" charset="0"/>
                <a:cs typeface="Calibri Light" panose="020F0302020204030204" pitchFamily="34" charset="0"/>
              </a:rPr>
              <a:t>recent admissions; </a:t>
            </a:r>
          </a:p>
          <a:p>
            <a:pPr lvl="1">
              <a:buClr>
                <a:srgbClr val="FFC000"/>
              </a:buClr>
              <a:buFont typeface="Wingdings" panose="05000000000000000000" pitchFamily="2" charset="2"/>
              <a:buChar char="§"/>
            </a:pPr>
            <a:r>
              <a:rPr lang="en-US" sz="2400" dirty="0" smtClean="0">
                <a:latin typeface="Calibri Light" panose="020F0302020204030204" pitchFamily="34" charset="0"/>
                <a:cs typeface="Calibri Light" panose="020F0302020204030204" pitchFamily="34" charset="0"/>
              </a:rPr>
              <a:t>physical examination; </a:t>
            </a:r>
          </a:p>
          <a:p>
            <a:pPr lvl="1">
              <a:buClr>
                <a:srgbClr val="FFC000"/>
              </a:buClr>
              <a:buFont typeface="Wingdings" panose="05000000000000000000" pitchFamily="2" charset="2"/>
              <a:buChar char="§"/>
            </a:pPr>
            <a:r>
              <a:rPr lang="en-US" sz="2400" dirty="0" smtClean="0">
                <a:latin typeface="Calibri Light" panose="020F0302020204030204" pitchFamily="34" charset="0"/>
                <a:cs typeface="Calibri Light" panose="020F0302020204030204" pitchFamily="34" charset="0"/>
              </a:rPr>
              <a:t>medications </a:t>
            </a:r>
            <a:endParaRPr lang="en-US" sz="2400" dirty="0">
              <a:latin typeface="Calibri Light" panose="020F0302020204030204" pitchFamily="34" charset="0"/>
              <a:cs typeface="Calibri Light" panose="020F0302020204030204" pitchFamily="34" charset="0"/>
            </a:endParaRPr>
          </a:p>
          <a:p>
            <a:pPr>
              <a:buClr>
                <a:srgbClr val="FFC000"/>
              </a:buClr>
              <a:buFont typeface="Wingdings" panose="05000000000000000000" pitchFamily="2" charset="2"/>
              <a:buChar char="§"/>
            </a:pPr>
            <a:r>
              <a:rPr lang="en-US" sz="2600" dirty="0" smtClean="0">
                <a:latin typeface="Calibri Light" panose="020F0302020204030204" pitchFamily="34" charset="0"/>
                <a:cs typeface="Calibri Light" panose="020F0302020204030204" pitchFamily="34" charset="0"/>
              </a:rPr>
              <a:t>Trigger tools available to give </a:t>
            </a:r>
            <a:r>
              <a:rPr lang="en-US" sz="2600" dirty="0">
                <a:latin typeface="Calibri Light" panose="020F0302020204030204" pitchFamily="34" charset="0"/>
                <a:cs typeface="Calibri Light" panose="020F0302020204030204" pitchFamily="34" charset="0"/>
              </a:rPr>
              <a:t>guidance </a:t>
            </a:r>
            <a:endParaRPr lang="en-US" sz="2600" dirty="0" smtClean="0">
              <a:latin typeface="Calibri Light" panose="020F0302020204030204" pitchFamily="34" charset="0"/>
              <a:cs typeface="Calibri Light" panose="020F0302020204030204" pitchFamily="34" charset="0"/>
            </a:endParaRPr>
          </a:p>
        </p:txBody>
      </p:sp>
      <p:cxnSp>
        <p:nvCxnSpPr>
          <p:cNvPr id="6" name="Straight Connector 5"/>
          <p:cNvCxnSpPr/>
          <p:nvPr/>
        </p:nvCxnSpPr>
        <p:spPr>
          <a:xfrm>
            <a:off x="554909" y="980728"/>
            <a:ext cx="7134944"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535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9552" y="160998"/>
            <a:ext cx="8229600" cy="850106"/>
          </a:xfrm>
        </p:spPr>
        <p:txBody>
          <a:bodyPr>
            <a:noAutofit/>
          </a:bodyPr>
          <a:lstStyle/>
          <a:p>
            <a:r>
              <a:rPr lang="en-AU" sz="3600" dirty="0" smtClean="0">
                <a:solidFill>
                  <a:schemeClr val="accent5">
                    <a:lumMod val="50000"/>
                  </a:schemeClr>
                </a:solidFill>
                <a:latin typeface="Calibri Light" panose="020F0302020204030204" pitchFamily="34" charset="0"/>
                <a:cs typeface="Calibri Light" panose="020F0302020204030204" pitchFamily="34" charset="0"/>
              </a:rPr>
              <a:t>Supportive &amp; Palliative Care Indicators Tool</a:t>
            </a:r>
            <a:endParaRPr lang="en-AU" sz="3600" dirty="0">
              <a:solidFill>
                <a:schemeClr val="accent5">
                  <a:lumMod val="50000"/>
                </a:schemeClr>
              </a:solidFill>
              <a:latin typeface="Calibri Light" panose="020F0302020204030204" pitchFamily="34" charset="0"/>
              <a:cs typeface="Calibri Light" panose="020F0302020204030204" pitchFamily="34" charset="0"/>
            </a:endParaRPr>
          </a:p>
        </p:txBody>
      </p:sp>
      <p:sp>
        <p:nvSpPr>
          <p:cNvPr id="5" name="Content Placeholder 4"/>
          <p:cNvSpPr>
            <a:spLocks noGrp="1"/>
          </p:cNvSpPr>
          <p:nvPr>
            <p:ph idx="1"/>
          </p:nvPr>
        </p:nvSpPr>
        <p:spPr>
          <a:xfrm>
            <a:off x="436764" y="1011093"/>
            <a:ext cx="5647404" cy="5333602"/>
          </a:xfrm>
        </p:spPr>
        <p:txBody>
          <a:bodyPr>
            <a:noAutofit/>
          </a:bodyPr>
          <a:lstStyle/>
          <a:p>
            <a:pPr>
              <a:spcBef>
                <a:spcPts val="300"/>
              </a:spcBef>
              <a:buClr>
                <a:srgbClr val="FFCD2F"/>
              </a:buClr>
              <a:buFont typeface="Wingdings" panose="05000000000000000000" pitchFamily="2" charset="2"/>
              <a:buChar char="§"/>
            </a:pPr>
            <a:r>
              <a:rPr lang="en-AU" sz="2400" dirty="0">
                <a:latin typeface="Calibri Light" panose="020F0302020204030204" pitchFamily="34" charset="0"/>
                <a:cs typeface="Calibri Light" panose="020F0302020204030204" pitchFamily="34" charset="0"/>
              </a:rPr>
              <a:t>Readily identifiable </a:t>
            </a:r>
            <a:r>
              <a:rPr lang="en-AU" sz="2400" dirty="0" smtClean="0">
                <a:latin typeface="Calibri Light" panose="020F0302020204030204" pitchFamily="34" charset="0"/>
                <a:cs typeface="Calibri Light" panose="020F0302020204030204" pitchFamily="34" charset="0"/>
              </a:rPr>
              <a:t>indicators </a:t>
            </a:r>
            <a:r>
              <a:rPr lang="en-AU" sz="2400" dirty="0">
                <a:latin typeface="Calibri Light" panose="020F0302020204030204" pitchFamily="34" charset="0"/>
                <a:cs typeface="Calibri Light" panose="020F0302020204030204" pitchFamily="34" charset="0"/>
              </a:rPr>
              <a:t>of deteriorating health commonly present in advanced </a:t>
            </a:r>
            <a:r>
              <a:rPr lang="en-AU" sz="2400" dirty="0" smtClean="0">
                <a:latin typeface="Calibri Light" panose="020F0302020204030204" pitchFamily="34" charset="0"/>
                <a:cs typeface="Calibri Light" panose="020F0302020204030204" pitchFamily="34" charset="0"/>
              </a:rPr>
              <a:t>conditions</a:t>
            </a:r>
            <a:endParaRPr lang="en-AU" sz="2400" dirty="0">
              <a:latin typeface="Calibri Light" panose="020F0302020204030204" pitchFamily="34" charset="0"/>
              <a:cs typeface="Calibri Light" panose="020F0302020204030204" pitchFamily="34" charset="0"/>
            </a:endParaRPr>
          </a:p>
          <a:p>
            <a:pPr>
              <a:spcBef>
                <a:spcPts val="300"/>
              </a:spcBef>
              <a:buClr>
                <a:srgbClr val="FFCD2F"/>
              </a:buClr>
              <a:buFont typeface="Wingdings" panose="05000000000000000000" pitchFamily="2" charset="2"/>
              <a:buChar char="§"/>
            </a:pPr>
            <a:r>
              <a:rPr lang="en-AU" sz="2400" dirty="0" smtClean="0">
                <a:latin typeface="Calibri Light" panose="020F0302020204030204" pitchFamily="34" charset="0"/>
                <a:cs typeface="Calibri Light" panose="020F0302020204030204" pitchFamily="34" charset="0"/>
              </a:rPr>
              <a:t>Promotes </a:t>
            </a:r>
            <a:r>
              <a:rPr lang="en-AU" sz="2400" dirty="0">
                <a:latin typeface="Calibri Light" panose="020F0302020204030204" pitchFamily="34" charset="0"/>
                <a:cs typeface="Calibri Light" panose="020F0302020204030204" pitchFamily="34" charset="0"/>
              </a:rPr>
              <a:t>early supportive </a:t>
            </a:r>
            <a:r>
              <a:rPr lang="en-AU" sz="2400" dirty="0" smtClean="0">
                <a:latin typeface="Calibri Light" panose="020F0302020204030204" pitchFamily="34" charset="0"/>
                <a:cs typeface="Calibri Light" panose="020F0302020204030204" pitchFamily="34" charset="0"/>
              </a:rPr>
              <a:t>palliative </a:t>
            </a:r>
            <a:r>
              <a:rPr lang="en-AU" sz="2400" dirty="0">
                <a:latin typeface="Calibri Light" panose="020F0302020204030204" pitchFamily="34" charset="0"/>
                <a:cs typeface="Calibri Light" panose="020F0302020204030204" pitchFamily="34" charset="0"/>
              </a:rPr>
              <a:t>care in parallel with optimal management of any underlying conditions as part of routine clinical </a:t>
            </a:r>
            <a:r>
              <a:rPr lang="en-AU" sz="2400" dirty="0" smtClean="0">
                <a:latin typeface="Calibri Light" panose="020F0302020204030204" pitchFamily="34" charset="0"/>
                <a:cs typeface="Calibri Light" panose="020F0302020204030204" pitchFamily="34" charset="0"/>
              </a:rPr>
              <a:t>practice</a:t>
            </a:r>
            <a:endParaRPr lang="en-AU" sz="2400" dirty="0">
              <a:latin typeface="Calibri Light" panose="020F0302020204030204" pitchFamily="34" charset="0"/>
              <a:cs typeface="Calibri Light" panose="020F0302020204030204" pitchFamily="34" charset="0"/>
            </a:endParaRPr>
          </a:p>
          <a:p>
            <a:pPr>
              <a:spcBef>
                <a:spcPts val="300"/>
              </a:spcBef>
              <a:buClr>
                <a:srgbClr val="FFCD2F"/>
              </a:buClr>
              <a:buFont typeface="Wingdings" panose="05000000000000000000" pitchFamily="2" charset="2"/>
              <a:buChar char="§"/>
            </a:pPr>
            <a:r>
              <a:rPr lang="en-AU" sz="2400" dirty="0" smtClean="0">
                <a:effectLst/>
                <a:latin typeface="Calibri Light" panose="020F0302020204030204" pitchFamily="34" charset="0"/>
                <a:cs typeface="Calibri Light" panose="020F0302020204030204" pitchFamily="34" charset="0"/>
              </a:rPr>
              <a:t>Evidence-based clinical indicators of all the major advanced, life-limiting conditions and multi-morbidity</a:t>
            </a:r>
          </a:p>
          <a:p>
            <a:pPr>
              <a:spcBef>
                <a:spcPts val="300"/>
              </a:spcBef>
              <a:buClr>
                <a:srgbClr val="FFCD2F"/>
              </a:buClr>
              <a:buFont typeface="Wingdings" panose="05000000000000000000" pitchFamily="2" charset="2"/>
              <a:buChar char="§"/>
            </a:pPr>
            <a:r>
              <a:rPr lang="en-AU" sz="2400" dirty="0" smtClean="0">
                <a:effectLst/>
                <a:latin typeface="Calibri Light" panose="020F0302020204030204" pitchFamily="34" charset="0"/>
                <a:cs typeface="Calibri Light" panose="020F0302020204030204" pitchFamily="34" charset="0"/>
              </a:rPr>
              <a:t>Contains accessible language and concepts that can be used to initiate discussions with patients and families about goals of care and improve communication between professionals/ teams</a:t>
            </a:r>
            <a:r>
              <a:rPr lang="en-AU" sz="2400" dirty="0" smtClean="0">
                <a:latin typeface="Calibri Light" panose="020F0302020204030204" pitchFamily="34" charset="0"/>
                <a:cs typeface="Calibri Light" panose="020F0302020204030204" pitchFamily="34" charset="0"/>
              </a:rPr>
              <a:t> </a:t>
            </a:r>
          </a:p>
          <a:p>
            <a:pPr>
              <a:spcBef>
                <a:spcPts val="300"/>
              </a:spcBef>
              <a:buClr>
                <a:srgbClr val="FFCD2F"/>
              </a:buClr>
              <a:buFont typeface="Wingdings" panose="05000000000000000000" pitchFamily="2" charset="2"/>
              <a:buChar char="§"/>
            </a:pPr>
            <a:r>
              <a:rPr lang="en-AU" sz="2400" dirty="0" smtClean="0">
                <a:latin typeface="Calibri Light" panose="020F0302020204030204" pitchFamily="34" charset="0"/>
                <a:cs typeface="Calibri Light" panose="020F0302020204030204" pitchFamily="34" charset="0"/>
              </a:rPr>
              <a:t>Simple</a:t>
            </a:r>
            <a:r>
              <a:rPr lang="en-AU" sz="2400" dirty="0">
                <a:latin typeface="Calibri Light" panose="020F0302020204030204" pitchFamily="34" charset="0"/>
                <a:cs typeface="Calibri Light" panose="020F0302020204030204" pitchFamily="34" charset="0"/>
              </a:rPr>
              <a:t>, one page </a:t>
            </a:r>
            <a:r>
              <a:rPr lang="en-AU" sz="2400" dirty="0" smtClean="0">
                <a:latin typeface="Calibri Light" panose="020F0302020204030204" pitchFamily="34" charset="0"/>
                <a:cs typeface="Calibri Light" panose="020F0302020204030204" pitchFamily="34" charset="0"/>
              </a:rPr>
              <a:t>format</a:t>
            </a:r>
            <a:endParaRPr lang="en-AU" sz="2400" dirty="0">
              <a:latin typeface="Calibri Light" panose="020F0302020204030204" pitchFamily="34" charset="0"/>
              <a:cs typeface="Calibri Light" panose="020F0302020204030204" pitchFamily="34" charset="0"/>
            </a:endParaRPr>
          </a:p>
          <a:p>
            <a:pPr>
              <a:spcBef>
                <a:spcPts val="300"/>
              </a:spcBef>
            </a:pPr>
            <a:endParaRPr lang="en-AU" sz="2400" dirty="0" smtClean="0">
              <a:effectLst/>
              <a:latin typeface="Calibri Light" panose="020F0302020204030204" pitchFamily="34" charset="0"/>
              <a:cs typeface="Calibri Light" panose="020F0302020204030204" pitchFamily="34" charset="0"/>
            </a:endParaRPr>
          </a:p>
        </p:txBody>
      </p:sp>
      <p:cxnSp>
        <p:nvCxnSpPr>
          <p:cNvPr id="6" name="Straight Connector 5"/>
          <p:cNvCxnSpPr/>
          <p:nvPr/>
        </p:nvCxnSpPr>
        <p:spPr>
          <a:xfrm>
            <a:off x="611560" y="908720"/>
            <a:ext cx="79248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19429" y="5157192"/>
            <a:ext cx="2726467" cy="461665"/>
          </a:xfrm>
          <a:prstGeom prst="rect">
            <a:avLst/>
          </a:prstGeom>
          <a:solidFill>
            <a:schemeClr val="bg1"/>
          </a:solidFill>
        </p:spPr>
        <p:txBody>
          <a:bodyPr wrap="square">
            <a:spAutoFit/>
          </a:bodyPr>
          <a:lstStyle/>
          <a:p>
            <a:r>
              <a:rPr lang="en-AU" sz="1400" b="1" dirty="0">
                <a:latin typeface="Calibri Light" panose="020F0302020204030204" pitchFamily="34" charset="0"/>
                <a:cs typeface="Calibri Light" panose="020F0302020204030204" pitchFamily="34" charset="0"/>
                <a:hlinkClick r:id="rId2"/>
              </a:rPr>
              <a:t>http://www.spict.org.uk/about</a:t>
            </a:r>
            <a:r>
              <a:rPr lang="en-AU" sz="2400" dirty="0" smtClean="0">
                <a:latin typeface="Calibri Light" panose="020F0302020204030204" pitchFamily="34" charset="0"/>
                <a:cs typeface="Calibri Light" panose="020F0302020204030204" pitchFamily="34" charset="0"/>
                <a:hlinkClick r:id="rId2"/>
              </a:rPr>
              <a:t>/</a:t>
            </a:r>
            <a:r>
              <a:rPr lang="en-AU" sz="2400" dirty="0" smtClean="0">
                <a:latin typeface="Calibri Light" panose="020F0302020204030204" pitchFamily="34" charset="0"/>
                <a:cs typeface="Calibri Light" panose="020F0302020204030204" pitchFamily="34" charset="0"/>
              </a:rPr>
              <a:t> </a:t>
            </a:r>
            <a:endParaRPr lang="en-AU" sz="2400" dirty="0">
              <a:latin typeface="Calibri Light" panose="020F0302020204030204" pitchFamily="34" charset="0"/>
              <a:cs typeface="Calibri Light" panose="020F0302020204030204" pitchFamily="34" charset="0"/>
            </a:endParaRP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2200" y="1556792"/>
            <a:ext cx="2582451" cy="3694454"/>
          </a:xfrm>
          <a:prstGeom prst="rect">
            <a:avLst/>
          </a:prstGeom>
          <a:noFill/>
          <a:ln w="9525">
            <a:solidFill>
              <a:schemeClr val="tx1">
                <a:lumMod val="50000"/>
                <a:lumOff val="50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531050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85165"/>
            <a:ext cx="8229600" cy="595563"/>
          </a:xfrm>
        </p:spPr>
        <p:txBody>
          <a:bodyPr/>
          <a:lstStyle/>
          <a:p>
            <a:r>
              <a:rPr lang="en-AU" sz="3600" dirty="0" smtClean="0">
                <a:solidFill>
                  <a:schemeClr val="accent5">
                    <a:lumMod val="50000"/>
                  </a:schemeClr>
                </a:solidFill>
                <a:latin typeface="Calibri Light" panose="020F0302020204030204" pitchFamily="34" charset="0"/>
                <a:cs typeface="Calibri Light" panose="020F0302020204030204" pitchFamily="34" charset="0"/>
              </a:rPr>
              <a:t>Stage 2 - Day </a:t>
            </a:r>
            <a:r>
              <a:rPr lang="en-AU" sz="3600" dirty="0">
                <a:solidFill>
                  <a:schemeClr val="accent5">
                    <a:lumMod val="50000"/>
                  </a:schemeClr>
                </a:solidFill>
                <a:latin typeface="Calibri Light" panose="020F0302020204030204" pitchFamily="34" charset="0"/>
                <a:cs typeface="Calibri Light" panose="020F0302020204030204" pitchFamily="34" charset="0"/>
              </a:rPr>
              <a:t>1 Interventions </a:t>
            </a:r>
          </a:p>
        </p:txBody>
      </p:sp>
      <p:sp>
        <p:nvSpPr>
          <p:cNvPr id="3" name="Content Placeholder 2"/>
          <p:cNvSpPr>
            <a:spLocks noGrp="1"/>
          </p:cNvSpPr>
          <p:nvPr>
            <p:ph idx="1"/>
          </p:nvPr>
        </p:nvSpPr>
        <p:spPr>
          <a:xfrm>
            <a:off x="611560" y="1268760"/>
            <a:ext cx="8229600" cy="4644502"/>
          </a:xfrm>
        </p:spPr>
        <p:txBody>
          <a:bodyPr>
            <a:noAutofit/>
          </a:bodyPr>
          <a:lstStyle/>
          <a:p>
            <a:pPr marL="0" indent="0">
              <a:spcAft>
                <a:spcPts val="600"/>
              </a:spcAft>
              <a:buClr>
                <a:srgbClr val="F8B100"/>
              </a:buClr>
              <a:buNone/>
            </a:pPr>
            <a:r>
              <a:rPr lang="en-AU" sz="2800" b="1" dirty="0">
                <a:latin typeface="Calibri Light" panose="020F0302020204030204" pitchFamily="34" charset="0"/>
                <a:cs typeface="Calibri Light" panose="020F0302020204030204" pitchFamily="34" charset="0"/>
              </a:rPr>
              <a:t>Within </a:t>
            </a:r>
            <a:r>
              <a:rPr lang="en-AU" sz="2800" b="1" dirty="0" smtClean="0">
                <a:latin typeface="Calibri Light" panose="020F0302020204030204" pitchFamily="34" charset="0"/>
                <a:cs typeface="Calibri Light" panose="020F0302020204030204" pitchFamily="34" charset="0"/>
              </a:rPr>
              <a:t>12 </a:t>
            </a:r>
            <a:r>
              <a:rPr lang="en-AU" sz="2800" b="1" dirty="0">
                <a:latin typeface="Calibri Light" panose="020F0302020204030204" pitchFamily="34" charset="0"/>
                <a:cs typeface="Calibri Light" panose="020F0302020204030204" pitchFamily="34" charset="0"/>
              </a:rPr>
              <a:t>hours of patient identification</a:t>
            </a:r>
            <a:endParaRPr lang="en-AU" sz="2800" b="1" dirty="0" smtClean="0">
              <a:solidFill>
                <a:srgbClr val="000000"/>
              </a:solidFill>
              <a:latin typeface="Calibri Light" panose="020F0302020204030204" pitchFamily="34" charset="0"/>
              <a:ea typeface="Times New Roman"/>
              <a:cs typeface="Calibri Light" panose="020F0302020204030204" pitchFamily="34" charset="0"/>
            </a:endParaRPr>
          </a:p>
          <a:p>
            <a:pPr>
              <a:spcAft>
                <a:spcPts val="600"/>
              </a:spcAft>
              <a:buClr>
                <a:srgbClr val="F8B100"/>
              </a:buClr>
              <a:buFont typeface="Symbol" panose="05050102010706020507" pitchFamily="18" charset="2"/>
              <a:buChar char="Ö"/>
            </a:pPr>
            <a:r>
              <a:rPr lang="en-AU" sz="2400" dirty="0">
                <a:solidFill>
                  <a:srgbClr val="000000"/>
                </a:solidFill>
                <a:latin typeface="Calibri Light" panose="020F0302020204030204" pitchFamily="34" charset="0"/>
                <a:ea typeface="Times New Roman"/>
                <a:cs typeface="Calibri Light" panose="020F0302020204030204" pitchFamily="34" charset="0"/>
              </a:rPr>
              <a:t>patient/carer discussion documented in medical record</a:t>
            </a:r>
          </a:p>
          <a:p>
            <a:pPr>
              <a:spcAft>
                <a:spcPts val="600"/>
              </a:spcAft>
              <a:buClr>
                <a:srgbClr val="F8B100"/>
              </a:buClr>
              <a:buFont typeface="Symbol" panose="05050102010706020507" pitchFamily="18" charset="2"/>
              <a:buChar char="Ö"/>
            </a:pPr>
            <a:r>
              <a:rPr lang="en-AU" sz="2400" dirty="0">
                <a:solidFill>
                  <a:srgbClr val="000000"/>
                </a:solidFill>
                <a:latin typeface="Calibri Light" panose="020F0302020204030204" pitchFamily="34" charset="0"/>
                <a:ea typeface="Times New Roman"/>
                <a:cs typeface="Calibri Light" panose="020F0302020204030204" pitchFamily="34" charset="0"/>
              </a:rPr>
              <a:t>patient's preferred place of care documented</a:t>
            </a:r>
            <a:endParaRPr lang="en-AU" sz="2400" dirty="0">
              <a:latin typeface="Calibri Light" panose="020F0302020204030204" pitchFamily="34" charset="0"/>
              <a:cs typeface="Calibri Light" panose="020F0302020204030204" pitchFamily="34" charset="0"/>
            </a:endParaRPr>
          </a:p>
          <a:p>
            <a:pPr>
              <a:spcAft>
                <a:spcPts val="600"/>
              </a:spcAft>
              <a:buClr>
                <a:srgbClr val="F8B100"/>
              </a:buClr>
              <a:buFont typeface="Symbol" panose="05050102010706020507" pitchFamily="18" charset="2"/>
              <a:buChar char="Ö"/>
            </a:pPr>
            <a:r>
              <a:rPr lang="en-AU" sz="2400" dirty="0" smtClean="0">
                <a:solidFill>
                  <a:srgbClr val="000000"/>
                </a:solidFill>
                <a:latin typeface="Calibri Light" panose="020F0302020204030204" pitchFamily="34" charset="0"/>
                <a:ea typeface="Times New Roman"/>
                <a:cs typeface="Calibri Light" panose="020F0302020204030204" pitchFamily="34" charset="0"/>
              </a:rPr>
              <a:t>medical </a:t>
            </a:r>
            <a:r>
              <a:rPr lang="en-AU" sz="2400" dirty="0">
                <a:solidFill>
                  <a:srgbClr val="000000"/>
                </a:solidFill>
                <a:latin typeface="Calibri Light" panose="020F0302020204030204" pitchFamily="34" charset="0"/>
                <a:ea typeface="Times New Roman"/>
                <a:cs typeface="Calibri Light" panose="020F0302020204030204" pitchFamily="34" charset="0"/>
              </a:rPr>
              <a:t>plan documented in progress </a:t>
            </a:r>
            <a:r>
              <a:rPr lang="en-AU" sz="2400" dirty="0" smtClean="0">
                <a:solidFill>
                  <a:srgbClr val="000000"/>
                </a:solidFill>
                <a:latin typeface="Calibri Light" panose="020F0302020204030204" pitchFamily="34" charset="0"/>
                <a:ea typeface="Times New Roman"/>
                <a:cs typeface="Calibri Light" panose="020F0302020204030204" pitchFamily="34" charset="0"/>
              </a:rPr>
              <a:t>notes</a:t>
            </a:r>
          </a:p>
          <a:p>
            <a:pPr>
              <a:spcAft>
                <a:spcPts val="600"/>
              </a:spcAft>
              <a:buClr>
                <a:srgbClr val="F8B100"/>
              </a:buClr>
              <a:buFont typeface="Symbol" panose="05050102010706020507" pitchFamily="18" charset="2"/>
              <a:buChar char="Ö"/>
            </a:pPr>
            <a:r>
              <a:rPr lang="en-AU" sz="2400" dirty="0">
                <a:solidFill>
                  <a:srgbClr val="000000"/>
                </a:solidFill>
                <a:latin typeface="Calibri Light" panose="020F0302020204030204" pitchFamily="34" charset="0"/>
                <a:ea typeface="Times New Roman"/>
                <a:cs typeface="Calibri Light" panose="020F0302020204030204" pitchFamily="34" charset="0"/>
              </a:rPr>
              <a:t>escalation decision </a:t>
            </a:r>
            <a:r>
              <a:rPr lang="en-AU" sz="2400" dirty="0" smtClean="0">
                <a:solidFill>
                  <a:srgbClr val="000000"/>
                </a:solidFill>
                <a:latin typeface="Calibri Light" panose="020F0302020204030204" pitchFamily="34" charset="0"/>
                <a:ea typeface="Times New Roman"/>
                <a:cs typeface="Calibri Light" panose="020F0302020204030204" pitchFamily="34" charset="0"/>
              </a:rPr>
              <a:t>documented for clinical reviews and rapid </a:t>
            </a:r>
            <a:r>
              <a:rPr lang="en-AU" sz="2400" dirty="0">
                <a:solidFill>
                  <a:srgbClr val="000000"/>
                </a:solidFill>
                <a:latin typeface="Calibri Light" panose="020F0302020204030204" pitchFamily="34" charset="0"/>
                <a:ea typeface="Times New Roman"/>
                <a:cs typeface="Calibri Light" panose="020F0302020204030204" pitchFamily="34" charset="0"/>
              </a:rPr>
              <a:t>response </a:t>
            </a:r>
            <a:r>
              <a:rPr lang="en-AU" sz="2400" dirty="0" smtClean="0">
                <a:solidFill>
                  <a:srgbClr val="000000"/>
                </a:solidFill>
                <a:latin typeface="Calibri Light" panose="020F0302020204030204" pitchFamily="34" charset="0"/>
                <a:ea typeface="Times New Roman"/>
                <a:cs typeface="Calibri Light" panose="020F0302020204030204" pitchFamily="34" charset="0"/>
              </a:rPr>
              <a:t>team</a:t>
            </a:r>
          </a:p>
          <a:p>
            <a:pPr>
              <a:spcAft>
                <a:spcPts val="600"/>
              </a:spcAft>
              <a:buClr>
                <a:srgbClr val="F8B100"/>
              </a:buClr>
              <a:buFont typeface="Symbol" panose="05050102010706020507" pitchFamily="18" charset="2"/>
              <a:buChar char="Ö"/>
            </a:pPr>
            <a:r>
              <a:rPr lang="en-AU" sz="2400" dirty="0" smtClean="0">
                <a:solidFill>
                  <a:srgbClr val="000000"/>
                </a:solidFill>
                <a:latin typeface="Calibri Light" panose="020F0302020204030204" pitchFamily="34" charset="0"/>
                <a:ea typeface="Times New Roman"/>
                <a:cs typeface="Calibri Light" panose="020F0302020204030204" pitchFamily="34" charset="0"/>
              </a:rPr>
              <a:t>resuscitation </a:t>
            </a:r>
            <a:r>
              <a:rPr lang="en-AU" sz="2400" dirty="0">
                <a:solidFill>
                  <a:srgbClr val="000000"/>
                </a:solidFill>
                <a:latin typeface="Calibri Light" panose="020F0302020204030204" pitchFamily="34" charset="0"/>
                <a:ea typeface="Times New Roman"/>
                <a:cs typeface="Calibri Light" panose="020F0302020204030204" pitchFamily="34" charset="0"/>
              </a:rPr>
              <a:t>plan completed </a:t>
            </a:r>
            <a:endParaRPr lang="en-AU" sz="2400" dirty="0" smtClean="0">
              <a:solidFill>
                <a:srgbClr val="000000"/>
              </a:solidFill>
              <a:latin typeface="Calibri Light" panose="020F0302020204030204" pitchFamily="34" charset="0"/>
              <a:ea typeface="Times New Roman"/>
              <a:cs typeface="Calibri Light" panose="020F0302020204030204" pitchFamily="34" charset="0"/>
            </a:endParaRPr>
          </a:p>
        </p:txBody>
      </p:sp>
      <p:cxnSp>
        <p:nvCxnSpPr>
          <p:cNvPr id="8" name="Straight Connector 7"/>
          <p:cNvCxnSpPr/>
          <p:nvPr/>
        </p:nvCxnSpPr>
        <p:spPr>
          <a:xfrm>
            <a:off x="539552" y="980728"/>
            <a:ext cx="741682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2339752" y="5013176"/>
            <a:ext cx="6624736" cy="1080120"/>
          </a:xfrm>
          <a:prstGeom prst="snip1Rect">
            <a:avLst/>
          </a:prstGeom>
          <a:ln/>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Autofit/>
          </a:bodyPr>
          <a:lstStyle>
            <a:lvl1pPr algn="l" defTabSz="914400" rtl="0" eaLnBrk="1" latinLnBrk="0" hangingPunct="1">
              <a:spcBef>
                <a:spcPct val="0"/>
              </a:spcBef>
              <a:buNone/>
              <a:defRPr sz="3600" kern="1200">
                <a:solidFill>
                  <a:schemeClr val="tx1"/>
                </a:solidFill>
                <a:latin typeface="+mj-lt"/>
                <a:ea typeface="+mj-ea"/>
                <a:cs typeface="+mj-cs"/>
              </a:defRPr>
            </a:lvl1pPr>
          </a:lstStyle>
          <a:p>
            <a:pPr algn="r">
              <a:lnSpc>
                <a:spcPct val="80000"/>
              </a:lnSpc>
              <a:defRPr/>
            </a:pPr>
            <a:r>
              <a:rPr lang="en-AU" sz="1600" dirty="0" smtClean="0">
                <a:solidFill>
                  <a:schemeClr val="tx2">
                    <a:lumMod val="75000"/>
                  </a:schemeClr>
                </a:solidFill>
                <a:latin typeface="Calibri Light" panose="020F0302020204030204" pitchFamily="34" charset="0"/>
                <a:cs typeface="Calibri Light" panose="020F0302020204030204" pitchFamily="34" charset="0"/>
              </a:rPr>
              <a:t>“Randomised trials have shown that timely and nuanced discussions around end of life care options can improve quality of life, prolong survival, reduce use of aggressive care and lower healthcare costs.”</a:t>
            </a:r>
            <a:br>
              <a:rPr lang="en-AU" sz="1600" dirty="0" smtClean="0">
                <a:solidFill>
                  <a:schemeClr val="tx2">
                    <a:lumMod val="75000"/>
                  </a:schemeClr>
                </a:solidFill>
                <a:latin typeface="Calibri Light" panose="020F0302020204030204" pitchFamily="34" charset="0"/>
                <a:cs typeface="Calibri Light" panose="020F0302020204030204" pitchFamily="34" charset="0"/>
              </a:rPr>
            </a:br>
            <a:r>
              <a:rPr lang="en-AU" sz="1200" i="1" dirty="0" smtClean="0">
                <a:solidFill>
                  <a:schemeClr val="tx2">
                    <a:lumMod val="75000"/>
                  </a:schemeClr>
                </a:solidFill>
                <a:latin typeface="Calibri Light" panose="020F0302020204030204" pitchFamily="34" charset="0"/>
                <a:cs typeface="Calibri Light" panose="020F0302020204030204" pitchFamily="34" charset="0"/>
              </a:rPr>
              <a:t>Editorial, Australian Internal Medicine Journal, October 2014</a:t>
            </a:r>
            <a:endParaRPr lang="en-US" sz="2000" i="1" dirty="0" smtClean="0">
              <a:solidFill>
                <a:schemeClr val="tx2">
                  <a:lumMod val="75000"/>
                </a:schemeClr>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2319925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17796" y="174007"/>
            <a:ext cx="8229600" cy="850106"/>
          </a:xfrm>
        </p:spPr>
        <p:txBody>
          <a:bodyPr/>
          <a:lstStyle/>
          <a:p>
            <a:pPr marL="342900" indent="-342900" eaLnBrk="1" hangingPunct="1"/>
            <a:r>
              <a:rPr lang="en-US" sz="3600" dirty="0" smtClean="0">
                <a:solidFill>
                  <a:schemeClr val="tx2">
                    <a:lumMod val="75000"/>
                  </a:schemeClr>
                </a:solidFill>
                <a:latin typeface="Calibri Light" panose="020F0302020204030204" pitchFamily="34" charset="0"/>
                <a:cs typeface="Calibri Light" panose="020F0302020204030204" pitchFamily="34" charset="0"/>
              </a:rPr>
              <a:t>Meeting the Patient &amp; Family</a:t>
            </a:r>
            <a:endParaRPr lang="en-US" sz="2000" dirty="0" smtClean="0">
              <a:solidFill>
                <a:schemeClr val="tx2">
                  <a:lumMod val="75000"/>
                </a:schemeClr>
              </a:solidFill>
              <a:latin typeface="Calibri Light" panose="020F0302020204030204" pitchFamily="34" charset="0"/>
              <a:cs typeface="Calibri Light" panose="020F0302020204030204" pitchFamily="34" charset="0"/>
            </a:endParaRPr>
          </a:p>
        </p:txBody>
      </p:sp>
      <p:sp>
        <p:nvSpPr>
          <p:cNvPr id="31747" name="Rectangle 3"/>
          <p:cNvSpPr>
            <a:spLocks noGrp="1" noChangeArrowheads="1"/>
          </p:cNvSpPr>
          <p:nvPr>
            <p:ph idx="1"/>
          </p:nvPr>
        </p:nvSpPr>
        <p:spPr>
          <a:xfrm>
            <a:off x="539553" y="1025111"/>
            <a:ext cx="5328592" cy="5195624"/>
          </a:xfrm>
        </p:spPr>
        <p:txBody>
          <a:bodyPr>
            <a:noAutofit/>
          </a:bodyPr>
          <a:lstStyle/>
          <a:p>
            <a:pPr eaLnBrk="1" hangingPunct="1">
              <a:buClr>
                <a:srgbClr val="FFC000"/>
              </a:buClr>
              <a:buFont typeface="Wingdings" panose="05000000000000000000" pitchFamily="2" charset="2"/>
              <a:buChar char="§"/>
            </a:pPr>
            <a:r>
              <a:rPr lang="en-US" sz="2800" dirty="0" smtClean="0">
                <a:latin typeface="Calibri Light" panose="020F0302020204030204" pitchFamily="34" charset="0"/>
                <a:cs typeface="Calibri Light" panose="020F0302020204030204" pitchFamily="34" charset="0"/>
              </a:rPr>
              <a:t>Meet the patient and family:</a:t>
            </a:r>
          </a:p>
          <a:p>
            <a:pPr lvl="1" eaLnBrk="1" hangingPunct="1">
              <a:buClr>
                <a:srgbClr val="FFC000"/>
              </a:buClr>
              <a:buFont typeface="Wingdings" panose="05000000000000000000" pitchFamily="2" charset="2"/>
              <a:buChar char="§"/>
            </a:pPr>
            <a:r>
              <a:rPr lang="en-US" sz="2400" dirty="0" smtClean="0">
                <a:latin typeface="Calibri Light" panose="020F0302020204030204" pitchFamily="34" charset="0"/>
                <a:cs typeface="Calibri Light" panose="020F0302020204030204" pitchFamily="34" charset="0"/>
              </a:rPr>
              <a:t>Discuss medical condition and proposed management plan</a:t>
            </a:r>
          </a:p>
          <a:p>
            <a:pPr lvl="1" eaLnBrk="1" hangingPunct="1">
              <a:buClr>
                <a:srgbClr val="FFC000"/>
              </a:buClr>
              <a:buFont typeface="Wingdings" panose="05000000000000000000" pitchFamily="2" charset="2"/>
              <a:buChar char="§"/>
            </a:pPr>
            <a:r>
              <a:rPr lang="en-US" sz="2400" dirty="0" smtClean="0">
                <a:latin typeface="Calibri Light" panose="020F0302020204030204" pitchFamily="34" charset="0"/>
                <a:cs typeface="Calibri Light" panose="020F0302020204030204" pitchFamily="34" charset="0"/>
              </a:rPr>
              <a:t>Acknowledge patients ‘uncertain’ recovery and what will be done by the team and what (if any) time limited trial of therapy will be implemented</a:t>
            </a:r>
          </a:p>
          <a:p>
            <a:pPr lvl="1" eaLnBrk="1" hangingPunct="1">
              <a:buClr>
                <a:srgbClr val="FFC000"/>
              </a:buClr>
              <a:buFont typeface="Wingdings" panose="05000000000000000000" pitchFamily="2" charset="2"/>
              <a:buChar char="§"/>
            </a:pPr>
            <a:r>
              <a:rPr lang="en-US" sz="2400" dirty="0" smtClean="0">
                <a:latin typeface="Calibri Light" panose="020F0302020204030204" pitchFamily="34" charset="0"/>
                <a:cs typeface="Calibri Light" panose="020F0302020204030204" pitchFamily="34" charset="0"/>
              </a:rPr>
              <a:t>Identify what the patient / family see as a good outcome </a:t>
            </a:r>
          </a:p>
          <a:p>
            <a:pPr lvl="1" eaLnBrk="1" hangingPunct="1">
              <a:buClr>
                <a:srgbClr val="FFC000"/>
              </a:buClr>
              <a:buFont typeface="Wingdings" panose="05000000000000000000" pitchFamily="2" charset="2"/>
              <a:buChar char="§"/>
            </a:pPr>
            <a:r>
              <a:rPr lang="en-US" sz="2400" dirty="0" smtClean="0">
                <a:latin typeface="Calibri Light" panose="020F0302020204030204" pitchFamily="34" charset="0"/>
                <a:cs typeface="Calibri Light" panose="020F0302020204030204" pitchFamily="34" charset="0"/>
              </a:rPr>
              <a:t>Agree on management plan, escalation plan and follow up plan</a:t>
            </a:r>
          </a:p>
          <a:p>
            <a:pPr lvl="1" eaLnBrk="1" hangingPunct="1">
              <a:buClr>
                <a:srgbClr val="FFC000"/>
              </a:buClr>
              <a:buFont typeface="Wingdings" panose="05000000000000000000" pitchFamily="2" charset="2"/>
              <a:buChar char="§"/>
            </a:pPr>
            <a:r>
              <a:rPr lang="en-US" sz="2400" dirty="0" smtClean="0">
                <a:latin typeface="Calibri Light" panose="020F0302020204030204" pitchFamily="34" charset="0"/>
                <a:cs typeface="Calibri Light" panose="020F0302020204030204" pitchFamily="34" charset="0"/>
              </a:rPr>
              <a:t>Assess concerns, including potential family interpersonal problems </a:t>
            </a:r>
            <a:r>
              <a:rPr lang="en-US" dirty="0" smtClean="0">
                <a:latin typeface="Calibri Light" panose="020F0302020204030204" pitchFamily="34" charset="0"/>
                <a:cs typeface="Calibri Light" panose="020F0302020204030204" pitchFamily="34" charset="0"/>
              </a:rPr>
              <a:t>  </a:t>
            </a:r>
          </a:p>
        </p:txBody>
      </p:sp>
      <p:cxnSp>
        <p:nvCxnSpPr>
          <p:cNvPr id="5" name="Straight Connector 4"/>
          <p:cNvCxnSpPr/>
          <p:nvPr/>
        </p:nvCxnSpPr>
        <p:spPr>
          <a:xfrm>
            <a:off x="617796" y="908720"/>
            <a:ext cx="6053051"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01427" y="1484784"/>
            <a:ext cx="2754642" cy="3600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7639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228451"/>
            <a:ext cx="7200900" cy="759618"/>
          </a:xfrm>
        </p:spPr>
        <p:txBody>
          <a:bodyPr/>
          <a:lstStyle/>
          <a:p>
            <a:r>
              <a:rPr lang="en-AU" sz="4000" dirty="0" smtClean="0">
                <a:solidFill>
                  <a:schemeClr val="tx2">
                    <a:lumMod val="75000"/>
                  </a:schemeClr>
                </a:solidFill>
                <a:latin typeface="Calibri Light" panose="020F0302020204030204" pitchFamily="34" charset="0"/>
              </a:rPr>
              <a:t>Documentation </a:t>
            </a:r>
            <a:endParaRPr lang="en-AU" sz="4000" dirty="0">
              <a:solidFill>
                <a:schemeClr val="tx2">
                  <a:lumMod val="75000"/>
                </a:schemeClr>
              </a:solidFill>
              <a:latin typeface="Calibri Light" panose="020F0302020204030204" pitchFamily="34" charset="0"/>
            </a:endParaRPr>
          </a:p>
        </p:txBody>
      </p:sp>
      <p:sp>
        <p:nvSpPr>
          <p:cNvPr id="4" name="Content Placeholder 3"/>
          <p:cNvSpPr>
            <a:spLocks noGrp="1"/>
          </p:cNvSpPr>
          <p:nvPr>
            <p:ph idx="1"/>
          </p:nvPr>
        </p:nvSpPr>
        <p:spPr>
          <a:xfrm>
            <a:off x="611560" y="1196752"/>
            <a:ext cx="8229600" cy="4857403"/>
          </a:xfrm>
        </p:spPr>
        <p:txBody>
          <a:bodyPr>
            <a:normAutofit lnSpcReduction="10000"/>
          </a:bodyPr>
          <a:lstStyle/>
          <a:p>
            <a:pPr>
              <a:buClr>
                <a:srgbClr val="FFC000"/>
              </a:buClr>
              <a:buFont typeface="Wingdings" panose="05000000000000000000" pitchFamily="2" charset="2"/>
              <a:buChar char="§"/>
            </a:pPr>
            <a:r>
              <a:rPr lang="en-AU" dirty="0">
                <a:latin typeface="Calibri Light" panose="020F0302020204030204" pitchFamily="34" charset="0"/>
              </a:rPr>
              <a:t>There should be detailed documentation of the conversation with the patient and </a:t>
            </a:r>
            <a:r>
              <a:rPr lang="en-AU" dirty="0" smtClean="0">
                <a:latin typeface="Calibri Light" panose="020F0302020204030204" pitchFamily="34" charset="0"/>
              </a:rPr>
              <a:t>family/carer around management plan. At a minimum should </a:t>
            </a:r>
            <a:r>
              <a:rPr lang="en-AU" dirty="0">
                <a:latin typeface="Calibri Light" panose="020F0302020204030204" pitchFamily="34" charset="0"/>
              </a:rPr>
              <a:t>include: </a:t>
            </a:r>
          </a:p>
          <a:p>
            <a:pPr lvl="1">
              <a:buClr>
                <a:srgbClr val="FFC000"/>
              </a:buClr>
              <a:buFont typeface="Wingdings" panose="05000000000000000000" pitchFamily="2" charset="2"/>
              <a:buChar char="§"/>
            </a:pPr>
            <a:r>
              <a:rPr lang="en-AU" dirty="0">
                <a:latin typeface="Calibri Light" panose="020F0302020204030204" pitchFamily="34" charset="0"/>
              </a:rPr>
              <a:t>who was present in discussion (both the MDT and family members</a:t>
            </a:r>
            <a:r>
              <a:rPr lang="en-AU" dirty="0" smtClean="0">
                <a:latin typeface="Calibri Light" panose="020F0302020204030204" pitchFamily="34" charset="0"/>
              </a:rPr>
              <a:t>) </a:t>
            </a:r>
            <a:endParaRPr lang="en-AU" dirty="0">
              <a:latin typeface="Calibri Light" panose="020F0302020204030204" pitchFamily="34" charset="0"/>
            </a:endParaRPr>
          </a:p>
          <a:p>
            <a:pPr lvl="1">
              <a:buClr>
                <a:srgbClr val="FFC000"/>
              </a:buClr>
              <a:buFont typeface="Wingdings" panose="05000000000000000000" pitchFamily="2" charset="2"/>
              <a:buChar char="§"/>
            </a:pPr>
            <a:r>
              <a:rPr lang="en-AU" dirty="0">
                <a:latin typeface="Calibri Light" panose="020F0302020204030204" pitchFamily="34" charset="0"/>
              </a:rPr>
              <a:t>what information was </a:t>
            </a:r>
            <a:r>
              <a:rPr lang="en-AU" dirty="0" smtClean="0">
                <a:latin typeface="Calibri Light" panose="020F0302020204030204" pitchFamily="34" charset="0"/>
              </a:rPr>
              <a:t>given</a:t>
            </a:r>
            <a:endParaRPr lang="en-AU" dirty="0">
              <a:latin typeface="Calibri Light" panose="020F0302020204030204" pitchFamily="34" charset="0"/>
            </a:endParaRPr>
          </a:p>
          <a:p>
            <a:pPr lvl="1">
              <a:buClr>
                <a:srgbClr val="FFC000"/>
              </a:buClr>
              <a:buFont typeface="Wingdings" panose="05000000000000000000" pitchFamily="2" charset="2"/>
              <a:buChar char="§"/>
            </a:pPr>
            <a:r>
              <a:rPr lang="en-AU" dirty="0">
                <a:latin typeface="Calibri Light" panose="020F0302020204030204" pitchFamily="34" charset="0"/>
              </a:rPr>
              <a:t>what were patient's </a:t>
            </a:r>
            <a:r>
              <a:rPr lang="en-AU" dirty="0" smtClean="0">
                <a:latin typeface="Calibri Light" panose="020F0302020204030204" pitchFamily="34" charset="0"/>
              </a:rPr>
              <a:t>concerns/choices</a:t>
            </a:r>
            <a:endParaRPr lang="en-AU" dirty="0">
              <a:latin typeface="Calibri Light" panose="020F0302020204030204" pitchFamily="34" charset="0"/>
            </a:endParaRPr>
          </a:p>
          <a:p>
            <a:pPr lvl="1">
              <a:buClr>
                <a:srgbClr val="FFC000"/>
              </a:buClr>
              <a:buFont typeface="Wingdings" panose="05000000000000000000" pitchFamily="2" charset="2"/>
              <a:buChar char="§"/>
            </a:pPr>
            <a:r>
              <a:rPr lang="en-AU" dirty="0">
                <a:latin typeface="Calibri Light" panose="020F0302020204030204" pitchFamily="34" charset="0"/>
              </a:rPr>
              <a:t>did the patient  and/or family / carer understand the patient’s condition and the goals of </a:t>
            </a:r>
            <a:r>
              <a:rPr lang="en-AU" dirty="0" smtClean="0">
                <a:latin typeface="Calibri Light" panose="020F0302020204030204" pitchFamily="34" charset="0"/>
              </a:rPr>
              <a:t>care</a:t>
            </a:r>
            <a:endParaRPr lang="en-AU" dirty="0">
              <a:latin typeface="Calibri Light" panose="020F0302020204030204" pitchFamily="34" charset="0"/>
            </a:endParaRPr>
          </a:p>
          <a:p>
            <a:pPr lvl="1">
              <a:buClr>
                <a:srgbClr val="FFC000"/>
              </a:buClr>
              <a:buFont typeface="Wingdings" panose="05000000000000000000" pitchFamily="2" charset="2"/>
              <a:buChar char="§"/>
            </a:pPr>
            <a:r>
              <a:rPr lang="en-AU" dirty="0">
                <a:latin typeface="Calibri Light" panose="020F0302020204030204" pitchFamily="34" charset="0"/>
              </a:rPr>
              <a:t>did the patient have a preference for place of </a:t>
            </a:r>
            <a:r>
              <a:rPr lang="en-AU" dirty="0" smtClean="0">
                <a:latin typeface="Calibri Light" panose="020F0302020204030204" pitchFamily="34" charset="0"/>
              </a:rPr>
              <a:t>death</a:t>
            </a:r>
          </a:p>
          <a:p>
            <a:pPr>
              <a:buClr>
                <a:srgbClr val="FFC000"/>
              </a:buClr>
              <a:buFont typeface="Wingdings" panose="05000000000000000000" pitchFamily="2" charset="2"/>
              <a:buChar char="§"/>
            </a:pPr>
            <a:r>
              <a:rPr lang="en-AU" dirty="0" smtClean="0">
                <a:latin typeface="Calibri Light" panose="020F0302020204030204" pitchFamily="34" charset="0"/>
              </a:rPr>
              <a:t>Indicators </a:t>
            </a:r>
            <a:r>
              <a:rPr lang="en-AU" dirty="0">
                <a:latin typeface="Calibri Light" panose="020F0302020204030204" pitchFamily="34" charset="0"/>
              </a:rPr>
              <a:t>of symptom/pain control, psychosocial and spiritual support (including family care) were </a:t>
            </a:r>
            <a:r>
              <a:rPr lang="en-AU" dirty="0" smtClean="0">
                <a:latin typeface="Calibri Light" panose="020F0302020204030204" pitchFamily="34" charset="0"/>
              </a:rPr>
              <a:t>addressed</a:t>
            </a:r>
            <a:endParaRPr lang="en-AU" dirty="0">
              <a:latin typeface="Calibri Light" panose="020F0302020204030204" pitchFamily="34" charset="0"/>
            </a:endParaRPr>
          </a:p>
        </p:txBody>
      </p:sp>
      <p:cxnSp>
        <p:nvCxnSpPr>
          <p:cNvPr id="6" name="Straight Connector 5"/>
          <p:cNvCxnSpPr/>
          <p:nvPr/>
        </p:nvCxnSpPr>
        <p:spPr>
          <a:xfrm>
            <a:off x="683568" y="908720"/>
            <a:ext cx="54006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1316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311123"/>
            <a:ext cx="7200900" cy="759618"/>
          </a:xfrm>
        </p:spPr>
        <p:txBody>
          <a:bodyPr/>
          <a:lstStyle/>
          <a:p>
            <a:r>
              <a:rPr lang="en-AU" sz="3600" dirty="0" smtClean="0">
                <a:solidFill>
                  <a:schemeClr val="tx2">
                    <a:lumMod val="75000"/>
                  </a:schemeClr>
                </a:solidFill>
                <a:latin typeface="Calibri Light" panose="020F0302020204030204" pitchFamily="34" charset="0"/>
              </a:rPr>
              <a:t>Stage 3 - Daily monitor/review ‘ACT’  </a:t>
            </a:r>
            <a:endParaRPr lang="en-AU" sz="3600" dirty="0">
              <a:solidFill>
                <a:schemeClr val="tx2">
                  <a:lumMod val="75000"/>
                </a:schemeClr>
              </a:solidFill>
              <a:latin typeface="Calibri Light" panose="020F0302020204030204" pitchFamily="34" charset="0"/>
            </a:endParaRPr>
          </a:p>
        </p:txBody>
      </p:sp>
      <p:sp>
        <p:nvSpPr>
          <p:cNvPr id="4" name="Content Placeholder 3"/>
          <p:cNvSpPr>
            <a:spLocks noGrp="1"/>
          </p:cNvSpPr>
          <p:nvPr>
            <p:ph idx="1"/>
          </p:nvPr>
        </p:nvSpPr>
        <p:spPr>
          <a:xfrm>
            <a:off x="475709" y="1372968"/>
            <a:ext cx="8424936" cy="2344064"/>
          </a:xfrm>
        </p:spPr>
        <p:txBody>
          <a:bodyPr>
            <a:noAutofit/>
          </a:bodyPr>
          <a:lstStyle/>
          <a:p>
            <a:pPr lvl="1">
              <a:buNone/>
            </a:pPr>
            <a:r>
              <a:rPr lang="en-GB" b="1" dirty="0">
                <a:solidFill>
                  <a:srgbClr val="FFC000"/>
                </a:solidFill>
                <a:latin typeface="Calibri Light" panose="020F0302020204030204" pitchFamily="34" charset="0"/>
              </a:rPr>
              <a:t>A</a:t>
            </a:r>
            <a:r>
              <a:rPr lang="en-GB" b="1" dirty="0">
                <a:latin typeface="Calibri Light" panose="020F0302020204030204" pitchFamily="34" charset="0"/>
              </a:rPr>
              <a:t> 	</a:t>
            </a:r>
            <a:r>
              <a:rPr lang="en-GB" b="1" dirty="0" smtClean="0">
                <a:latin typeface="Calibri Light" panose="020F0302020204030204" pitchFamily="34" charset="0"/>
              </a:rPr>
              <a:t>    </a:t>
            </a:r>
            <a:r>
              <a:rPr lang="en-GB" dirty="0" smtClean="0">
                <a:latin typeface="Calibri Light" panose="020F0302020204030204" pitchFamily="34" charset="0"/>
              </a:rPr>
              <a:t>Is </a:t>
            </a:r>
            <a:r>
              <a:rPr lang="en-GB" dirty="0">
                <a:latin typeface="Calibri Light" panose="020F0302020204030204" pitchFamily="34" charset="0"/>
              </a:rPr>
              <a:t>patient still </a:t>
            </a:r>
            <a:r>
              <a:rPr lang="en-GB" b="1" dirty="0" smtClean="0">
                <a:solidFill>
                  <a:srgbClr val="FFC000"/>
                </a:solidFill>
                <a:latin typeface="Calibri Light" panose="020F0302020204030204" pitchFamily="34" charset="0"/>
              </a:rPr>
              <a:t>A</a:t>
            </a:r>
            <a:r>
              <a:rPr lang="en-GB" dirty="0" smtClean="0">
                <a:latin typeface="Calibri Light" panose="020F0302020204030204" pitchFamily="34" charset="0"/>
              </a:rPr>
              <a:t>MBER?</a:t>
            </a:r>
            <a:endParaRPr lang="en-GB" dirty="0">
              <a:latin typeface="Calibri Light" panose="020F0302020204030204" pitchFamily="34" charset="0"/>
            </a:endParaRPr>
          </a:p>
          <a:p>
            <a:pPr lvl="1">
              <a:buNone/>
            </a:pPr>
            <a:r>
              <a:rPr lang="en-GB" b="1" dirty="0">
                <a:solidFill>
                  <a:srgbClr val="FFC000"/>
                </a:solidFill>
                <a:latin typeface="Calibri Light" panose="020F0302020204030204" pitchFamily="34" charset="0"/>
              </a:rPr>
              <a:t>C</a:t>
            </a:r>
            <a:r>
              <a:rPr lang="en-GB" dirty="0">
                <a:latin typeface="Calibri Light" panose="020F0302020204030204" pitchFamily="34" charset="0"/>
              </a:rPr>
              <a:t> 	</a:t>
            </a:r>
            <a:r>
              <a:rPr lang="en-GB" dirty="0" smtClean="0">
                <a:latin typeface="Calibri Light" panose="020F0302020204030204" pitchFamily="34" charset="0"/>
              </a:rPr>
              <a:t>    Has </a:t>
            </a:r>
            <a:r>
              <a:rPr lang="en-GB" dirty="0">
                <a:latin typeface="Calibri Light" panose="020F0302020204030204" pitchFamily="34" charset="0"/>
              </a:rPr>
              <a:t>medical plan </a:t>
            </a:r>
            <a:r>
              <a:rPr lang="en-GB" b="1" dirty="0" smtClean="0">
                <a:solidFill>
                  <a:srgbClr val="FFC000"/>
                </a:solidFill>
                <a:latin typeface="Calibri Light" panose="020F0302020204030204" pitchFamily="34" charset="0"/>
              </a:rPr>
              <a:t>C</a:t>
            </a:r>
            <a:r>
              <a:rPr lang="en-GB" dirty="0" smtClean="0">
                <a:latin typeface="Calibri Light" panose="020F0302020204030204" pitchFamily="34" charset="0"/>
              </a:rPr>
              <a:t>hanged?</a:t>
            </a:r>
            <a:endParaRPr lang="en-GB" dirty="0">
              <a:latin typeface="Calibri Light" panose="020F0302020204030204" pitchFamily="34" charset="0"/>
            </a:endParaRPr>
          </a:p>
          <a:p>
            <a:pPr lvl="1">
              <a:buNone/>
            </a:pPr>
            <a:r>
              <a:rPr lang="en-GB" b="1" dirty="0" smtClean="0">
                <a:solidFill>
                  <a:srgbClr val="FFC000"/>
                </a:solidFill>
                <a:latin typeface="Calibri Light" panose="020F0302020204030204" pitchFamily="34" charset="0"/>
              </a:rPr>
              <a:t>T</a:t>
            </a:r>
            <a:r>
              <a:rPr lang="en-GB" dirty="0" smtClean="0">
                <a:solidFill>
                  <a:srgbClr val="FFC000"/>
                </a:solidFill>
                <a:latin typeface="Calibri Light" panose="020F0302020204030204" pitchFamily="34" charset="0"/>
              </a:rPr>
              <a:t> </a:t>
            </a:r>
            <a:r>
              <a:rPr lang="en-GB" dirty="0">
                <a:latin typeface="Calibri Light" panose="020F0302020204030204" pitchFamily="34" charset="0"/>
              </a:rPr>
              <a:t>	 </a:t>
            </a:r>
            <a:r>
              <a:rPr lang="en-GB" dirty="0" smtClean="0">
                <a:latin typeface="Calibri Light" panose="020F0302020204030204" pitchFamily="34" charset="0"/>
              </a:rPr>
              <a:t>      Have you </a:t>
            </a:r>
            <a:r>
              <a:rPr lang="en-GB" b="1" dirty="0" smtClean="0">
                <a:solidFill>
                  <a:srgbClr val="FFC000"/>
                </a:solidFill>
                <a:latin typeface="Calibri Light" panose="020F0302020204030204" pitchFamily="34" charset="0"/>
              </a:rPr>
              <a:t>T</a:t>
            </a:r>
            <a:r>
              <a:rPr lang="en-GB" dirty="0" smtClean="0">
                <a:latin typeface="Calibri Light" panose="020F0302020204030204" pitchFamily="34" charset="0"/>
              </a:rPr>
              <a:t>alked with the patient and family/carers </a:t>
            </a:r>
          </a:p>
          <a:p>
            <a:pPr lvl="1">
              <a:buNone/>
            </a:pPr>
            <a:r>
              <a:rPr lang="en-GB" dirty="0">
                <a:latin typeface="Calibri Light" panose="020F0302020204030204" pitchFamily="34" charset="0"/>
              </a:rPr>
              <a:t>	</a:t>
            </a:r>
            <a:r>
              <a:rPr lang="en-GB" dirty="0" smtClean="0">
                <a:latin typeface="Calibri Light" panose="020F0302020204030204" pitchFamily="34" charset="0"/>
              </a:rPr>
              <a:t>	    Is everything </a:t>
            </a:r>
            <a:r>
              <a:rPr lang="en-GB" dirty="0">
                <a:latin typeface="Calibri Light" panose="020F0302020204030204" pitchFamily="34" charset="0"/>
              </a:rPr>
              <a:t>OK</a:t>
            </a:r>
            <a:r>
              <a:rPr lang="en-GB" dirty="0" smtClean="0">
                <a:latin typeface="Calibri Light" panose="020F0302020204030204" pitchFamily="34" charset="0"/>
              </a:rPr>
              <a:t>?” </a:t>
            </a:r>
            <a:endParaRPr lang="en-GB" dirty="0">
              <a:latin typeface="Calibri Light" panose="020F0302020204030204" pitchFamily="34" charset="0"/>
            </a:endParaRPr>
          </a:p>
        </p:txBody>
      </p:sp>
      <p:cxnSp>
        <p:nvCxnSpPr>
          <p:cNvPr id="7" name="Straight Connector 6"/>
          <p:cNvCxnSpPr/>
          <p:nvPr/>
        </p:nvCxnSpPr>
        <p:spPr>
          <a:xfrm>
            <a:off x="611560" y="1070741"/>
            <a:ext cx="7416824"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429000"/>
            <a:ext cx="7284609" cy="1781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11114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537656" y="260648"/>
            <a:ext cx="8458200" cy="850106"/>
          </a:xfrm>
        </p:spPr>
        <p:txBody>
          <a:bodyPr/>
          <a:lstStyle/>
          <a:p>
            <a:r>
              <a:rPr lang="en-US" sz="3600" dirty="0" smtClean="0">
                <a:solidFill>
                  <a:schemeClr val="tx2">
                    <a:lumMod val="75000"/>
                  </a:schemeClr>
                </a:solidFill>
                <a:latin typeface="Calibri Light" panose="020F0302020204030204" pitchFamily="34" charset="0"/>
              </a:rPr>
              <a:t>Daily monitoring / review using ‘ACT’</a:t>
            </a:r>
          </a:p>
        </p:txBody>
      </p:sp>
      <p:sp>
        <p:nvSpPr>
          <p:cNvPr id="4" name="TextBox 3"/>
          <p:cNvSpPr txBox="1"/>
          <p:nvPr/>
        </p:nvSpPr>
        <p:spPr>
          <a:xfrm>
            <a:off x="510609" y="1196752"/>
            <a:ext cx="7805808" cy="3970318"/>
          </a:xfrm>
          <a:prstGeom prst="rect">
            <a:avLst/>
          </a:prstGeom>
          <a:noFill/>
        </p:spPr>
        <p:txBody>
          <a:bodyPr wrap="square" rtlCol="0">
            <a:spAutoFit/>
          </a:bodyPr>
          <a:lstStyle/>
          <a:p>
            <a:pPr marL="342900" indent="-342900" algn="l">
              <a:buClr>
                <a:srgbClr val="FFC000"/>
              </a:buClr>
              <a:buFont typeface="Wingdings" panose="05000000000000000000" pitchFamily="2" charset="2"/>
              <a:buChar char="§"/>
            </a:pPr>
            <a:r>
              <a:rPr lang="en-AU" sz="2400" dirty="0" smtClean="0">
                <a:latin typeface="Calibri Light" panose="020F0302020204030204" pitchFamily="34" charset="0"/>
              </a:rPr>
              <a:t>Can be done by either nursing or medical staff or as part to the multidisciplinary </a:t>
            </a:r>
            <a:r>
              <a:rPr lang="en-US" sz="2400" dirty="0" smtClean="0">
                <a:latin typeface="Calibri Light" panose="020F0302020204030204" pitchFamily="34" charset="0"/>
              </a:rPr>
              <a:t>round</a:t>
            </a:r>
            <a:endParaRPr lang="en-US" sz="2000" dirty="0" smtClean="0">
              <a:latin typeface="Calibri Light" panose="020F0302020204030204" pitchFamily="34" charset="0"/>
            </a:endParaRPr>
          </a:p>
          <a:p>
            <a:pPr marL="342900" indent="-342900" algn="l">
              <a:buClr>
                <a:srgbClr val="FFC000"/>
              </a:buClr>
              <a:buFont typeface="Wingdings" panose="05000000000000000000" pitchFamily="2" charset="2"/>
              <a:buChar char="§"/>
            </a:pPr>
            <a:r>
              <a:rPr lang="en-US" sz="2400" dirty="0" smtClean="0">
                <a:latin typeface="Calibri Light" panose="020F0302020204030204" pitchFamily="34" charset="0"/>
              </a:rPr>
              <a:t>Clarify any concerns with all members of health care team</a:t>
            </a:r>
          </a:p>
          <a:p>
            <a:pPr marL="342900" indent="-342900" algn="l">
              <a:buClr>
                <a:srgbClr val="FFC000"/>
              </a:buClr>
              <a:buFont typeface="Wingdings" panose="05000000000000000000" pitchFamily="2" charset="2"/>
              <a:buChar char="§"/>
            </a:pPr>
            <a:r>
              <a:rPr lang="en-US" sz="2400" dirty="0" smtClean="0">
                <a:latin typeface="Calibri Light" panose="020F0302020204030204" pitchFamily="34" charset="0"/>
              </a:rPr>
              <a:t>Visit the patient</a:t>
            </a:r>
          </a:p>
          <a:p>
            <a:pPr marL="914400" lvl="1" indent="-457200" algn="l">
              <a:buClr>
                <a:srgbClr val="FFC000"/>
              </a:buClr>
              <a:buFont typeface="Wingdings" panose="05000000000000000000" pitchFamily="2" charset="2"/>
              <a:buChar char="ü"/>
            </a:pPr>
            <a:r>
              <a:rPr lang="en-US" sz="2000" dirty="0" smtClean="0">
                <a:latin typeface="Calibri Light" panose="020F0302020204030204" pitchFamily="34" charset="0"/>
              </a:rPr>
              <a:t>Review treatment plan </a:t>
            </a:r>
          </a:p>
          <a:p>
            <a:pPr marL="914400" lvl="1" indent="-457200" algn="l">
              <a:buClr>
                <a:srgbClr val="FFC000"/>
              </a:buClr>
              <a:buFont typeface="Wingdings" panose="05000000000000000000" pitchFamily="2" charset="2"/>
              <a:buChar char="ü"/>
            </a:pPr>
            <a:r>
              <a:rPr lang="en-US" sz="2000" dirty="0" smtClean="0">
                <a:latin typeface="Calibri Light" panose="020F0302020204030204" pitchFamily="34" charset="0"/>
              </a:rPr>
              <a:t>Discuss patient/family concerns</a:t>
            </a:r>
          </a:p>
          <a:p>
            <a:pPr marL="914400" lvl="1" indent="-457200" algn="l">
              <a:buClr>
                <a:srgbClr val="FFC000"/>
              </a:buClr>
              <a:buFont typeface="Wingdings" panose="05000000000000000000" pitchFamily="2" charset="2"/>
              <a:buChar char="ü"/>
            </a:pPr>
            <a:r>
              <a:rPr lang="en-US" sz="2000" dirty="0" smtClean="0">
                <a:latin typeface="Calibri Light" panose="020F0302020204030204" pitchFamily="34" charset="0"/>
              </a:rPr>
              <a:t>Discuss preferred place of death (if appropriate)</a:t>
            </a:r>
          </a:p>
          <a:p>
            <a:pPr marL="457200" indent="-457200">
              <a:buClr>
                <a:srgbClr val="FFC000"/>
              </a:buClr>
              <a:buFont typeface="Wingdings" panose="05000000000000000000" pitchFamily="2" charset="2"/>
              <a:buChar char="§"/>
            </a:pPr>
            <a:r>
              <a:rPr lang="en-US" sz="2400" dirty="0" smtClean="0">
                <a:latin typeface="Calibri Light" panose="020F0302020204030204" pitchFamily="34" charset="0"/>
              </a:rPr>
              <a:t>Not an ‘add on’ task – done as part of routine daily patient review </a:t>
            </a:r>
          </a:p>
          <a:p>
            <a:pPr marL="342900" indent="-342900" algn="l">
              <a:buClr>
                <a:srgbClr val="FFC000"/>
              </a:buClr>
              <a:buFont typeface="Wingdings" panose="05000000000000000000" pitchFamily="2" charset="2"/>
              <a:buChar char="§"/>
            </a:pPr>
            <a:r>
              <a:rPr lang="en-US" sz="2400" dirty="0" smtClean="0">
                <a:latin typeface="Calibri Light" panose="020F0302020204030204" pitchFamily="34" charset="0"/>
              </a:rPr>
              <a:t>Document findings, discussions with patient / family and any changes to care plan</a:t>
            </a:r>
            <a:endParaRPr lang="en-AU" dirty="0">
              <a:latin typeface="Calibri Light" panose="020F0302020204030204" pitchFamily="34" charset="0"/>
            </a:endParaRPr>
          </a:p>
        </p:txBody>
      </p:sp>
      <p:cxnSp>
        <p:nvCxnSpPr>
          <p:cNvPr id="7" name="Straight Connector 6"/>
          <p:cNvCxnSpPr/>
          <p:nvPr/>
        </p:nvCxnSpPr>
        <p:spPr>
          <a:xfrm>
            <a:off x="611560" y="980728"/>
            <a:ext cx="684076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12856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3" y="293118"/>
            <a:ext cx="7200900" cy="687610"/>
          </a:xfrm>
        </p:spPr>
        <p:txBody>
          <a:bodyPr/>
          <a:lstStyle/>
          <a:p>
            <a:r>
              <a:rPr lang="en-AU" sz="3600" dirty="0" smtClean="0">
                <a:solidFill>
                  <a:schemeClr val="tx2">
                    <a:lumMod val="75000"/>
                  </a:schemeClr>
                </a:solidFill>
                <a:latin typeface="Calibri Light" panose="020F0302020204030204" pitchFamily="34" charset="0"/>
              </a:rPr>
              <a:t>Stage 4 - Cessation </a:t>
            </a:r>
            <a:r>
              <a:rPr lang="en-AU" sz="3600" dirty="0">
                <a:solidFill>
                  <a:schemeClr val="tx2">
                    <a:lumMod val="75000"/>
                  </a:schemeClr>
                </a:solidFill>
                <a:latin typeface="Calibri Light" panose="020F0302020204030204" pitchFamily="34" charset="0"/>
              </a:rPr>
              <a:t>Details </a:t>
            </a:r>
          </a:p>
        </p:txBody>
      </p:sp>
      <p:sp>
        <p:nvSpPr>
          <p:cNvPr id="4" name="Content Placeholder 3"/>
          <p:cNvSpPr>
            <a:spLocks noGrp="1"/>
          </p:cNvSpPr>
          <p:nvPr>
            <p:ph idx="1"/>
          </p:nvPr>
        </p:nvSpPr>
        <p:spPr>
          <a:xfrm>
            <a:off x="467543" y="1268760"/>
            <a:ext cx="8374239" cy="4857403"/>
          </a:xfrm>
        </p:spPr>
        <p:txBody>
          <a:bodyPr>
            <a:normAutofit/>
          </a:bodyPr>
          <a:lstStyle/>
          <a:p>
            <a:pPr>
              <a:spcAft>
                <a:spcPts val="600"/>
              </a:spcAft>
              <a:buClr>
                <a:srgbClr val="F8B100"/>
              </a:buClr>
              <a:buFont typeface="Wingdings" panose="05000000000000000000" pitchFamily="2" charset="2"/>
              <a:buChar char="§"/>
            </a:pPr>
            <a:r>
              <a:rPr lang="en-AU" sz="2600" dirty="0">
                <a:latin typeface="Calibri Light" panose="020F0302020204030204" pitchFamily="34" charset="0"/>
                <a:ea typeface="Times New Roman"/>
                <a:cs typeface="Times New Roman"/>
              </a:rPr>
              <a:t>R</a:t>
            </a:r>
            <a:r>
              <a:rPr lang="en-AU" sz="2600" dirty="0" smtClean="0">
                <a:latin typeface="Calibri Light" panose="020F0302020204030204" pitchFamily="34" charset="0"/>
                <a:ea typeface="Times New Roman"/>
                <a:cs typeface="Times New Roman"/>
              </a:rPr>
              <a:t>eason </a:t>
            </a:r>
            <a:r>
              <a:rPr lang="en-AU" sz="2600" dirty="0">
                <a:latin typeface="Calibri Light" panose="020F0302020204030204" pitchFamily="34" charset="0"/>
                <a:ea typeface="Times New Roman"/>
                <a:cs typeface="Times New Roman"/>
              </a:rPr>
              <a:t>for AMBER cessation </a:t>
            </a:r>
            <a:r>
              <a:rPr lang="en-AU" sz="2600" dirty="0" smtClean="0">
                <a:latin typeface="Calibri Light" panose="020F0302020204030204" pitchFamily="34" charset="0"/>
                <a:ea typeface="Times New Roman"/>
                <a:cs typeface="Times New Roman"/>
              </a:rPr>
              <a:t>documented</a:t>
            </a:r>
          </a:p>
          <a:p>
            <a:pPr>
              <a:spcAft>
                <a:spcPts val="600"/>
              </a:spcAft>
              <a:buClr>
                <a:srgbClr val="F8B100"/>
              </a:buClr>
              <a:buFont typeface="Wingdings" panose="05000000000000000000" pitchFamily="2" charset="2"/>
              <a:buChar char="§"/>
            </a:pPr>
            <a:r>
              <a:rPr lang="en-AU" sz="2600" dirty="0" smtClean="0">
                <a:latin typeface="Calibri Light" panose="020F0302020204030204" pitchFamily="34" charset="0"/>
                <a:ea typeface="Times New Roman"/>
                <a:cs typeface="Times New Roman"/>
              </a:rPr>
              <a:t>AMBER </a:t>
            </a:r>
            <a:r>
              <a:rPr lang="en-AU" sz="2600" dirty="0">
                <a:latin typeface="Calibri Light" panose="020F0302020204030204" pitchFamily="34" charset="0"/>
                <a:ea typeface="Times New Roman"/>
                <a:cs typeface="Times New Roman"/>
              </a:rPr>
              <a:t>cessation discussed with </a:t>
            </a:r>
            <a:r>
              <a:rPr lang="en-AU" sz="2600" dirty="0" smtClean="0">
                <a:latin typeface="Calibri Light" panose="020F0302020204030204" pitchFamily="34" charset="0"/>
                <a:ea typeface="Times New Roman"/>
                <a:cs typeface="Times New Roman"/>
              </a:rPr>
              <a:t>GP/LMO</a:t>
            </a:r>
          </a:p>
          <a:p>
            <a:pPr>
              <a:spcAft>
                <a:spcPts val="600"/>
              </a:spcAft>
              <a:buClr>
                <a:srgbClr val="F8B100"/>
              </a:buClr>
              <a:buFont typeface="Wingdings" panose="05000000000000000000" pitchFamily="2" charset="2"/>
              <a:buChar char="§"/>
            </a:pPr>
            <a:r>
              <a:rPr lang="en-AU" sz="2600" dirty="0" smtClean="0">
                <a:latin typeface="Calibri Light" panose="020F0302020204030204" pitchFamily="34" charset="0"/>
                <a:ea typeface="Times New Roman"/>
                <a:cs typeface="Times New Roman"/>
              </a:rPr>
              <a:t>Document patient wishes/outcomes of discussion on discharge summary </a:t>
            </a:r>
          </a:p>
          <a:p>
            <a:pPr>
              <a:spcAft>
                <a:spcPts val="600"/>
              </a:spcAft>
              <a:buClr>
                <a:srgbClr val="F8B100"/>
              </a:buClr>
              <a:buFont typeface="Wingdings" panose="05000000000000000000" pitchFamily="2" charset="2"/>
              <a:buChar char="§"/>
            </a:pPr>
            <a:r>
              <a:rPr lang="en-AU" sz="2600" dirty="0" smtClean="0">
                <a:solidFill>
                  <a:srgbClr val="000000"/>
                </a:solidFill>
                <a:latin typeface="Calibri Light" panose="020F0302020204030204" pitchFamily="34" charset="0"/>
                <a:ea typeface="Times New Roman"/>
                <a:cs typeface="Times New Roman"/>
              </a:rPr>
              <a:t>Last days of life plan commenced (</a:t>
            </a:r>
            <a:r>
              <a:rPr lang="en-AU" sz="2600" dirty="0">
                <a:solidFill>
                  <a:srgbClr val="000000"/>
                </a:solidFill>
                <a:latin typeface="Calibri Light" panose="020F0302020204030204" pitchFamily="34" charset="0"/>
                <a:ea typeface="Times New Roman"/>
                <a:cs typeface="Times New Roman"/>
              </a:rPr>
              <a:t>if </a:t>
            </a:r>
            <a:r>
              <a:rPr lang="en-AU" sz="2600" dirty="0" smtClean="0">
                <a:solidFill>
                  <a:srgbClr val="000000"/>
                </a:solidFill>
                <a:latin typeface="Calibri Light" panose="020F0302020204030204" pitchFamily="34" charset="0"/>
                <a:ea typeface="Times New Roman"/>
                <a:cs typeface="Times New Roman"/>
              </a:rPr>
              <a:t>applicable</a:t>
            </a:r>
            <a:r>
              <a:rPr lang="en-AU" sz="2600" dirty="0">
                <a:solidFill>
                  <a:srgbClr val="000000"/>
                </a:solidFill>
                <a:latin typeface="Calibri Light" panose="020F0302020204030204" pitchFamily="34" charset="0"/>
                <a:ea typeface="Times New Roman"/>
                <a:cs typeface="Times New Roman"/>
              </a:rPr>
              <a:t>)</a:t>
            </a:r>
            <a:endParaRPr lang="en-AU" sz="2600" dirty="0">
              <a:latin typeface="Calibri Light" panose="020F0302020204030204" pitchFamily="34"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963" y="3967134"/>
            <a:ext cx="4320480" cy="241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Connector 6"/>
          <p:cNvCxnSpPr/>
          <p:nvPr/>
        </p:nvCxnSpPr>
        <p:spPr>
          <a:xfrm>
            <a:off x="539552" y="980728"/>
            <a:ext cx="7128891"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40607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idx="4294967295"/>
          </p:nvPr>
        </p:nvSpPr>
        <p:spPr>
          <a:xfrm>
            <a:off x="662061" y="1023978"/>
            <a:ext cx="3810000" cy="573087"/>
          </a:xfrm>
        </p:spPr>
        <p:txBody>
          <a:bodyPr>
            <a:normAutofit/>
          </a:bodyPr>
          <a:lstStyle/>
          <a:p>
            <a:r>
              <a:rPr lang="en-US" sz="3200" dirty="0" smtClean="0">
                <a:latin typeface="Calibri Light" panose="020F0302020204030204" pitchFamily="34" charset="0"/>
              </a:rPr>
              <a:t>Medical team </a:t>
            </a:r>
          </a:p>
        </p:txBody>
      </p:sp>
      <p:sp>
        <p:nvSpPr>
          <p:cNvPr id="35843" name="Content Placeholder 5"/>
          <p:cNvSpPr>
            <a:spLocks noGrp="1"/>
          </p:cNvSpPr>
          <p:nvPr>
            <p:ph sz="half" idx="4294967295"/>
          </p:nvPr>
        </p:nvSpPr>
        <p:spPr>
          <a:xfrm>
            <a:off x="728605" y="1588062"/>
            <a:ext cx="3555363" cy="2182812"/>
          </a:xfrm>
        </p:spPr>
        <p:txBody>
          <a:bodyPr>
            <a:normAutofit fontScale="85000" lnSpcReduction="10000"/>
          </a:bodyPr>
          <a:lstStyle/>
          <a:p>
            <a:pPr>
              <a:buClr>
                <a:srgbClr val="FFC000"/>
              </a:buClr>
              <a:buFont typeface="Wingdings" panose="05000000000000000000" pitchFamily="2" charset="2"/>
              <a:buChar char="§"/>
            </a:pPr>
            <a:r>
              <a:rPr lang="en-US" sz="1900" dirty="0">
                <a:latin typeface="Calibri Light" panose="020F0302020204030204" pitchFamily="34" charset="0"/>
              </a:rPr>
              <a:t>Can identify patients suitable for AMBER care bundle and discusses with </a:t>
            </a:r>
            <a:r>
              <a:rPr lang="en-US" sz="1900" dirty="0" smtClean="0">
                <a:latin typeface="Calibri Light" panose="020F0302020204030204" pitchFamily="34" charset="0"/>
              </a:rPr>
              <a:t>MDT</a:t>
            </a:r>
            <a:endParaRPr lang="en-US" sz="1900" dirty="0">
              <a:latin typeface="Calibri Light" panose="020F0302020204030204" pitchFamily="34" charset="0"/>
            </a:endParaRPr>
          </a:p>
          <a:p>
            <a:pPr>
              <a:buClr>
                <a:srgbClr val="FFC000"/>
              </a:buClr>
              <a:buFont typeface="Wingdings" panose="05000000000000000000" pitchFamily="2" charset="2"/>
              <a:buChar char="§"/>
            </a:pPr>
            <a:r>
              <a:rPr lang="en-US" sz="1900" dirty="0" smtClean="0">
                <a:latin typeface="Calibri Light" panose="020F0302020204030204" pitchFamily="34" charset="0"/>
              </a:rPr>
              <a:t>Initiates and documents patient plan of care </a:t>
            </a:r>
          </a:p>
          <a:p>
            <a:pPr>
              <a:buClr>
                <a:srgbClr val="FFC000"/>
              </a:buClr>
              <a:buFont typeface="Wingdings" panose="05000000000000000000" pitchFamily="2" charset="2"/>
              <a:buChar char="§"/>
            </a:pPr>
            <a:r>
              <a:rPr lang="en-US" sz="1900" dirty="0" smtClean="0">
                <a:latin typeface="Calibri Light" panose="020F0302020204030204" pitchFamily="34" charset="0"/>
              </a:rPr>
              <a:t>Leads and/or participates in daily ACT </a:t>
            </a:r>
          </a:p>
          <a:p>
            <a:pPr>
              <a:buClr>
                <a:srgbClr val="FFC000"/>
              </a:buClr>
              <a:buFont typeface="Wingdings" panose="05000000000000000000" pitchFamily="2" charset="2"/>
              <a:buChar char="§"/>
            </a:pPr>
            <a:r>
              <a:rPr lang="en-US" sz="1900" dirty="0" smtClean="0">
                <a:latin typeface="Calibri Light" panose="020F0302020204030204" pitchFamily="34" charset="0"/>
              </a:rPr>
              <a:t>Supports the performance improvement process</a:t>
            </a:r>
          </a:p>
          <a:p>
            <a:endParaRPr lang="en-US" sz="2800" dirty="0" smtClean="0">
              <a:latin typeface="Calibri Light" panose="020F0302020204030204" pitchFamily="34" charset="0"/>
            </a:endParaRPr>
          </a:p>
        </p:txBody>
      </p:sp>
      <p:sp>
        <p:nvSpPr>
          <p:cNvPr id="4" name="Rectangle 2"/>
          <p:cNvSpPr txBox="1">
            <a:spLocks noChangeArrowheads="1"/>
          </p:cNvSpPr>
          <p:nvPr/>
        </p:nvSpPr>
        <p:spPr>
          <a:xfrm>
            <a:off x="5007181" y="1023978"/>
            <a:ext cx="3200401" cy="609600"/>
          </a:xfrm>
          <a:prstGeom prst="rect">
            <a:avLst/>
          </a:prstGeom>
        </p:spPr>
        <p:txBody>
          <a:bodyPr/>
          <a:lstStyle>
            <a:lvl1pPr algn="l" defTabSz="914400" rtl="0" eaLnBrk="1" latinLnBrk="0" hangingPunct="1">
              <a:spcBef>
                <a:spcPct val="0"/>
              </a:spcBef>
              <a:buNone/>
              <a:defRPr sz="3600" kern="1200">
                <a:solidFill>
                  <a:schemeClr val="tx1"/>
                </a:solidFill>
                <a:latin typeface="+mj-lt"/>
                <a:ea typeface="+mj-ea"/>
                <a:cs typeface="+mj-cs"/>
              </a:defRPr>
            </a:lvl1pPr>
          </a:lstStyle>
          <a:p>
            <a:r>
              <a:rPr lang="en-US" sz="2900" dirty="0" smtClean="0">
                <a:latin typeface="Calibri Light" panose="020F0302020204030204" pitchFamily="34" charset="0"/>
              </a:rPr>
              <a:t>Nursing Staff</a:t>
            </a:r>
          </a:p>
        </p:txBody>
      </p:sp>
      <p:sp>
        <p:nvSpPr>
          <p:cNvPr id="5" name="Rectangle 3"/>
          <p:cNvSpPr txBox="1">
            <a:spLocks noChangeArrowheads="1"/>
          </p:cNvSpPr>
          <p:nvPr/>
        </p:nvSpPr>
        <p:spPr>
          <a:xfrm>
            <a:off x="5007181" y="1560679"/>
            <a:ext cx="3604353" cy="3078448"/>
          </a:xfrm>
          <a:prstGeom prst="rect">
            <a:avLst/>
          </a:prstGeom>
        </p:spPr>
        <p:txBody>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buClr>
                <a:srgbClr val="FFC000"/>
              </a:buClr>
              <a:buFont typeface="Wingdings" panose="05000000000000000000" pitchFamily="2" charset="2"/>
              <a:buChar char="§"/>
            </a:pPr>
            <a:r>
              <a:rPr lang="en-US" sz="1600" dirty="0" smtClean="0">
                <a:latin typeface="Calibri Light" panose="020F0302020204030204" pitchFamily="34" charset="0"/>
              </a:rPr>
              <a:t>Can identify patients suitable for AMBER care bundle and discusses with medical staff /MDT</a:t>
            </a:r>
          </a:p>
          <a:p>
            <a:pPr>
              <a:lnSpc>
                <a:spcPct val="80000"/>
              </a:lnSpc>
              <a:buClr>
                <a:srgbClr val="FFC000"/>
              </a:buClr>
              <a:buFont typeface="Wingdings" panose="05000000000000000000" pitchFamily="2" charset="2"/>
              <a:buChar char="§"/>
            </a:pPr>
            <a:r>
              <a:rPr lang="en-US" sz="1600" dirty="0" smtClean="0">
                <a:latin typeface="Calibri Light" panose="020F0302020204030204" pitchFamily="34" charset="0"/>
              </a:rPr>
              <a:t>Educate/support patient and family</a:t>
            </a:r>
          </a:p>
          <a:p>
            <a:pPr>
              <a:lnSpc>
                <a:spcPct val="80000"/>
              </a:lnSpc>
              <a:buClr>
                <a:srgbClr val="FFC000"/>
              </a:buClr>
              <a:buFont typeface="Wingdings" panose="05000000000000000000" pitchFamily="2" charset="2"/>
              <a:buChar char="§"/>
            </a:pPr>
            <a:r>
              <a:rPr lang="en-US" sz="1600" dirty="0" smtClean="0">
                <a:latin typeface="Calibri Light" panose="020F0302020204030204" pitchFamily="34" charset="0"/>
              </a:rPr>
              <a:t>Communicate with other members of the health care team</a:t>
            </a:r>
          </a:p>
          <a:p>
            <a:pPr>
              <a:lnSpc>
                <a:spcPct val="80000"/>
              </a:lnSpc>
              <a:buClr>
                <a:srgbClr val="FFC000"/>
              </a:buClr>
              <a:buFont typeface="Wingdings" panose="05000000000000000000" pitchFamily="2" charset="2"/>
              <a:buChar char="§"/>
            </a:pPr>
            <a:r>
              <a:rPr lang="en-US" sz="1600" dirty="0" smtClean="0">
                <a:latin typeface="Calibri Light" panose="020F0302020204030204" pitchFamily="34" charset="0"/>
              </a:rPr>
              <a:t>Manages daily ACT review </a:t>
            </a:r>
          </a:p>
          <a:p>
            <a:pPr>
              <a:lnSpc>
                <a:spcPct val="80000"/>
              </a:lnSpc>
              <a:buClr>
                <a:srgbClr val="FFC000"/>
              </a:buClr>
              <a:buFont typeface="Wingdings" panose="05000000000000000000" pitchFamily="2" charset="2"/>
              <a:buChar char="§"/>
            </a:pPr>
            <a:r>
              <a:rPr lang="en-US" sz="1600" dirty="0" smtClean="0">
                <a:latin typeface="Calibri Light" panose="020F0302020204030204" pitchFamily="34" charset="0"/>
              </a:rPr>
              <a:t>Participate in multidisciplinary rounds, including those that may be specifically focused on management planning</a:t>
            </a:r>
            <a:r>
              <a:rPr lang="en-US" sz="1800" dirty="0" smtClean="0">
                <a:latin typeface="Calibri Light" panose="020F0302020204030204" pitchFamily="34" charset="0"/>
              </a:rPr>
              <a:t> </a:t>
            </a:r>
          </a:p>
        </p:txBody>
      </p:sp>
      <p:sp>
        <p:nvSpPr>
          <p:cNvPr id="6" name="Content Placeholder 5"/>
          <p:cNvSpPr txBox="1">
            <a:spLocks/>
          </p:cNvSpPr>
          <p:nvPr/>
        </p:nvSpPr>
        <p:spPr>
          <a:xfrm>
            <a:off x="725149" y="4373404"/>
            <a:ext cx="3558819" cy="1828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FFC000"/>
              </a:buClr>
              <a:buFont typeface="Wingdings" panose="05000000000000000000" pitchFamily="2" charset="2"/>
              <a:buChar char="§"/>
            </a:pPr>
            <a:r>
              <a:rPr lang="en-US" sz="1600" dirty="0">
                <a:latin typeface="Calibri Light" panose="020F0302020204030204" pitchFamily="34" charset="0"/>
              </a:rPr>
              <a:t>Can identify patients suitable for AMBER care bundle and discusses with medical staff </a:t>
            </a:r>
            <a:r>
              <a:rPr lang="en-US" sz="1600" dirty="0" smtClean="0">
                <a:latin typeface="Calibri Light" panose="020F0302020204030204" pitchFamily="34" charset="0"/>
              </a:rPr>
              <a:t>/MDT</a:t>
            </a:r>
            <a:endParaRPr lang="en-US" sz="1600" dirty="0">
              <a:latin typeface="Calibri Light" panose="020F0302020204030204" pitchFamily="34" charset="0"/>
            </a:endParaRPr>
          </a:p>
          <a:p>
            <a:pPr>
              <a:buClr>
                <a:srgbClr val="FFC000"/>
              </a:buClr>
              <a:buFont typeface="Wingdings" panose="05000000000000000000" pitchFamily="2" charset="2"/>
              <a:buChar char="§"/>
            </a:pPr>
            <a:r>
              <a:rPr lang="en-US" sz="1600" dirty="0" smtClean="0">
                <a:latin typeface="Calibri Light" panose="020F0302020204030204" pitchFamily="34" charset="0"/>
              </a:rPr>
              <a:t>Collaborate with care team specific to management needs</a:t>
            </a:r>
          </a:p>
          <a:p>
            <a:pPr>
              <a:buClr>
                <a:srgbClr val="FFC000"/>
              </a:buClr>
              <a:buFont typeface="Wingdings" panose="05000000000000000000" pitchFamily="2" charset="2"/>
              <a:buChar char="§"/>
            </a:pPr>
            <a:r>
              <a:rPr lang="en-US" sz="1600" dirty="0" smtClean="0">
                <a:latin typeface="Calibri Light" panose="020F0302020204030204" pitchFamily="34" charset="0"/>
              </a:rPr>
              <a:t>Assist with patient / family education or questions  </a:t>
            </a:r>
          </a:p>
        </p:txBody>
      </p:sp>
      <p:sp>
        <p:nvSpPr>
          <p:cNvPr id="7" name="Title 1"/>
          <p:cNvSpPr txBox="1">
            <a:spLocks/>
          </p:cNvSpPr>
          <p:nvPr/>
        </p:nvSpPr>
        <p:spPr>
          <a:xfrm>
            <a:off x="739509" y="3910902"/>
            <a:ext cx="3810000" cy="56581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kern="1200">
                <a:solidFill>
                  <a:schemeClr val="tx1"/>
                </a:solidFill>
                <a:latin typeface="+mj-lt"/>
                <a:ea typeface="+mj-ea"/>
                <a:cs typeface="+mj-cs"/>
              </a:defRPr>
            </a:lvl1pPr>
          </a:lstStyle>
          <a:p>
            <a:r>
              <a:rPr lang="en-US" sz="2900" dirty="0" smtClean="0">
                <a:latin typeface="Calibri Light" panose="020F0302020204030204" pitchFamily="34" charset="0"/>
              </a:rPr>
              <a:t>Allied health staff </a:t>
            </a:r>
          </a:p>
        </p:txBody>
      </p:sp>
      <p:sp>
        <p:nvSpPr>
          <p:cNvPr id="8" name="Rectangle 2"/>
          <p:cNvSpPr txBox="1">
            <a:spLocks noChangeArrowheads="1"/>
          </p:cNvSpPr>
          <p:nvPr/>
        </p:nvSpPr>
        <p:spPr>
          <a:xfrm>
            <a:off x="577501" y="239924"/>
            <a:ext cx="7924800" cy="563562"/>
          </a:xfrm>
          <a:prstGeom prst="rect">
            <a:avLst/>
          </a:prstGeom>
        </p:spPr>
        <p:txBody>
          <a:bodyPr/>
          <a:lstStyle>
            <a:lvl1pPr algn="l" defTabSz="914400" rtl="0" eaLnBrk="1" latinLnBrk="0" hangingPunct="1">
              <a:spcBef>
                <a:spcPct val="0"/>
              </a:spcBef>
              <a:buNone/>
              <a:defRPr sz="3600" kern="1200">
                <a:solidFill>
                  <a:schemeClr val="tx1"/>
                </a:solidFill>
                <a:latin typeface="+mj-lt"/>
                <a:ea typeface="+mj-ea"/>
                <a:cs typeface="+mj-cs"/>
              </a:defRPr>
            </a:lvl1pPr>
          </a:lstStyle>
          <a:p>
            <a:r>
              <a:rPr lang="en-US" dirty="0" smtClean="0">
                <a:solidFill>
                  <a:schemeClr val="tx2">
                    <a:lumMod val="75000"/>
                  </a:schemeClr>
                </a:solidFill>
                <a:latin typeface="Calibri Light" panose="020F0302020204030204" pitchFamily="34" charset="0"/>
              </a:rPr>
              <a:t>Multidisciplinary (MDT) Team &amp; AMBER </a:t>
            </a:r>
          </a:p>
        </p:txBody>
      </p:sp>
      <p:pic>
        <p:nvPicPr>
          <p:cNvPr id="9"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03953" y="3113995"/>
            <a:ext cx="817656" cy="749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 name="Group 11"/>
          <p:cNvGrpSpPr/>
          <p:nvPr/>
        </p:nvGrpSpPr>
        <p:grpSpPr>
          <a:xfrm>
            <a:off x="4234000" y="5080616"/>
            <a:ext cx="937050" cy="901061"/>
            <a:chOff x="3348821" y="5441163"/>
            <a:chExt cx="1219123" cy="1079906"/>
          </a:xfrm>
        </p:grpSpPr>
        <p:pic>
          <p:nvPicPr>
            <p:cNvPr id="11"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8821" y="5693407"/>
              <a:ext cx="630599" cy="82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Object 1"/>
            <p:cNvGraphicFramePr>
              <a:graphicFrameLocks noChangeAspect="1"/>
            </p:cNvGraphicFramePr>
            <p:nvPr>
              <p:extLst>
                <p:ext uri="{D42A27DB-BD31-4B8C-83A1-F6EECF244321}">
                  <p14:modId xmlns:p14="http://schemas.microsoft.com/office/powerpoint/2010/main" val="2022817858"/>
                </p:ext>
              </p:extLst>
            </p:nvPr>
          </p:nvGraphicFramePr>
          <p:xfrm>
            <a:off x="3979420" y="5441163"/>
            <a:ext cx="588524" cy="848933"/>
          </p:xfrm>
          <a:graphic>
            <a:graphicData uri="http://schemas.openxmlformats.org/presentationml/2006/ole">
              <mc:AlternateContent xmlns:mc="http://schemas.openxmlformats.org/markup-compatibility/2006">
                <mc:Choice xmlns:v="urn:schemas-microsoft-com:vml" Requires="v">
                  <p:oleObj spid="_x0000_s1042" r:id="rId6" imgW="425768" imgH="611648" progId="">
                    <p:embed/>
                  </p:oleObj>
                </mc:Choice>
                <mc:Fallback>
                  <p:oleObj r:id="rId6" imgW="425768" imgH="611648"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79420" y="5441163"/>
                          <a:ext cx="588524" cy="848933"/>
                        </a:xfrm>
                        <a:prstGeom prst="rect">
                          <a:avLst/>
                        </a:prstGeom>
                        <a:noFill/>
                        <a:ln>
                          <a:noFill/>
                        </a:ln>
                      </p:spPr>
                    </p:pic>
                  </p:oleObj>
                </mc:Fallback>
              </mc:AlternateContent>
            </a:graphicData>
          </a:graphic>
        </p:graphicFrame>
      </p:grpSp>
      <p:cxnSp>
        <p:nvCxnSpPr>
          <p:cNvPr id="13" name="Straight Connector 12"/>
          <p:cNvCxnSpPr/>
          <p:nvPr/>
        </p:nvCxnSpPr>
        <p:spPr>
          <a:xfrm>
            <a:off x="577501" y="908720"/>
            <a:ext cx="7924800" cy="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7478940" y="3856684"/>
            <a:ext cx="782930" cy="772695"/>
            <a:chOff x="7093236" y="4276773"/>
            <a:chExt cx="1415056" cy="1132760"/>
          </a:xfrm>
        </p:grpSpPr>
        <p:pic>
          <p:nvPicPr>
            <p:cNvPr id="1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98508" y="4276773"/>
              <a:ext cx="709784" cy="940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3236" y="4581872"/>
              <a:ext cx="630599" cy="827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6922116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5506" y="172271"/>
            <a:ext cx="7200900" cy="831626"/>
          </a:xfrm>
        </p:spPr>
        <p:txBody>
          <a:bodyPr>
            <a:normAutofit/>
          </a:bodyPr>
          <a:lstStyle/>
          <a:p>
            <a:pPr>
              <a:lnSpc>
                <a:spcPct val="100000"/>
              </a:lnSpc>
              <a:spcBef>
                <a:spcPts val="0"/>
              </a:spcBef>
            </a:pPr>
            <a:r>
              <a:rPr lang="en-AU" sz="3600" dirty="0" smtClean="0">
                <a:solidFill>
                  <a:schemeClr val="tx2">
                    <a:lumMod val="75000"/>
                  </a:schemeClr>
                </a:solidFill>
                <a:latin typeface="Calibri Light" panose="020F0302020204030204" pitchFamily="34" charset="0"/>
              </a:rPr>
              <a:t>The role of other clinical teams </a:t>
            </a:r>
            <a:endParaRPr lang="en-AU" sz="3600" dirty="0">
              <a:solidFill>
                <a:schemeClr val="tx2">
                  <a:lumMod val="75000"/>
                </a:schemeClr>
              </a:solidFill>
              <a:latin typeface="Calibri Light" panose="020F0302020204030204" pitchFamily="34" charset="0"/>
            </a:endParaRPr>
          </a:p>
        </p:txBody>
      </p:sp>
      <p:sp>
        <p:nvSpPr>
          <p:cNvPr id="5" name="Content Placeholder 4"/>
          <p:cNvSpPr>
            <a:spLocks noGrp="1"/>
          </p:cNvSpPr>
          <p:nvPr>
            <p:ph idx="1"/>
          </p:nvPr>
        </p:nvSpPr>
        <p:spPr>
          <a:xfrm>
            <a:off x="595985" y="1124744"/>
            <a:ext cx="7704856" cy="4752528"/>
          </a:xfrm>
        </p:spPr>
        <p:txBody>
          <a:bodyPr>
            <a:noAutofit/>
          </a:bodyPr>
          <a:lstStyle/>
          <a:p>
            <a:pPr>
              <a:lnSpc>
                <a:spcPct val="100000"/>
              </a:lnSpc>
              <a:spcBef>
                <a:spcPts val="0"/>
              </a:spcBef>
              <a:buClr>
                <a:srgbClr val="FFC000"/>
              </a:buClr>
              <a:buFont typeface="Wingdings" panose="05000000000000000000" pitchFamily="2" charset="2"/>
              <a:buChar char="§"/>
            </a:pPr>
            <a:r>
              <a:rPr lang="en-GB" sz="2200" b="1" dirty="0">
                <a:solidFill>
                  <a:srgbClr val="F8B100"/>
                </a:solidFill>
                <a:latin typeface="Calibri Light" panose="020F0302020204030204" pitchFamily="34" charset="0"/>
              </a:rPr>
              <a:t>Specialist Palliative Care Teams</a:t>
            </a:r>
            <a:r>
              <a:rPr lang="en-GB" sz="2200" dirty="0">
                <a:solidFill>
                  <a:srgbClr val="F8B100"/>
                </a:solidFill>
                <a:latin typeface="Calibri Light" panose="020F0302020204030204" pitchFamily="34" charset="0"/>
              </a:rPr>
              <a:t> </a:t>
            </a:r>
            <a:r>
              <a:rPr lang="en-GB" sz="2200" dirty="0">
                <a:latin typeface="Calibri Light" panose="020F0302020204030204" pitchFamily="34" charset="0"/>
              </a:rPr>
              <a:t>may prompt ward based teams to consider if patients are suitable for the AMBER care </a:t>
            </a:r>
            <a:r>
              <a:rPr lang="en-GB" sz="2200" dirty="0" smtClean="0">
                <a:latin typeface="Calibri Light" panose="020F0302020204030204" pitchFamily="34" charset="0"/>
              </a:rPr>
              <a:t>bundle</a:t>
            </a:r>
            <a:r>
              <a:rPr lang="en-GB" sz="2200" dirty="0">
                <a:latin typeface="Calibri Light" panose="020F0302020204030204" pitchFamily="34" charset="0"/>
              </a:rPr>
              <a:t>. </a:t>
            </a:r>
            <a:r>
              <a:rPr lang="en-GB" sz="2200" dirty="0" smtClean="0">
                <a:latin typeface="Calibri Light" panose="020F0302020204030204" pitchFamily="34" charset="0"/>
              </a:rPr>
              <a:t>SPC </a:t>
            </a:r>
            <a:r>
              <a:rPr lang="en-GB" sz="2200" dirty="0">
                <a:latin typeface="Calibri Light" panose="020F0302020204030204" pitchFamily="34" charset="0"/>
              </a:rPr>
              <a:t>teams </a:t>
            </a:r>
            <a:r>
              <a:rPr lang="en-GB" sz="2200" dirty="0" smtClean="0">
                <a:latin typeface="Calibri Light" panose="020F0302020204030204" pitchFamily="34" charset="0"/>
              </a:rPr>
              <a:t>can support use </a:t>
            </a:r>
            <a:r>
              <a:rPr lang="en-GB" sz="2200" dirty="0">
                <a:latin typeface="Calibri Light" panose="020F0302020204030204" pitchFamily="34" charset="0"/>
              </a:rPr>
              <a:t>of the tool </a:t>
            </a:r>
            <a:r>
              <a:rPr lang="en-GB" sz="2200" dirty="0" smtClean="0">
                <a:latin typeface="Calibri Light" panose="020F0302020204030204" pitchFamily="34" charset="0"/>
              </a:rPr>
              <a:t>e.g.  </a:t>
            </a:r>
            <a:r>
              <a:rPr lang="en-GB" sz="2200" dirty="0">
                <a:latin typeface="Calibri Light" panose="020F0302020204030204" pitchFamily="34" charset="0"/>
              </a:rPr>
              <a:t>‘difficult </a:t>
            </a:r>
            <a:r>
              <a:rPr lang="en-GB" sz="2200" dirty="0" smtClean="0">
                <a:latin typeface="Calibri Light" panose="020F0302020204030204" pitchFamily="34" charset="0"/>
              </a:rPr>
              <a:t>conversations’  </a:t>
            </a:r>
            <a:endParaRPr lang="en-AU" sz="2200" dirty="0">
              <a:latin typeface="Calibri Light" panose="020F0302020204030204" pitchFamily="34" charset="0"/>
            </a:endParaRPr>
          </a:p>
          <a:p>
            <a:pPr>
              <a:lnSpc>
                <a:spcPct val="100000"/>
              </a:lnSpc>
              <a:spcBef>
                <a:spcPts val="0"/>
              </a:spcBef>
              <a:buClr>
                <a:srgbClr val="FFC000"/>
              </a:buClr>
              <a:buFont typeface="Wingdings" panose="05000000000000000000" pitchFamily="2" charset="2"/>
              <a:buChar char="§"/>
            </a:pPr>
            <a:r>
              <a:rPr lang="en-GB" sz="2200" b="1" dirty="0">
                <a:solidFill>
                  <a:srgbClr val="F8B100"/>
                </a:solidFill>
                <a:latin typeface="Calibri Light" panose="020F0302020204030204" pitchFamily="34" charset="0"/>
              </a:rPr>
              <a:t>Critical Care Outreach / Medical Emergency </a:t>
            </a:r>
            <a:r>
              <a:rPr lang="en-GB" sz="2200" b="1" dirty="0" smtClean="0">
                <a:solidFill>
                  <a:srgbClr val="F8B100"/>
                </a:solidFill>
                <a:latin typeface="Calibri Light" panose="020F0302020204030204" pitchFamily="34" charset="0"/>
              </a:rPr>
              <a:t>Teams </a:t>
            </a:r>
            <a:r>
              <a:rPr lang="en-GB" sz="2200" dirty="0">
                <a:latin typeface="Calibri Light" panose="020F0302020204030204" pitchFamily="34" charset="0"/>
              </a:rPr>
              <a:t>may prompt ward based teams to consider the AMBER care bundle when called out. They may also be involved in developing escalation plans and setting ceilings of treatment with ward based team and in consultation with patient ± carers. </a:t>
            </a:r>
            <a:r>
              <a:rPr lang="en-GB" sz="2200" dirty="0" smtClean="0">
                <a:latin typeface="Calibri Light" panose="020F0302020204030204" pitchFamily="34" charset="0"/>
              </a:rPr>
              <a:t>Critical </a:t>
            </a:r>
            <a:r>
              <a:rPr lang="en-GB" sz="2200" dirty="0">
                <a:latin typeface="Calibri Light" panose="020F0302020204030204" pitchFamily="34" charset="0"/>
              </a:rPr>
              <a:t>care teams may use the AMBER care bundle when patients are ‘stepped down’ from critical care to ward based care if the patients recovery is </a:t>
            </a:r>
            <a:r>
              <a:rPr lang="en-GB" sz="2200" dirty="0" smtClean="0">
                <a:latin typeface="Calibri Light" panose="020F0302020204030204" pitchFamily="34" charset="0"/>
              </a:rPr>
              <a:t>uncertain </a:t>
            </a:r>
            <a:endParaRPr lang="en-AU" sz="2200" dirty="0">
              <a:latin typeface="Calibri Light" panose="020F0302020204030204" pitchFamily="34" charset="0"/>
            </a:endParaRPr>
          </a:p>
          <a:p>
            <a:pPr>
              <a:lnSpc>
                <a:spcPct val="100000"/>
              </a:lnSpc>
              <a:spcBef>
                <a:spcPts val="0"/>
              </a:spcBef>
              <a:buClr>
                <a:srgbClr val="FFC000"/>
              </a:buClr>
              <a:buFont typeface="Wingdings" panose="05000000000000000000" pitchFamily="2" charset="2"/>
              <a:buChar char="§"/>
            </a:pPr>
            <a:r>
              <a:rPr lang="en-GB" sz="2200" b="1" dirty="0" smtClean="0">
                <a:solidFill>
                  <a:srgbClr val="F8B100"/>
                </a:solidFill>
                <a:latin typeface="Calibri Light" panose="020F0302020204030204" pitchFamily="34" charset="0"/>
              </a:rPr>
              <a:t>Allied </a:t>
            </a:r>
            <a:r>
              <a:rPr lang="en-GB" sz="2200" b="1" dirty="0">
                <a:solidFill>
                  <a:srgbClr val="F8B100"/>
                </a:solidFill>
                <a:latin typeface="Calibri Light" panose="020F0302020204030204" pitchFamily="34" charset="0"/>
              </a:rPr>
              <a:t>Health Professionals </a:t>
            </a:r>
            <a:r>
              <a:rPr lang="en-GB" sz="2200" dirty="0">
                <a:latin typeface="Calibri Light" panose="020F0302020204030204" pitchFamily="34" charset="0"/>
              </a:rPr>
              <a:t>may prompt the clinical team to consider the AMBER care bundle and also may support suitable patient’s care with the AMBER care </a:t>
            </a:r>
            <a:r>
              <a:rPr lang="en-GB" sz="2200" dirty="0" smtClean="0">
                <a:latin typeface="Calibri Light" panose="020F0302020204030204" pitchFamily="34" charset="0"/>
              </a:rPr>
              <a:t>bundle   </a:t>
            </a:r>
            <a:endParaRPr lang="en-AU" sz="2200" dirty="0">
              <a:latin typeface="Calibri Light" panose="020F0302020204030204" pitchFamily="34" charset="0"/>
            </a:endParaRPr>
          </a:p>
        </p:txBody>
      </p:sp>
      <p:cxnSp>
        <p:nvCxnSpPr>
          <p:cNvPr id="6" name="Straight Connector 5"/>
          <p:cNvCxnSpPr/>
          <p:nvPr/>
        </p:nvCxnSpPr>
        <p:spPr>
          <a:xfrm>
            <a:off x="575506" y="908720"/>
            <a:ext cx="7924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4056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200900" cy="615602"/>
          </a:xfrm>
        </p:spPr>
        <p:txBody>
          <a:bodyPr>
            <a:normAutofit fontScale="90000"/>
          </a:bodyPr>
          <a:lstStyle/>
          <a:p>
            <a:r>
              <a:rPr lang="en-AU" sz="4000" dirty="0" smtClean="0">
                <a:solidFill>
                  <a:schemeClr val="accent5">
                    <a:lumMod val="50000"/>
                  </a:schemeClr>
                </a:solidFill>
              </a:rPr>
              <a:t>Aim of session</a:t>
            </a:r>
            <a:endParaRPr lang="en-AU" sz="4000" dirty="0">
              <a:solidFill>
                <a:schemeClr val="accent5">
                  <a:lumMod val="50000"/>
                </a:schemeClr>
              </a:solidFill>
            </a:endParaRPr>
          </a:p>
        </p:txBody>
      </p:sp>
      <p:sp>
        <p:nvSpPr>
          <p:cNvPr id="5" name="Content Placeholder 3"/>
          <p:cNvSpPr>
            <a:spLocks noGrp="1"/>
          </p:cNvSpPr>
          <p:nvPr>
            <p:ph idx="1"/>
          </p:nvPr>
        </p:nvSpPr>
        <p:spPr>
          <a:xfrm>
            <a:off x="508093" y="1340768"/>
            <a:ext cx="8229600" cy="3888432"/>
          </a:xfrm>
        </p:spPr>
        <p:txBody>
          <a:bodyPr>
            <a:normAutofit/>
          </a:bodyPr>
          <a:lstStyle/>
          <a:p>
            <a:pPr>
              <a:spcBef>
                <a:spcPts val="600"/>
              </a:spcBef>
              <a:spcAft>
                <a:spcPts val="1200"/>
              </a:spcAft>
              <a:buClr>
                <a:srgbClr val="FFC000"/>
              </a:buClr>
              <a:buFont typeface="Wingdings" panose="05000000000000000000" pitchFamily="2" charset="2"/>
              <a:buChar char="§"/>
            </a:pPr>
            <a:r>
              <a:rPr lang="en-AU" sz="2800" dirty="0">
                <a:latin typeface="+mj-lt"/>
              </a:rPr>
              <a:t>Provide an overview of the </a:t>
            </a:r>
            <a:r>
              <a:rPr lang="en-AU" sz="2800" dirty="0" smtClean="0">
                <a:latin typeface="+mj-lt"/>
              </a:rPr>
              <a:t>AMBER care bundle</a:t>
            </a:r>
          </a:p>
          <a:p>
            <a:pPr>
              <a:spcBef>
                <a:spcPts val="600"/>
              </a:spcBef>
              <a:spcAft>
                <a:spcPts val="1200"/>
              </a:spcAft>
              <a:buClr>
                <a:srgbClr val="FFC000"/>
              </a:buClr>
              <a:buFont typeface="Wingdings" panose="05000000000000000000" pitchFamily="2" charset="2"/>
              <a:buChar char="§"/>
            </a:pPr>
            <a:r>
              <a:rPr lang="en-AU" sz="2800" dirty="0" smtClean="0">
                <a:latin typeface="+mj-lt"/>
              </a:rPr>
              <a:t>Outline </a:t>
            </a:r>
            <a:r>
              <a:rPr lang="en-AU" sz="2800" dirty="0">
                <a:latin typeface="+mj-lt"/>
              </a:rPr>
              <a:t>the elements of the </a:t>
            </a:r>
            <a:r>
              <a:rPr lang="en-AU" sz="2800" dirty="0" smtClean="0">
                <a:latin typeface="+mj-lt"/>
              </a:rPr>
              <a:t>AMBER care bundle</a:t>
            </a:r>
          </a:p>
          <a:p>
            <a:pPr>
              <a:spcBef>
                <a:spcPts val="600"/>
              </a:spcBef>
              <a:spcAft>
                <a:spcPts val="1200"/>
              </a:spcAft>
              <a:buClr>
                <a:srgbClr val="FFC000"/>
              </a:buClr>
              <a:buFont typeface="Wingdings" panose="05000000000000000000" pitchFamily="2" charset="2"/>
              <a:buChar char="§"/>
            </a:pPr>
            <a:r>
              <a:rPr lang="en-AU" sz="2800" dirty="0" smtClean="0">
                <a:latin typeface="+mj-lt"/>
              </a:rPr>
              <a:t>Identify </a:t>
            </a:r>
            <a:r>
              <a:rPr lang="en-AU" sz="2800" dirty="0">
                <a:latin typeface="+mj-lt"/>
              </a:rPr>
              <a:t>the steps for the </a:t>
            </a:r>
            <a:r>
              <a:rPr lang="en-AU" sz="2800" dirty="0" smtClean="0">
                <a:latin typeface="+mj-lt"/>
              </a:rPr>
              <a:t>LHD/facility/clinical unit inpatient </a:t>
            </a:r>
            <a:r>
              <a:rPr lang="en-AU" sz="2800" dirty="0">
                <a:latin typeface="+mj-lt"/>
              </a:rPr>
              <a:t>program </a:t>
            </a:r>
            <a:r>
              <a:rPr lang="en-AU" sz="2800" dirty="0" smtClean="0">
                <a:latin typeface="+mj-lt"/>
              </a:rPr>
              <a:t>implementation </a:t>
            </a:r>
            <a:endParaRPr lang="en-GB" sz="2800" dirty="0">
              <a:latin typeface="+mj-lt"/>
            </a:endParaRPr>
          </a:p>
          <a:p>
            <a:pPr marL="0" indent="0">
              <a:buNone/>
            </a:pPr>
            <a:endParaRPr lang="en-AU" dirty="0">
              <a:latin typeface="+mj-lt"/>
            </a:endParaRPr>
          </a:p>
        </p:txBody>
      </p:sp>
      <p:cxnSp>
        <p:nvCxnSpPr>
          <p:cNvPr id="6" name="Straight Connector 5"/>
          <p:cNvCxnSpPr/>
          <p:nvPr/>
        </p:nvCxnSpPr>
        <p:spPr>
          <a:xfrm>
            <a:off x="539552" y="980728"/>
            <a:ext cx="7416824"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3517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idx="4294967295"/>
          </p:nvPr>
        </p:nvSpPr>
        <p:spPr>
          <a:xfrm>
            <a:off x="539552" y="234577"/>
            <a:ext cx="6923088" cy="939800"/>
          </a:xfrm>
        </p:spPr>
        <p:txBody>
          <a:bodyPr>
            <a:normAutofit/>
          </a:bodyPr>
          <a:lstStyle/>
          <a:p>
            <a:pPr eaLnBrk="1" hangingPunct="1"/>
            <a:r>
              <a:rPr lang="en-GB" sz="3600" dirty="0" smtClean="0">
                <a:solidFill>
                  <a:schemeClr val="tx2">
                    <a:lumMod val="75000"/>
                  </a:schemeClr>
                </a:solidFill>
                <a:latin typeface="Calibri Light" panose="020F0302020204030204" pitchFamily="34" charset="0"/>
                <a:cs typeface="Calibri Light" panose="020F0302020204030204" pitchFamily="34" charset="0"/>
              </a:rPr>
              <a:t>AMBER care bundle supports</a:t>
            </a:r>
          </a:p>
        </p:txBody>
      </p:sp>
      <p:sp>
        <p:nvSpPr>
          <p:cNvPr id="39940" name="Rectangle 3"/>
          <p:cNvSpPr>
            <a:spLocks noGrp="1" noChangeArrowheads="1"/>
          </p:cNvSpPr>
          <p:nvPr>
            <p:ph type="body" idx="4294967295"/>
          </p:nvPr>
        </p:nvSpPr>
        <p:spPr>
          <a:xfrm>
            <a:off x="591184" y="1174377"/>
            <a:ext cx="7704138" cy="4751387"/>
          </a:xfrm>
        </p:spPr>
        <p:txBody>
          <a:bodyPr>
            <a:noAutofit/>
          </a:bodyPr>
          <a:lstStyle/>
          <a:p>
            <a:pPr eaLnBrk="1" hangingPunct="1">
              <a:spcBef>
                <a:spcPts val="300"/>
              </a:spcBef>
              <a:spcAft>
                <a:spcPts val="300"/>
              </a:spcAft>
              <a:buFont typeface="Wingdings" panose="05000000000000000000" pitchFamily="2" charset="2"/>
              <a:buChar char="§"/>
            </a:pPr>
            <a:r>
              <a:rPr lang="en-GB" b="1" dirty="0" smtClean="0">
                <a:solidFill>
                  <a:srgbClr val="FFC000"/>
                </a:solidFill>
                <a:latin typeface="Calibri Light" panose="020F0302020204030204" pitchFamily="34" charset="0"/>
                <a:cs typeface="Calibri Light" panose="020F0302020204030204" pitchFamily="34" charset="0"/>
              </a:rPr>
              <a:t>Quality:</a:t>
            </a:r>
            <a:r>
              <a:rPr lang="en-GB" b="1" dirty="0" smtClean="0">
                <a:latin typeface="Calibri Light" panose="020F0302020204030204" pitchFamily="34" charset="0"/>
                <a:cs typeface="Calibri Light" panose="020F0302020204030204" pitchFamily="34" charset="0"/>
              </a:rPr>
              <a:t> </a:t>
            </a:r>
            <a:r>
              <a:rPr lang="en-GB" dirty="0" smtClean="0">
                <a:latin typeface="Calibri Light" panose="020F0302020204030204" pitchFamily="34" charset="0"/>
                <a:cs typeface="Calibri Light" panose="020F0302020204030204" pitchFamily="34" charset="0"/>
              </a:rPr>
              <a:t>enhanced patient and carer experience and satisfaction through early and consistent conversations about care and treatment choices </a:t>
            </a:r>
          </a:p>
          <a:p>
            <a:pPr eaLnBrk="1" hangingPunct="1">
              <a:spcBef>
                <a:spcPts val="300"/>
              </a:spcBef>
              <a:spcAft>
                <a:spcPts val="300"/>
              </a:spcAft>
              <a:buFont typeface="Wingdings" panose="05000000000000000000" pitchFamily="2" charset="2"/>
              <a:buChar char="§"/>
            </a:pPr>
            <a:r>
              <a:rPr lang="en-GB" b="1" dirty="0" smtClean="0">
                <a:solidFill>
                  <a:srgbClr val="FFC000"/>
                </a:solidFill>
                <a:latin typeface="Calibri Light" panose="020F0302020204030204" pitchFamily="34" charset="0"/>
                <a:cs typeface="Calibri Light" panose="020F0302020204030204" pitchFamily="34" charset="0"/>
              </a:rPr>
              <a:t>Productivity:</a:t>
            </a:r>
            <a:r>
              <a:rPr lang="en-GB" b="1" dirty="0" smtClean="0">
                <a:latin typeface="Calibri Light" panose="020F0302020204030204" pitchFamily="34" charset="0"/>
                <a:cs typeface="Calibri Light" panose="020F0302020204030204" pitchFamily="34" charset="0"/>
              </a:rPr>
              <a:t> </a:t>
            </a:r>
            <a:r>
              <a:rPr lang="en-GB" dirty="0" smtClean="0">
                <a:latin typeface="Calibri Light" panose="020F0302020204030204" pitchFamily="34" charset="0"/>
                <a:cs typeface="Calibri Light" panose="020F0302020204030204" pitchFamily="34" charset="0"/>
              </a:rPr>
              <a:t>helping to avoid hospital readmissions through early recognition of end of life care needs, efficient team working and fewer unwanted tests and treatments </a:t>
            </a:r>
          </a:p>
          <a:p>
            <a:pPr eaLnBrk="1" hangingPunct="1">
              <a:spcBef>
                <a:spcPts val="300"/>
              </a:spcBef>
              <a:spcAft>
                <a:spcPts val="300"/>
              </a:spcAft>
              <a:buFont typeface="Wingdings" panose="05000000000000000000" pitchFamily="2" charset="2"/>
              <a:buChar char="§"/>
            </a:pPr>
            <a:r>
              <a:rPr lang="en-GB" b="1" dirty="0" smtClean="0">
                <a:solidFill>
                  <a:srgbClr val="FFC000"/>
                </a:solidFill>
                <a:latin typeface="Calibri Light" panose="020F0302020204030204" pitchFamily="34" charset="0"/>
                <a:cs typeface="Calibri Light" panose="020F0302020204030204" pitchFamily="34" charset="0"/>
              </a:rPr>
              <a:t>Prevention:  </a:t>
            </a:r>
            <a:r>
              <a:rPr lang="en-GB" dirty="0" smtClean="0">
                <a:latin typeface="Calibri Light" panose="020F0302020204030204" pitchFamily="34" charset="0"/>
                <a:cs typeface="Calibri Light" panose="020F0302020204030204" pitchFamily="34" charset="0"/>
              </a:rPr>
              <a:t>by cutting out the delay in recognising and responding to end of life care needs </a:t>
            </a:r>
          </a:p>
        </p:txBody>
      </p:sp>
      <p:cxnSp>
        <p:nvCxnSpPr>
          <p:cNvPr id="5" name="Straight Connector 4"/>
          <p:cNvCxnSpPr/>
          <p:nvPr/>
        </p:nvCxnSpPr>
        <p:spPr>
          <a:xfrm>
            <a:off x="619902" y="980728"/>
            <a:ext cx="7416824"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46097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142336"/>
            <a:ext cx="8229600" cy="850106"/>
          </a:xfrm>
        </p:spPr>
        <p:txBody>
          <a:bodyPr/>
          <a:lstStyle/>
          <a:p>
            <a:r>
              <a:rPr lang="en-AU" sz="3600" dirty="0" smtClean="0">
                <a:solidFill>
                  <a:schemeClr val="tx2">
                    <a:lumMod val="75000"/>
                  </a:schemeClr>
                </a:solidFill>
                <a:latin typeface="Calibri Light" panose="020F0302020204030204" pitchFamily="34" charset="0"/>
                <a:cs typeface="Calibri Light" panose="020F0302020204030204" pitchFamily="34" charset="0"/>
              </a:rPr>
              <a:t>Summary </a:t>
            </a:r>
            <a:endParaRPr lang="en-AU" sz="3600" dirty="0">
              <a:solidFill>
                <a:schemeClr val="tx2">
                  <a:lumMod val="75000"/>
                </a:schemeClr>
              </a:solidFill>
              <a:latin typeface="Calibri Light" panose="020F0302020204030204" pitchFamily="34" charset="0"/>
              <a:cs typeface="Calibri Light" panose="020F0302020204030204" pitchFamily="34" charset="0"/>
            </a:endParaRPr>
          </a:p>
        </p:txBody>
      </p:sp>
      <p:sp>
        <p:nvSpPr>
          <p:cNvPr id="4" name="Content Placeholder 3"/>
          <p:cNvSpPr>
            <a:spLocks noGrp="1"/>
          </p:cNvSpPr>
          <p:nvPr>
            <p:ph idx="1"/>
          </p:nvPr>
        </p:nvSpPr>
        <p:spPr>
          <a:xfrm>
            <a:off x="467544" y="1124744"/>
            <a:ext cx="8229600" cy="4857403"/>
          </a:xfrm>
        </p:spPr>
        <p:txBody>
          <a:bodyPr>
            <a:noAutofit/>
          </a:bodyPr>
          <a:lstStyle/>
          <a:p>
            <a:pPr>
              <a:buClr>
                <a:srgbClr val="F8B100"/>
              </a:buClr>
              <a:buFont typeface="Wingdings" panose="05000000000000000000" pitchFamily="2" charset="2"/>
              <a:buChar char="§"/>
            </a:pPr>
            <a:r>
              <a:rPr lang="en-AU" sz="2400" spc="100" dirty="0" smtClean="0">
                <a:latin typeface="Calibri Light" panose="020F0302020204030204" pitchFamily="34" charset="0"/>
                <a:cs typeface="Calibri Light" panose="020F0302020204030204" pitchFamily="34" charset="0"/>
              </a:rPr>
              <a:t>This is what </a:t>
            </a:r>
            <a:r>
              <a:rPr lang="en-AU" sz="2400" spc="100" dirty="0">
                <a:latin typeface="Calibri Light" panose="020F0302020204030204" pitchFamily="34" charset="0"/>
                <a:cs typeface="Calibri Light" panose="020F0302020204030204" pitchFamily="34" charset="0"/>
              </a:rPr>
              <a:t>we </a:t>
            </a:r>
            <a:r>
              <a:rPr lang="en-AU" sz="2400" spc="100" dirty="0" smtClean="0">
                <a:latin typeface="Calibri Light" panose="020F0302020204030204" pitchFamily="34" charset="0"/>
                <a:cs typeface="Calibri Light" panose="020F0302020204030204" pitchFamily="34" charset="0"/>
              </a:rPr>
              <a:t>are already/should </a:t>
            </a:r>
            <a:r>
              <a:rPr lang="en-AU" sz="2400" spc="100" dirty="0">
                <a:latin typeface="Calibri Light" panose="020F0302020204030204" pitchFamily="34" charset="0"/>
                <a:cs typeface="Calibri Light" panose="020F0302020204030204" pitchFamily="34" charset="0"/>
              </a:rPr>
              <a:t>be doing for our patients and their families i.e. best </a:t>
            </a:r>
            <a:r>
              <a:rPr lang="en-AU" sz="2400" spc="100" dirty="0" smtClean="0">
                <a:latin typeface="Calibri Light" panose="020F0302020204030204" pitchFamily="34" charset="0"/>
                <a:cs typeface="Calibri Light" panose="020F0302020204030204" pitchFamily="34" charset="0"/>
              </a:rPr>
              <a:t>practice </a:t>
            </a:r>
            <a:endParaRPr lang="en-AU" sz="2400" spc="100" dirty="0">
              <a:latin typeface="Calibri Light" panose="020F0302020204030204" pitchFamily="34" charset="0"/>
              <a:cs typeface="Calibri Light" panose="020F0302020204030204" pitchFamily="34" charset="0"/>
            </a:endParaRPr>
          </a:p>
          <a:p>
            <a:pPr>
              <a:buClr>
                <a:srgbClr val="F8B100"/>
              </a:buClr>
              <a:buFont typeface="Wingdings" panose="05000000000000000000" pitchFamily="2" charset="2"/>
              <a:buChar char="§"/>
            </a:pPr>
            <a:r>
              <a:rPr lang="en-AU" sz="2400" spc="100" dirty="0">
                <a:latin typeface="Calibri Light" panose="020F0302020204030204" pitchFamily="34" charset="0"/>
                <a:cs typeface="Calibri Light" panose="020F0302020204030204" pitchFamily="34" charset="0"/>
              </a:rPr>
              <a:t>Empowers and promotes confidence in nursing staff and junior doctors to be their patients’ </a:t>
            </a:r>
            <a:r>
              <a:rPr lang="en-AU" sz="2400" spc="100" dirty="0" smtClean="0">
                <a:latin typeface="Calibri Light" panose="020F0302020204030204" pitchFamily="34" charset="0"/>
                <a:cs typeface="Calibri Light" panose="020F0302020204030204" pitchFamily="34" charset="0"/>
              </a:rPr>
              <a:t>advocates</a:t>
            </a:r>
            <a:endParaRPr lang="en-AU" sz="2400" spc="100" dirty="0">
              <a:latin typeface="Calibri Light" panose="020F0302020204030204" pitchFamily="34" charset="0"/>
              <a:cs typeface="Calibri Light" panose="020F0302020204030204" pitchFamily="34" charset="0"/>
            </a:endParaRPr>
          </a:p>
          <a:p>
            <a:pPr>
              <a:buClr>
                <a:srgbClr val="F8B100"/>
              </a:buClr>
              <a:buFont typeface="Wingdings" panose="05000000000000000000" pitchFamily="2" charset="2"/>
              <a:buChar char="§"/>
            </a:pPr>
            <a:r>
              <a:rPr lang="en-AU" sz="2400" spc="100" dirty="0" smtClean="0">
                <a:latin typeface="Calibri Light" panose="020F0302020204030204" pitchFamily="34" charset="0"/>
                <a:cs typeface="Calibri Light" panose="020F0302020204030204" pitchFamily="34" charset="0"/>
              </a:rPr>
              <a:t>Means the </a:t>
            </a:r>
            <a:r>
              <a:rPr lang="en-AU" sz="2400" b="1" spc="100" dirty="0">
                <a:latin typeface="Calibri Light" panose="020F0302020204030204" pitchFamily="34" charset="0"/>
                <a:cs typeface="Calibri Light" panose="020F0302020204030204" pitchFamily="34" charset="0"/>
              </a:rPr>
              <a:t>patient is heard and has </a:t>
            </a:r>
            <a:r>
              <a:rPr lang="en-AU" sz="2400" b="1" spc="100" dirty="0" smtClean="0">
                <a:latin typeface="Calibri Light" panose="020F0302020204030204" pitchFamily="34" charset="0"/>
                <a:cs typeface="Calibri Light" panose="020F0302020204030204" pitchFamily="34" charset="0"/>
              </a:rPr>
              <a:t>control</a:t>
            </a:r>
            <a:endParaRPr lang="en-AU" sz="2400" spc="100" dirty="0">
              <a:latin typeface="Calibri Light" panose="020F0302020204030204" pitchFamily="34" charset="0"/>
              <a:cs typeface="Calibri Light" panose="020F0302020204030204" pitchFamily="34" charset="0"/>
            </a:endParaRPr>
          </a:p>
          <a:p>
            <a:pPr>
              <a:buClr>
                <a:srgbClr val="F8B100"/>
              </a:buClr>
              <a:buFont typeface="Wingdings" panose="05000000000000000000" pitchFamily="2" charset="2"/>
              <a:buChar char="§"/>
            </a:pPr>
            <a:r>
              <a:rPr lang="en-AU" sz="2400" spc="100" dirty="0" smtClean="0">
                <a:latin typeface="Calibri Light" panose="020F0302020204030204" pitchFamily="34" charset="0"/>
                <a:cs typeface="Calibri Light" panose="020F0302020204030204" pitchFamily="34" charset="0"/>
              </a:rPr>
              <a:t>Enhances </a:t>
            </a:r>
            <a:r>
              <a:rPr lang="en-AU" sz="2400" spc="100" dirty="0">
                <a:latin typeface="Calibri Light" panose="020F0302020204030204" pitchFamily="34" charset="0"/>
                <a:cs typeface="Calibri Light" panose="020F0302020204030204" pitchFamily="34" charset="0"/>
              </a:rPr>
              <a:t>MDT </a:t>
            </a:r>
            <a:r>
              <a:rPr lang="en-AU" sz="2400" spc="100" dirty="0" smtClean="0">
                <a:latin typeface="Calibri Light" panose="020F0302020204030204" pitchFamily="34" charset="0"/>
                <a:cs typeface="Calibri Light" panose="020F0302020204030204" pitchFamily="34" charset="0"/>
              </a:rPr>
              <a:t>working</a:t>
            </a:r>
            <a:endParaRPr lang="en-AU" sz="2400" spc="100" dirty="0">
              <a:latin typeface="Calibri Light" panose="020F0302020204030204" pitchFamily="34" charset="0"/>
              <a:cs typeface="Calibri Light" panose="020F0302020204030204" pitchFamily="34" charset="0"/>
            </a:endParaRPr>
          </a:p>
          <a:p>
            <a:pPr lvl="0">
              <a:buClr>
                <a:srgbClr val="F8B100"/>
              </a:buClr>
              <a:buFont typeface="Wingdings" panose="05000000000000000000" pitchFamily="2" charset="2"/>
              <a:buChar char="§"/>
            </a:pPr>
            <a:r>
              <a:rPr lang="en-AU" sz="2400" spc="100" dirty="0" smtClean="0">
                <a:latin typeface="Calibri Light" panose="020F0302020204030204" pitchFamily="34" charset="0"/>
                <a:cs typeface="Calibri Light" panose="020F0302020204030204" pitchFamily="34" charset="0"/>
              </a:rPr>
              <a:t>Enhances </a:t>
            </a:r>
            <a:r>
              <a:rPr lang="en-AU" sz="2400" spc="100" dirty="0">
                <a:latin typeface="Calibri Light" panose="020F0302020204030204" pitchFamily="34" charset="0"/>
                <a:cs typeface="Calibri Light" panose="020F0302020204030204" pitchFamily="34" charset="0"/>
              </a:rPr>
              <a:t>the quality of </a:t>
            </a:r>
            <a:r>
              <a:rPr lang="en-AU" sz="2400" spc="100" dirty="0" smtClean="0">
                <a:latin typeface="Calibri Light" panose="020F0302020204030204" pitchFamily="34" charset="0"/>
                <a:cs typeface="Calibri Light" panose="020F0302020204030204" pitchFamily="34" charset="0"/>
              </a:rPr>
              <a:t>documentation</a:t>
            </a:r>
            <a:endParaRPr lang="en-AU" sz="2400" spc="100" dirty="0">
              <a:latin typeface="Calibri Light" panose="020F0302020204030204" pitchFamily="34" charset="0"/>
              <a:cs typeface="Calibri Light" panose="020F0302020204030204" pitchFamily="34" charset="0"/>
            </a:endParaRPr>
          </a:p>
          <a:p>
            <a:pPr lvl="0">
              <a:buClr>
                <a:srgbClr val="F8B100"/>
              </a:buClr>
              <a:buFont typeface="Wingdings" panose="05000000000000000000" pitchFamily="2" charset="2"/>
              <a:buChar char="§"/>
            </a:pPr>
            <a:r>
              <a:rPr lang="en-AU" sz="2400" spc="100" dirty="0">
                <a:latin typeface="Calibri Light" panose="020F0302020204030204" pitchFamily="34" charset="0"/>
                <a:cs typeface="Calibri Light" panose="020F0302020204030204" pitchFamily="34" charset="0"/>
              </a:rPr>
              <a:t>Should give staff no extra work, if anything it should save staff </a:t>
            </a:r>
            <a:r>
              <a:rPr lang="en-AU" sz="2400" spc="100" dirty="0" smtClean="0">
                <a:latin typeface="Calibri Light" panose="020F0302020204030204" pitchFamily="34" charset="0"/>
                <a:cs typeface="Calibri Light" panose="020F0302020204030204" pitchFamily="34" charset="0"/>
              </a:rPr>
              <a:t>time </a:t>
            </a:r>
            <a:endParaRPr lang="en-AU" sz="2400" spc="100" dirty="0">
              <a:latin typeface="Calibri Light" panose="020F0302020204030204" pitchFamily="34" charset="0"/>
              <a:cs typeface="Calibri Light" panose="020F0302020204030204" pitchFamily="34" charset="0"/>
            </a:endParaRPr>
          </a:p>
        </p:txBody>
      </p:sp>
      <p:cxnSp>
        <p:nvCxnSpPr>
          <p:cNvPr id="5" name="Straight Connector 4"/>
          <p:cNvCxnSpPr/>
          <p:nvPr/>
        </p:nvCxnSpPr>
        <p:spPr>
          <a:xfrm>
            <a:off x="611560" y="908720"/>
            <a:ext cx="7416824"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88299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6784" y="188640"/>
            <a:ext cx="8229600" cy="850106"/>
          </a:xfrm>
        </p:spPr>
        <p:txBody>
          <a:bodyPr/>
          <a:lstStyle/>
          <a:p>
            <a:r>
              <a:rPr lang="en-AU" sz="3600" dirty="0" smtClean="0">
                <a:solidFill>
                  <a:schemeClr val="tx2">
                    <a:lumMod val="75000"/>
                  </a:schemeClr>
                </a:solidFill>
                <a:latin typeface="Calibri Light" panose="020F0302020204030204" pitchFamily="34" charset="0"/>
                <a:cs typeface="Calibri Light" panose="020F0302020204030204" pitchFamily="34" charset="0"/>
              </a:rPr>
              <a:t>Contact Details</a:t>
            </a:r>
            <a:endParaRPr lang="en-AU" sz="3600" dirty="0">
              <a:solidFill>
                <a:schemeClr val="tx2">
                  <a:lumMod val="75000"/>
                </a:schemeClr>
              </a:solidFill>
              <a:latin typeface="Calibri Light" panose="020F0302020204030204" pitchFamily="34" charset="0"/>
              <a:cs typeface="Calibri Light" panose="020F0302020204030204" pitchFamily="34" charset="0"/>
            </a:endParaRPr>
          </a:p>
        </p:txBody>
      </p:sp>
      <p:sp>
        <p:nvSpPr>
          <p:cNvPr id="5" name="Content Placeholder 4"/>
          <p:cNvSpPr>
            <a:spLocks noGrp="1"/>
          </p:cNvSpPr>
          <p:nvPr>
            <p:ph idx="1"/>
          </p:nvPr>
        </p:nvSpPr>
        <p:spPr>
          <a:xfrm>
            <a:off x="440059" y="4077072"/>
            <a:ext cx="8229600" cy="936104"/>
          </a:xfrm>
        </p:spPr>
        <p:txBody>
          <a:bodyPr>
            <a:normAutofit/>
          </a:bodyPr>
          <a:lstStyle/>
          <a:p>
            <a:pPr marL="0" indent="0">
              <a:buNone/>
            </a:pPr>
            <a:r>
              <a:rPr lang="en-AU" sz="1800" b="1" dirty="0" smtClean="0">
                <a:latin typeface="Calibri Light" panose="020F0302020204030204" pitchFamily="34" charset="0"/>
                <a:cs typeface="Calibri Light" panose="020F0302020204030204" pitchFamily="34" charset="0"/>
              </a:rPr>
              <a:t>Clinical Excellence Commission contact </a:t>
            </a:r>
          </a:p>
          <a:p>
            <a:pPr marL="0" indent="0">
              <a:buNone/>
            </a:pPr>
            <a:r>
              <a:rPr lang="en-AU" sz="1600" dirty="0" smtClean="0">
                <a:latin typeface="Calibri Light" panose="020F0302020204030204" pitchFamily="34" charset="0"/>
                <a:cs typeface="Calibri Light" panose="020F0302020204030204" pitchFamily="34" charset="0"/>
                <a:hlinkClick r:id="rId2"/>
              </a:rPr>
              <a:t>CEC-AmberCare@health.nsw.gov.au</a:t>
            </a:r>
            <a:r>
              <a:rPr lang="en-AU" sz="1600" dirty="0" smtClean="0">
                <a:latin typeface="Calibri Light" panose="020F0302020204030204" pitchFamily="34" charset="0"/>
                <a:cs typeface="Calibri Light" panose="020F0302020204030204" pitchFamily="34" charset="0"/>
              </a:rPr>
              <a:t>  </a:t>
            </a:r>
            <a:endParaRPr lang="en-AU" sz="1600" dirty="0">
              <a:latin typeface="Calibri Light" panose="020F0302020204030204" pitchFamily="34" charset="0"/>
              <a:cs typeface="Calibri Light" panose="020F0302020204030204" pitchFamily="34" charset="0"/>
            </a:endParaRPr>
          </a:p>
        </p:txBody>
      </p:sp>
      <p:sp>
        <p:nvSpPr>
          <p:cNvPr id="6" name="TextBox 5"/>
          <p:cNvSpPr txBox="1"/>
          <p:nvPr/>
        </p:nvSpPr>
        <p:spPr>
          <a:xfrm>
            <a:off x="4945950" y="6124267"/>
            <a:ext cx="4176464" cy="507831"/>
          </a:xfrm>
          <a:prstGeom prst="rect">
            <a:avLst/>
          </a:prstGeom>
          <a:noFill/>
        </p:spPr>
        <p:txBody>
          <a:bodyPr wrap="square" rtlCol="0">
            <a:spAutoFit/>
          </a:bodyPr>
          <a:lstStyle/>
          <a:p>
            <a:r>
              <a:rPr lang="en-GB" sz="900" dirty="0">
                <a:latin typeface="Calibri Light" panose="020F0302020204030204" pitchFamily="34" charset="0"/>
                <a:cs typeface="Calibri Light" panose="020F0302020204030204" pitchFamily="34" charset="0"/>
              </a:rPr>
              <a:t>The </a:t>
            </a:r>
            <a:r>
              <a:rPr lang="en-GB" sz="900" dirty="0" smtClean="0">
                <a:latin typeface="Calibri Light" panose="020F0302020204030204" pitchFamily="34" charset="0"/>
                <a:cs typeface="Calibri Light" panose="020F0302020204030204" pitchFamily="34" charset="0"/>
              </a:rPr>
              <a:t>Clinical Excellence Commission wish </a:t>
            </a:r>
            <a:r>
              <a:rPr lang="en-GB" sz="900" dirty="0">
                <a:latin typeface="Calibri Light" panose="020F0302020204030204" pitchFamily="34" charset="0"/>
                <a:cs typeface="Calibri Light" panose="020F0302020204030204" pitchFamily="34" charset="0"/>
              </a:rPr>
              <a:t>to acknowledge the support of Guy’s and St. Thomas’ Charity Modernisation Initiative and support from the King’s College and South London and </a:t>
            </a:r>
            <a:r>
              <a:rPr lang="en-GB" sz="900" dirty="0" err="1">
                <a:latin typeface="Calibri Light" panose="020F0302020204030204" pitchFamily="34" charset="0"/>
                <a:cs typeface="Calibri Light" panose="020F0302020204030204" pitchFamily="34" charset="0"/>
              </a:rPr>
              <a:t>Maudsley</a:t>
            </a:r>
            <a:r>
              <a:rPr lang="en-GB" sz="900" dirty="0">
                <a:latin typeface="Calibri Light" panose="020F0302020204030204" pitchFamily="34" charset="0"/>
                <a:cs typeface="Calibri Light" panose="020F0302020204030204" pitchFamily="34" charset="0"/>
              </a:rPr>
              <a:t> Charitable Funds</a:t>
            </a:r>
            <a:endParaRPr lang="en-AU" sz="900" dirty="0">
              <a:latin typeface="Calibri Light" panose="020F0302020204030204" pitchFamily="34" charset="0"/>
              <a:cs typeface="Calibri Light" panose="020F0302020204030204" pitchFamily="34" charset="0"/>
            </a:endParaRPr>
          </a:p>
        </p:txBody>
      </p:sp>
      <p:cxnSp>
        <p:nvCxnSpPr>
          <p:cNvPr id="8" name="Straight Connector 7"/>
          <p:cNvCxnSpPr/>
          <p:nvPr/>
        </p:nvCxnSpPr>
        <p:spPr>
          <a:xfrm>
            <a:off x="546784" y="908720"/>
            <a:ext cx="741682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 name="Content Placeholder 4"/>
          <p:cNvSpPr txBox="1">
            <a:spLocks/>
          </p:cNvSpPr>
          <p:nvPr/>
        </p:nvSpPr>
        <p:spPr>
          <a:xfrm>
            <a:off x="546784" y="1484784"/>
            <a:ext cx="8229600" cy="158417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AU" sz="2000" b="1" dirty="0" smtClean="0">
                <a:latin typeface="Calibri Light" panose="020F0302020204030204" pitchFamily="34" charset="0"/>
                <a:cs typeface="Calibri Light" panose="020F0302020204030204" pitchFamily="34" charset="0"/>
              </a:rPr>
              <a:t>Xx Hospital contacts </a:t>
            </a:r>
          </a:p>
          <a:p>
            <a:pPr marL="0" indent="0">
              <a:buFont typeface="Arial" pitchFamily="34" charset="0"/>
              <a:buNone/>
            </a:pPr>
            <a:endParaRPr lang="en-AU" sz="2000" dirty="0">
              <a:latin typeface="Calibri Light" panose="020F0302020204030204" pitchFamily="34" charset="0"/>
              <a:cs typeface="Calibri Light" panose="020F0302020204030204" pitchFamily="34" charset="0"/>
            </a:endParaRPr>
          </a:p>
          <a:p>
            <a:pPr marL="0" indent="0">
              <a:buFont typeface="Arial" pitchFamily="34" charset="0"/>
              <a:buNone/>
            </a:pPr>
            <a:r>
              <a:rPr lang="en-AU" sz="2000" dirty="0" smtClean="0">
                <a:latin typeface="Calibri Light" panose="020F0302020204030204" pitchFamily="34" charset="0"/>
                <a:cs typeface="Calibri Light" panose="020F0302020204030204" pitchFamily="34" charset="0"/>
              </a:rPr>
              <a:t>LHD Executive Sponsor </a:t>
            </a:r>
            <a:endParaRPr lang="en-AU" sz="20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133175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02630"/>
            <a:ext cx="8169342" cy="850106"/>
          </a:xfrm>
        </p:spPr>
        <p:txBody>
          <a:bodyPr>
            <a:normAutofit/>
          </a:bodyPr>
          <a:lstStyle/>
          <a:p>
            <a:r>
              <a:rPr lang="en-AU" sz="3600" dirty="0" smtClean="0">
                <a:solidFill>
                  <a:schemeClr val="accent5">
                    <a:lumMod val="50000"/>
                  </a:schemeClr>
                </a:solidFill>
                <a:latin typeface="Calibri Light" panose="020F0302020204030204" pitchFamily="34" charset="0"/>
                <a:cs typeface="Calibri Light" panose="020F0302020204030204" pitchFamily="34" charset="0"/>
              </a:rPr>
              <a:t>How we die in NSW – the case for change  </a:t>
            </a:r>
            <a:endParaRPr lang="en-AU" sz="3600" dirty="0">
              <a:solidFill>
                <a:schemeClr val="accent5">
                  <a:lumMod val="50000"/>
                </a:schemeClr>
              </a:solidFill>
              <a:latin typeface="Calibri Light" panose="020F0302020204030204" pitchFamily="34" charset="0"/>
              <a:cs typeface="Calibri Light" panose="020F0302020204030204" pitchFamily="34" charset="0"/>
            </a:endParaRPr>
          </a:p>
        </p:txBody>
      </p:sp>
      <p:pic>
        <p:nvPicPr>
          <p:cNvPr id="6"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428696" y="1347731"/>
            <a:ext cx="2335279" cy="3303406"/>
          </a:xfrm>
          <a:prstGeom prst="rect">
            <a:avLst/>
          </a:prstGeom>
          <a:ln>
            <a:solidFill>
              <a:schemeClr val="tx1">
                <a:lumMod val="50000"/>
                <a:lumOff val="50000"/>
              </a:schemeClr>
            </a:solidFill>
          </a:ln>
          <a:effectLst>
            <a:outerShdw blurRad="292100" dist="139700" dir="2700000" algn="tl" rotWithShape="0">
              <a:srgbClr val="333333">
                <a:alpha val="65000"/>
              </a:srgbClr>
            </a:outerShdw>
          </a:effectLst>
        </p:spPr>
      </p:pic>
      <p:sp>
        <p:nvSpPr>
          <p:cNvPr id="7" name="Rectangle 6"/>
          <p:cNvSpPr/>
          <p:nvPr/>
        </p:nvSpPr>
        <p:spPr>
          <a:xfrm>
            <a:off x="395536" y="1052736"/>
            <a:ext cx="5832648" cy="4893647"/>
          </a:xfrm>
          <a:prstGeom prst="rect">
            <a:avLst/>
          </a:prstGeom>
        </p:spPr>
        <p:txBody>
          <a:bodyPr wrap="square">
            <a:spAutoFit/>
          </a:bodyPr>
          <a:lstStyle/>
          <a:p>
            <a:pPr marL="342900" indent="-342900">
              <a:buClr>
                <a:srgbClr val="FFC000"/>
              </a:buClr>
              <a:buFont typeface="Wingdings" panose="05000000000000000000" pitchFamily="2" charset="2"/>
              <a:buChar char="§"/>
            </a:pPr>
            <a:r>
              <a:rPr lang="en-AU" sz="2400" dirty="0" smtClean="0">
                <a:latin typeface="Calibri Light" panose="020F0302020204030204" pitchFamily="34" charset="0"/>
                <a:cs typeface="Calibri Light" panose="020F0302020204030204" pitchFamily="34" charset="0"/>
              </a:rPr>
              <a:t>Report* examined cost &amp; utilisation </a:t>
            </a:r>
            <a:r>
              <a:rPr lang="en-AU" sz="2400" dirty="0">
                <a:latin typeface="Calibri Light" panose="020F0302020204030204" pitchFamily="34" charset="0"/>
                <a:cs typeface="Calibri Light" panose="020F0302020204030204" pitchFamily="34" charset="0"/>
              </a:rPr>
              <a:t>of </a:t>
            </a:r>
            <a:r>
              <a:rPr lang="en-AU" sz="2400" dirty="0" smtClean="0">
                <a:latin typeface="Calibri Light" panose="020F0302020204030204" pitchFamily="34" charset="0"/>
                <a:cs typeface="Calibri Light" panose="020F0302020204030204" pitchFamily="34" charset="0"/>
              </a:rPr>
              <a:t>37,000 people </a:t>
            </a:r>
            <a:r>
              <a:rPr lang="en-AU" sz="2400" dirty="0">
                <a:latin typeface="Calibri Light" panose="020F0302020204030204" pitchFamily="34" charset="0"/>
                <a:cs typeface="Calibri Light" panose="020F0302020204030204" pitchFamily="34" charset="0"/>
              </a:rPr>
              <a:t>who died in 2011/12 and </a:t>
            </a:r>
            <a:r>
              <a:rPr lang="en-AU" sz="2400" dirty="0" smtClean="0">
                <a:latin typeface="Calibri Light" panose="020F0302020204030204" pitchFamily="34" charset="0"/>
                <a:cs typeface="Calibri Light" panose="020F0302020204030204" pitchFamily="34" charset="0"/>
              </a:rPr>
              <a:t>were hospitalised </a:t>
            </a:r>
            <a:r>
              <a:rPr lang="en-AU" sz="2400" dirty="0">
                <a:latin typeface="Calibri Light" panose="020F0302020204030204" pitchFamily="34" charset="0"/>
                <a:cs typeface="Calibri Light" panose="020F0302020204030204" pitchFamily="34" charset="0"/>
              </a:rPr>
              <a:t>in their last year of </a:t>
            </a:r>
            <a:r>
              <a:rPr lang="en-AU" sz="2400" dirty="0" smtClean="0">
                <a:latin typeface="Calibri Light" panose="020F0302020204030204" pitchFamily="34" charset="0"/>
                <a:cs typeface="Calibri Light" panose="020F0302020204030204" pitchFamily="34" charset="0"/>
              </a:rPr>
              <a:t>life</a:t>
            </a:r>
          </a:p>
          <a:p>
            <a:pPr marL="342900" indent="-342900">
              <a:buClr>
                <a:srgbClr val="FFC000"/>
              </a:buClr>
              <a:buFont typeface="Wingdings" panose="05000000000000000000" pitchFamily="2" charset="2"/>
              <a:buChar char="§"/>
            </a:pPr>
            <a:r>
              <a:rPr lang="en-AU" sz="2400" dirty="0" smtClean="0">
                <a:latin typeface="Calibri Light" panose="020F0302020204030204" pitchFamily="34" charset="0"/>
                <a:cs typeface="Calibri Light" panose="020F0302020204030204" pitchFamily="34" charset="0"/>
              </a:rPr>
              <a:t>Average 4 admissions with average LOS of 10 days (average LOS = 4 </a:t>
            </a:r>
            <a:r>
              <a:rPr lang="en-AU" sz="2400" dirty="0">
                <a:latin typeface="Calibri Light" panose="020F0302020204030204" pitchFamily="34" charset="0"/>
                <a:cs typeface="Calibri Light" panose="020F0302020204030204" pitchFamily="34" charset="0"/>
              </a:rPr>
              <a:t>days</a:t>
            </a:r>
            <a:r>
              <a:rPr lang="en-AU" sz="2400" dirty="0" smtClean="0">
                <a:latin typeface="Calibri Light" panose="020F0302020204030204" pitchFamily="34" charset="0"/>
                <a:cs typeface="Calibri Light" panose="020F0302020204030204" pitchFamily="34" charset="0"/>
              </a:rPr>
              <a:t>) </a:t>
            </a:r>
          </a:p>
          <a:p>
            <a:pPr marL="342900" indent="-342900">
              <a:buClr>
                <a:srgbClr val="FFC000"/>
              </a:buClr>
              <a:buFont typeface="Wingdings" panose="05000000000000000000" pitchFamily="2" charset="2"/>
              <a:buChar char="§"/>
            </a:pPr>
            <a:r>
              <a:rPr lang="en-AU" sz="2400" dirty="0" smtClean="0">
                <a:latin typeface="Calibri Light" panose="020F0302020204030204" pitchFamily="34" charset="0"/>
                <a:cs typeface="Calibri Light" panose="020F0302020204030204" pitchFamily="34" charset="0"/>
              </a:rPr>
              <a:t>Approx</a:t>
            </a:r>
            <a:r>
              <a:rPr lang="en-AU" sz="2400" dirty="0">
                <a:latin typeface="Calibri Light" panose="020F0302020204030204" pitchFamily="34" charset="0"/>
                <a:cs typeface="Calibri Light" panose="020F0302020204030204" pitchFamily="34" charset="0"/>
              </a:rPr>
              <a:t>. 984,000 bed days at </a:t>
            </a:r>
            <a:r>
              <a:rPr lang="en-AU" sz="2400" dirty="0" smtClean="0">
                <a:latin typeface="Calibri Light" panose="020F0302020204030204" pitchFamily="34" charset="0"/>
                <a:cs typeface="Calibri Light" panose="020F0302020204030204" pitchFamily="34" charset="0"/>
              </a:rPr>
              <a:t>cost </a:t>
            </a:r>
            <a:r>
              <a:rPr lang="en-AU" sz="2400" dirty="0">
                <a:latin typeface="Calibri Light" panose="020F0302020204030204" pitchFamily="34" charset="0"/>
                <a:cs typeface="Calibri Light" panose="020F0302020204030204" pitchFamily="34" charset="0"/>
              </a:rPr>
              <a:t>of just over $900 </a:t>
            </a:r>
            <a:r>
              <a:rPr lang="en-AU" sz="2400" dirty="0" smtClean="0">
                <a:latin typeface="Calibri Light" panose="020F0302020204030204" pitchFamily="34" charset="0"/>
                <a:cs typeface="Calibri Light" panose="020F0302020204030204" pitchFamily="34" charset="0"/>
              </a:rPr>
              <a:t>million</a:t>
            </a:r>
          </a:p>
          <a:p>
            <a:pPr marL="342900" indent="-342900">
              <a:buClr>
                <a:srgbClr val="FFC000"/>
              </a:buClr>
              <a:buFont typeface="Wingdings" panose="05000000000000000000" pitchFamily="2" charset="2"/>
              <a:buChar char="§"/>
            </a:pPr>
            <a:r>
              <a:rPr lang="en-US" sz="2400" dirty="0" smtClean="0">
                <a:latin typeface="Calibri Light" panose="020F0302020204030204" pitchFamily="34" charset="0"/>
                <a:cs typeface="Calibri Light" panose="020F0302020204030204" pitchFamily="34" charset="0"/>
              </a:rPr>
              <a:t>High </a:t>
            </a:r>
            <a:r>
              <a:rPr lang="en-US" sz="2400" dirty="0">
                <a:latin typeface="Calibri Light" panose="020F0302020204030204" pitchFamily="34" charset="0"/>
                <a:cs typeface="Calibri Light" panose="020F0302020204030204" pitchFamily="34" charset="0"/>
              </a:rPr>
              <a:t>proportion of </a:t>
            </a:r>
            <a:r>
              <a:rPr lang="en-US" sz="2400" dirty="0" smtClean="0">
                <a:latin typeface="Calibri Light" panose="020F0302020204030204" pitchFamily="34" charset="0"/>
                <a:cs typeface="Calibri Light" panose="020F0302020204030204" pitchFamily="34" charset="0"/>
              </a:rPr>
              <a:t>emergency / unplanned admissions</a:t>
            </a:r>
          </a:p>
          <a:p>
            <a:r>
              <a:rPr lang="en-AU" sz="2400" dirty="0" smtClean="0">
                <a:solidFill>
                  <a:srgbClr val="FF0000"/>
                </a:solidFill>
                <a:latin typeface="Calibri Light" panose="020F0302020204030204" pitchFamily="34" charset="0"/>
                <a:cs typeface="Calibri Light" panose="020F0302020204030204" pitchFamily="34" charset="0"/>
              </a:rPr>
              <a:t>**</a:t>
            </a:r>
            <a:r>
              <a:rPr lang="en-AU" sz="2400" dirty="0">
                <a:solidFill>
                  <a:srgbClr val="FF0000"/>
                </a:solidFill>
                <a:latin typeface="Calibri Light" panose="020F0302020204030204" pitchFamily="34" charset="0"/>
                <a:cs typeface="Calibri Light" panose="020F0302020204030204" pitchFamily="34" charset="0"/>
              </a:rPr>
              <a:t>Add local data for this review </a:t>
            </a:r>
          </a:p>
          <a:p>
            <a:r>
              <a:rPr lang="en-AU" sz="2400" dirty="0">
                <a:solidFill>
                  <a:srgbClr val="FF0000"/>
                </a:solidFill>
                <a:latin typeface="Calibri Light" panose="020F0302020204030204" pitchFamily="34" charset="0"/>
                <a:cs typeface="Calibri Light" panose="020F0302020204030204" pitchFamily="34" charset="0"/>
              </a:rPr>
              <a:t>**Add data from death database around timing of expected deaths resuscitation plan </a:t>
            </a:r>
            <a:r>
              <a:rPr lang="en-AU" sz="2400" dirty="0" smtClean="0">
                <a:solidFill>
                  <a:srgbClr val="FF0000"/>
                </a:solidFill>
                <a:latin typeface="Calibri Light" panose="020F0302020204030204" pitchFamily="34" charset="0"/>
                <a:cs typeface="Calibri Light" panose="020F0302020204030204" pitchFamily="34" charset="0"/>
              </a:rPr>
              <a:t>documentation</a:t>
            </a:r>
            <a:endParaRPr lang="en-AU" sz="2400" dirty="0">
              <a:solidFill>
                <a:srgbClr val="FF0000"/>
              </a:solidFill>
              <a:latin typeface="Calibri Light" panose="020F0302020204030204" pitchFamily="34" charset="0"/>
              <a:cs typeface="Calibri Light" panose="020F0302020204030204" pitchFamily="34" charset="0"/>
            </a:endParaRPr>
          </a:p>
        </p:txBody>
      </p:sp>
      <p:cxnSp>
        <p:nvCxnSpPr>
          <p:cNvPr id="8" name="Straight Connector 7"/>
          <p:cNvCxnSpPr/>
          <p:nvPr/>
        </p:nvCxnSpPr>
        <p:spPr>
          <a:xfrm>
            <a:off x="467544" y="908720"/>
            <a:ext cx="741682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693725" y="6460299"/>
            <a:ext cx="1943161" cy="261610"/>
          </a:xfrm>
          <a:prstGeom prst="rect">
            <a:avLst/>
          </a:prstGeom>
        </p:spPr>
        <p:txBody>
          <a:bodyPr wrap="none">
            <a:spAutoFit/>
          </a:bodyPr>
          <a:lstStyle/>
          <a:p>
            <a:r>
              <a:rPr lang="en-AU" sz="1100" dirty="0" smtClean="0">
                <a:latin typeface="Calibri Light" panose="020F0302020204030204" pitchFamily="34" charset="0"/>
                <a:cs typeface="Calibri Light" panose="020F0302020204030204" pitchFamily="34" charset="0"/>
              </a:rPr>
              <a:t>*ACI </a:t>
            </a:r>
            <a:r>
              <a:rPr lang="en-AU" sz="1100" dirty="0">
                <a:latin typeface="Calibri Light" panose="020F0302020204030204" pitchFamily="34" charset="0"/>
                <a:cs typeface="Calibri Light" panose="020F0302020204030204" pitchFamily="34" charset="0"/>
              </a:rPr>
              <a:t>– Diagnostic </a:t>
            </a:r>
            <a:r>
              <a:rPr lang="en-AU" sz="1100" dirty="0" smtClean="0">
                <a:latin typeface="Calibri Light" panose="020F0302020204030204" pitchFamily="34" charset="0"/>
                <a:cs typeface="Calibri Light" panose="020F0302020204030204" pitchFamily="34" charset="0"/>
              </a:rPr>
              <a:t>report, 2014 </a:t>
            </a:r>
            <a:endParaRPr lang="en-AU" sz="11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662853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293119"/>
            <a:ext cx="7200900" cy="759618"/>
          </a:xfrm>
        </p:spPr>
        <p:txBody>
          <a:bodyPr/>
          <a:lstStyle/>
          <a:p>
            <a:r>
              <a:rPr lang="en-AU" sz="3600" dirty="0" smtClean="0">
                <a:solidFill>
                  <a:schemeClr val="accent5">
                    <a:lumMod val="50000"/>
                  </a:schemeClr>
                </a:solidFill>
                <a:latin typeface="Calibri Light" panose="020F0302020204030204" pitchFamily="34" charset="0"/>
                <a:cs typeface="Calibri Light" panose="020F0302020204030204" pitchFamily="34" charset="0"/>
              </a:rPr>
              <a:t>The case for change: </a:t>
            </a:r>
            <a:r>
              <a:rPr lang="en-AU" sz="2800" dirty="0" smtClean="0">
                <a:solidFill>
                  <a:schemeClr val="accent5">
                    <a:lumMod val="50000"/>
                  </a:schemeClr>
                </a:solidFill>
                <a:latin typeface="Calibri Light" panose="020F0302020204030204" pitchFamily="34" charset="0"/>
                <a:cs typeface="Calibri Light" panose="020F0302020204030204" pitchFamily="34" charset="0"/>
              </a:rPr>
              <a:t>cont.</a:t>
            </a:r>
            <a:endParaRPr lang="en-AU" sz="3600" dirty="0">
              <a:solidFill>
                <a:schemeClr val="accent5">
                  <a:lumMod val="50000"/>
                </a:schemeClr>
              </a:solidFill>
              <a:latin typeface="Calibri Light" panose="020F0302020204030204" pitchFamily="34" charset="0"/>
              <a:cs typeface="Calibri Light" panose="020F0302020204030204" pitchFamily="34" charset="0"/>
            </a:endParaRPr>
          </a:p>
        </p:txBody>
      </p:sp>
      <p:sp>
        <p:nvSpPr>
          <p:cNvPr id="4" name="Content Placeholder 3"/>
          <p:cNvSpPr>
            <a:spLocks noGrp="1"/>
          </p:cNvSpPr>
          <p:nvPr>
            <p:ph idx="1"/>
          </p:nvPr>
        </p:nvSpPr>
        <p:spPr>
          <a:xfrm>
            <a:off x="508093" y="1124744"/>
            <a:ext cx="8229600" cy="5040560"/>
          </a:xfrm>
        </p:spPr>
        <p:txBody>
          <a:bodyPr>
            <a:normAutofit/>
          </a:bodyPr>
          <a:lstStyle/>
          <a:p>
            <a:pPr>
              <a:spcAft>
                <a:spcPts val="600"/>
              </a:spcAft>
              <a:buClr>
                <a:srgbClr val="FFC000"/>
              </a:buClr>
              <a:buFont typeface="Wingdings" panose="05000000000000000000" pitchFamily="2" charset="2"/>
              <a:buChar char="§"/>
            </a:pPr>
            <a:r>
              <a:rPr lang="en-GB" sz="2600" dirty="0" smtClean="0">
                <a:latin typeface="Calibri Light" panose="020F0302020204030204" pitchFamily="34" charset="0"/>
                <a:cs typeface="Calibri Light" panose="020F0302020204030204" pitchFamily="34" charset="0"/>
              </a:rPr>
              <a:t>NSW BTF data </a:t>
            </a:r>
            <a:r>
              <a:rPr lang="en-AU" sz="2600" dirty="0" smtClean="0">
                <a:latin typeface="Calibri Light" panose="020F0302020204030204" pitchFamily="34" charset="0"/>
                <a:cs typeface="Calibri Light" panose="020F0302020204030204" pitchFamily="34" charset="0"/>
              </a:rPr>
              <a:t>shows up </a:t>
            </a:r>
            <a:r>
              <a:rPr lang="en-AU" sz="2600" dirty="0">
                <a:latin typeface="Calibri Light" panose="020F0302020204030204" pitchFamily="34" charset="0"/>
                <a:cs typeface="Calibri Light" panose="020F0302020204030204" pitchFamily="34" charset="0"/>
              </a:rPr>
              <a:t>to 30% of Rapid Response </a:t>
            </a:r>
            <a:r>
              <a:rPr lang="en-AU" sz="2600" dirty="0" smtClean="0">
                <a:latin typeface="Calibri Light" panose="020F0302020204030204" pitchFamily="34" charset="0"/>
                <a:cs typeface="Calibri Light" panose="020F0302020204030204" pitchFamily="34" charset="0"/>
              </a:rPr>
              <a:t>calls are for patients who are dying </a:t>
            </a:r>
            <a:r>
              <a:rPr lang="en-AU" sz="2600" dirty="0">
                <a:latin typeface="Calibri Light" panose="020F0302020204030204" pitchFamily="34" charset="0"/>
                <a:cs typeface="Calibri Light" panose="020F0302020204030204" pitchFamily="34" charset="0"/>
              </a:rPr>
              <a:t>as a natural and unpreventable progression of their </a:t>
            </a:r>
            <a:r>
              <a:rPr lang="en-AU" sz="2600" dirty="0" smtClean="0">
                <a:latin typeface="Calibri Light" panose="020F0302020204030204" pitchFamily="34" charset="0"/>
                <a:cs typeface="Calibri Light" panose="020F0302020204030204" pitchFamily="34" charset="0"/>
              </a:rPr>
              <a:t>illness</a:t>
            </a:r>
          </a:p>
          <a:p>
            <a:pPr>
              <a:spcAft>
                <a:spcPts val="600"/>
              </a:spcAft>
              <a:buClr>
                <a:srgbClr val="FFC000"/>
              </a:buClr>
              <a:buFont typeface="Wingdings" panose="05000000000000000000" pitchFamily="2" charset="2"/>
              <a:buChar char="§"/>
            </a:pPr>
            <a:r>
              <a:rPr lang="en-AU" sz="2600" dirty="0" smtClean="0">
                <a:solidFill>
                  <a:srgbClr val="FF0000"/>
                </a:solidFill>
                <a:latin typeface="Calibri Light" panose="020F0302020204030204" pitchFamily="34" charset="0"/>
                <a:cs typeface="Calibri Light" panose="020F0302020204030204" pitchFamily="34" charset="0"/>
              </a:rPr>
              <a:t>What is the result for your organisation/facility MET data – add to presentation  </a:t>
            </a:r>
            <a:endParaRPr lang="en-AU" sz="2600" dirty="0">
              <a:solidFill>
                <a:srgbClr val="FF0000"/>
              </a:solidFill>
              <a:latin typeface="Calibri Light" panose="020F0302020204030204" pitchFamily="34" charset="0"/>
              <a:cs typeface="Calibri Light" panose="020F0302020204030204" pitchFamily="34" charset="0"/>
            </a:endParaRPr>
          </a:p>
          <a:p>
            <a:pPr>
              <a:buClr>
                <a:srgbClr val="FFC000"/>
              </a:buClr>
              <a:buFont typeface="Wingdings" panose="05000000000000000000" pitchFamily="2" charset="2"/>
              <a:buChar char="§"/>
            </a:pPr>
            <a:r>
              <a:rPr lang="en-AU" sz="2600" dirty="0" smtClean="0">
                <a:latin typeface="Calibri Light" panose="020F0302020204030204" pitchFamily="34" charset="0"/>
                <a:cs typeface="Calibri Light" panose="020F0302020204030204" pitchFamily="34" charset="0"/>
              </a:rPr>
              <a:t>Lack </a:t>
            </a:r>
            <a:r>
              <a:rPr lang="en-AU" sz="2600" dirty="0">
                <a:latin typeface="Calibri Light" panose="020F0302020204030204" pitchFamily="34" charset="0"/>
                <a:cs typeface="Calibri Light" panose="020F0302020204030204" pitchFamily="34" charset="0"/>
              </a:rPr>
              <a:t>of a standardised approach in the last days of life – </a:t>
            </a:r>
            <a:r>
              <a:rPr lang="en-AU" sz="2600" i="1" dirty="0">
                <a:solidFill>
                  <a:srgbClr val="FF0000"/>
                </a:solidFill>
                <a:latin typeface="Calibri Light" panose="020F0302020204030204" pitchFamily="34" charset="0"/>
                <a:cs typeface="Calibri Light" panose="020F0302020204030204" pitchFamily="34" charset="0"/>
              </a:rPr>
              <a:t>do you have one for organisation/facility? If yes how well is it used? </a:t>
            </a:r>
            <a:r>
              <a:rPr lang="en-AU" sz="2600" i="1" dirty="0" smtClean="0">
                <a:solidFill>
                  <a:srgbClr val="FF0000"/>
                </a:solidFill>
                <a:latin typeface="Calibri Light" panose="020F0302020204030204" pitchFamily="34" charset="0"/>
                <a:cs typeface="Calibri Light" panose="020F0302020204030204" pitchFamily="34" charset="0"/>
              </a:rPr>
              <a:t>If not how do you know how you manage dying/approaching death?</a:t>
            </a:r>
            <a:endParaRPr lang="en-AU" sz="2600" i="1" dirty="0">
              <a:solidFill>
                <a:srgbClr val="FF0000"/>
              </a:solidFill>
              <a:latin typeface="Calibri Light" panose="020F0302020204030204" pitchFamily="34" charset="0"/>
              <a:cs typeface="Calibri Light" panose="020F0302020204030204" pitchFamily="34" charset="0"/>
            </a:endParaRPr>
          </a:p>
          <a:p>
            <a:pPr marL="0" indent="0">
              <a:buClr>
                <a:srgbClr val="FFC000"/>
              </a:buClr>
              <a:buNone/>
            </a:pPr>
            <a:endParaRPr lang="en-AU" dirty="0">
              <a:latin typeface="Calibri Light" panose="020F0302020204030204" pitchFamily="34" charset="0"/>
              <a:cs typeface="Calibri Light" panose="020F0302020204030204" pitchFamily="34" charset="0"/>
            </a:endParaRPr>
          </a:p>
        </p:txBody>
      </p:sp>
      <p:cxnSp>
        <p:nvCxnSpPr>
          <p:cNvPr id="8" name="Straight Connector 7"/>
          <p:cNvCxnSpPr/>
          <p:nvPr/>
        </p:nvCxnSpPr>
        <p:spPr>
          <a:xfrm>
            <a:off x="539552" y="980728"/>
            <a:ext cx="7416824"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8083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5198" y="365126"/>
            <a:ext cx="7200900" cy="615602"/>
          </a:xfrm>
        </p:spPr>
        <p:txBody>
          <a:bodyPr/>
          <a:lstStyle/>
          <a:p>
            <a:r>
              <a:rPr lang="en-AU" sz="3600" dirty="0" smtClean="0">
                <a:solidFill>
                  <a:schemeClr val="accent5">
                    <a:lumMod val="50000"/>
                  </a:schemeClr>
                </a:solidFill>
                <a:latin typeface="Calibri Light" panose="020F0302020204030204" pitchFamily="34" charset="0"/>
              </a:rPr>
              <a:t>Patient Story </a:t>
            </a:r>
            <a:endParaRPr lang="en-AU" sz="3600" dirty="0">
              <a:solidFill>
                <a:schemeClr val="accent5">
                  <a:lumMod val="50000"/>
                </a:schemeClr>
              </a:solidFill>
              <a:latin typeface="Calibri Light" panose="020F0302020204030204" pitchFamily="34" charset="0"/>
            </a:endParaRPr>
          </a:p>
        </p:txBody>
      </p:sp>
      <p:sp>
        <p:nvSpPr>
          <p:cNvPr id="4" name="Content Placeholder 3"/>
          <p:cNvSpPr>
            <a:spLocks noGrp="1"/>
          </p:cNvSpPr>
          <p:nvPr>
            <p:ph idx="1"/>
          </p:nvPr>
        </p:nvSpPr>
        <p:spPr>
          <a:xfrm>
            <a:off x="467544" y="1412776"/>
            <a:ext cx="7886700" cy="4351338"/>
          </a:xfrm>
        </p:spPr>
        <p:txBody>
          <a:bodyPr/>
          <a:lstStyle/>
          <a:p>
            <a:pPr>
              <a:spcAft>
                <a:spcPts val="600"/>
              </a:spcAft>
              <a:buClr>
                <a:srgbClr val="FFCD2F"/>
              </a:buClr>
              <a:buFont typeface="Wingdings" panose="05000000000000000000" pitchFamily="2" charset="2"/>
              <a:buChar char="§"/>
            </a:pPr>
            <a:r>
              <a:rPr lang="en-GB" dirty="0">
                <a:latin typeface="Calibri Light" panose="020F0302020204030204" pitchFamily="34" charset="0"/>
              </a:rPr>
              <a:t>A common concern in IIMS and RCAs is failure of treating teams to identify patients at risk of dying, developing appropriate treatment plans and communicate with patients and carers. </a:t>
            </a:r>
          </a:p>
          <a:p>
            <a:pPr>
              <a:spcAft>
                <a:spcPts val="600"/>
              </a:spcAft>
              <a:buClr>
                <a:srgbClr val="FFCD2F"/>
              </a:buClr>
              <a:buFont typeface="Wingdings" panose="05000000000000000000" pitchFamily="2" charset="2"/>
              <a:buChar char="§"/>
            </a:pPr>
            <a:r>
              <a:rPr lang="en-GB" dirty="0" smtClean="0">
                <a:solidFill>
                  <a:srgbClr val="FF0000"/>
                </a:solidFill>
                <a:latin typeface="Calibri Light" panose="020F0302020204030204" pitchFamily="34" charset="0"/>
              </a:rPr>
              <a:t>Present a </a:t>
            </a:r>
            <a:r>
              <a:rPr lang="en-GB" dirty="0">
                <a:solidFill>
                  <a:srgbClr val="FF0000"/>
                </a:solidFill>
                <a:latin typeface="Calibri Light" panose="020F0302020204030204" pitchFamily="34" charset="0"/>
              </a:rPr>
              <a:t>case </a:t>
            </a:r>
            <a:r>
              <a:rPr lang="en-GB" dirty="0" smtClean="0">
                <a:solidFill>
                  <a:srgbClr val="FF0000"/>
                </a:solidFill>
                <a:latin typeface="Calibri Light" panose="020F0302020204030204" pitchFamily="34" charset="0"/>
              </a:rPr>
              <a:t>study/complaint here</a:t>
            </a:r>
            <a:endParaRPr lang="en-GB" dirty="0">
              <a:solidFill>
                <a:srgbClr val="FF0000"/>
              </a:solidFill>
              <a:latin typeface="Calibri Light" panose="020F0302020204030204" pitchFamily="34" charset="0"/>
            </a:endParaRPr>
          </a:p>
          <a:p>
            <a:pPr marL="0" indent="0">
              <a:buNone/>
            </a:pPr>
            <a:endParaRPr lang="en-AU" dirty="0">
              <a:latin typeface="Calibri Light" panose="020F0302020204030204" pitchFamily="34" charset="0"/>
            </a:endParaRPr>
          </a:p>
        </p:txBody>
      </p:sp>
      <p:cxnSp>
        <p:nvCxnSpPr>
          <p:cNvPr id="6" name="Straight Connector 5"/>
          <p:cNvCxnSpPr/>
          <p:nvPr/>
        </p:nvCxnSpPr>
        <p:spPr>
          <a:xfrm>
            <a:off x="323528" y="980728"/>
            <a:ext cx="7416824"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0936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363674"/>
            <a:ext cx="7200900" cy="615602"/>
          </a:xfrm>
        </p:spPr>
        <p:txBody>
          <a:bodyPr/>
          <a:lstStyle/>
          <a:p>
            <a:r>
              <a:rPr lang="en-AU" sz="3600" dirty="0" smtClean="0">
                <a:solidFill>
                  <a:schemeClr val="accent5">
                    <a:lumMod val="50000"/>
                  </a:schemeClr>
                </a:solidFill>
                <a:latin typeface="Calibri Light" panose="020F0302020204030204" pitchFamily="34" charset="0"/>
                <a:cs typeface="Calibri Light" panose="020F0302020204030204" pitchFamily="34" charset="0"/>
              </a:rPr>
              <a:t>What is a Care bundle?</a:t>
            </a:r>
            <a:endParaRPr lang="en-AU" sz="3600" dirty="0">
              <a:solidFill>
                <a:schemeClr val="accent5">
                  <a:lumMod val="50000"/>
                </a:schemeClr>
              </a:solidFill>
              <a:latin typeface="Calibri Light" panose="020F0302020204030204" pitchFamily="34" charset="0"/>
              <a:cs typeface="Calibri Light" panose="020F0302020204030204" pitchFamily="34" charset="0"/>
            </a:endParaRPr>
          </a:p>
        </p:txBody>
      </p:sp>
      <p:sp>
        <p:nvSpPr>
          <p:cNvPr id="4" name="Content Placeholder 3"/>
          <p:cNvSpPr>
            <a:spLocks noGrp="1"/>
          </p:cNvSpPr>
          <p:nvPr>
            <p:ph idx="1"/>
          </p:nvPr>
        </p:nvSpPr>
        <p:spPr>
          <a:xfrm>
            <a:off x="467544" y="1268760"/>
            <a:ext cx="8229600" cy="4032448"/>
          </a:xfrm>
        </p:spPr>
        <p:txBody>
          <a:bodyPr>
            <a:noAutofit/>
          </a:bodyPr>
          <a:lstStyle/>
          <a:p>
            <a:pPr marL="0" indent="0">
              <a:lnSpc>
                <a:spcPct val="80000"/>
              </a:lnSpc>
              <a:buClr>
                <a:srgbClr val="FFC000"/>
              </a:buClr>
              <a:buNone/>
            </a:pPr>
            <a:r>
              <a:rPr lang="en-GB" dirty="0">
                <a:latin typeface="Calibri Light" panose="020F0302020204030204" pitchFamily="34" charset="0"/>
                <a:cs typeface="Calibri Light" panose="020F0302020204030204" pitchFamily="34" charset="0"/>
              </a:rPr>
              <a:t>Bundle has:</a:t>
            </a:r>
          </a:p>
          <a:p>
            <a:pPr>
              <a:lnSpc>
                <a:spcPct val="80000"/>
              </a:lnSpc>
              <a:buClr>
                <a:srgbClr val="FFC000"/>
              </a:buClr>
              <a:buFont typeface="Wingdings" panose="05000000000000000000" pitchFamily="2" charset="2"/>
              <a:buChar char="§"/>
            </a:pPr>
            <a:r>
              <a:rPr lang="en-GB" dirty="0" smtClean="0">
                <a:latin typeface="Calibri Light" panose="020F0302020204030204" pitchFamily="34" charset="0"/>
                <a:cs typeface="Calibri Light" panose="020F0302020204030204" pitchFamily="34" charset="0"/>
              </a:rPr>
              <a:t>F</a:t>
            </a:r>
            <a:r>
              <a:rPr lang="en-GB" sz="2800" dirty="0" smtClean="0">
                <a:latin typeface="Calibri Light" panose="020F0302020204030204" pitchFamily="34" charset="0"/>
                <a:cs typeface="Calibri Light" panose="020F0302020204030204" pitchFamily="34" charset="0"/>
              </a:rPr>
              <a:t>our </a:t>
            </a:r>
            <a:r>
              <a:rPr lang="en-GB" sz="2800" dirty="0">
                <a:latin typeface="Calibri Light" panose="020F0302020204030204" pitchFamily="34" charset="0"/>
                <a:cs typeface="Calibri Light" panose="020F0302020204030204" pitchFamily="34" charset="0"/>
              </a:rPr>
              <a:t>to five components</a:t>
            </a:r>
          </a:p>
          <a:p>
            <a:pPr>
              <a:lnSpc>
                <a:spcPct val="80000"/>
              </a:lnSpc>
              <a:buClr>
                <a:srgbClr val="FFC000"/>
              </a:buClr>
              <a:buFont typeface="Wingdings" panose="05000000000000000000" pitchFamily="2" charset="2"/>
              <a:buChar char="§"/>
            </a:pPr>
            <a:r>
              <a:rPr lang="en-GB" sz="2800" dirty="0" smtClean="0">
                <a:latin typeface="Calibri Light" panose="020F0302020204030204" pitchFamily="34" charset="0"/>
                <a:cs typeface="Calibri Light" panose="020F0302020204030204" pitchFamily="34" charset="0"/>
              </a:rPr>
              <a:t>Can </a:t>
            </a:r>
            <a:r>
              <a:rPr lang="en-GB" sz="2800" dirty="0">
                <a:latin typeface="Calibri Light" panose="020F0302020204030204" pitchFamily="34" charset="0"/>
                <a:cs typeface="Calibri Light" panose="020F0302020204030204" pitchFamily="34" charset="0"/>
              </a:rPr>
              <a:t>be rapidly answered yes/no</a:t>
            </a:r>
          </a:p>
          <a:p>
            <a:pPr>
              <a:lnSpc>
                <a:spcPct val="80000"/>
              </a:lnSpc>
              <a:buClr>
                <a:srgbClr val="FFC000"/>
              </a:buClr>
              <a:buFont typeface="Wingdings" panose="05000000000000000000" pitchFamily="2" charset="2"/>
              <a:buChar char="§"/>
            </a:pPr>
            <a:r>
              <a:rPr lang="en-GB" sz="2800" dirty="0" smtClean="0">
                <a:latin typeface="Calibri Light" panose="020F0302020204030204" pitchFamily="34" charset="0"/>
                <a:cs typeface="Calibri Light" panose="020F0302020204030204" pitchFamily="34" charset="0"/>
              </a:rPr>
              <a:t>Based </a:t>
            </a:r>
            <a:r>
              <a:rPr lang="en-GB" sz="2800" dirty="0">
                <a:latin typeface="Calibri Light" panose="020F0302020204030204" pitchFamily="34" charset="0"/>
                <a:cs typeface="Calibri Light" panose="020F0302020204030204" pitchFamily="34" charset="0"/>
              </a:rPr>
              <a:t>on good evidence or self evident good </a:t>
            </a:r>
            <a:r>
              <a:rPr lang="en-GB" sz="2800" dirty="0" smtClean="0">
                <a:latin typeface="Calibri Light" panose="020F0302020204030204" pitchFamily="34" charset="0"/>
                <a:cs typeface="Calibri Light" panose="020F0302020204030204" pitchFamily="34" charset="0"/>
              </a:rPr>
              <a:t>practice</a:t>
            </a:r>
          </a:p>
          <a:p>
            <a:pPr>
              <a:lnSpc>
                <a:spcPct val="80000"/>
              </a:lnSpc>
              <a:buClr>
                <a:srgbClr val="FFC000"/>
              </a:buClr>
              <a:buFont typeface="Wingdings" panose="05000000000000000000" pitchFamily="2" charset="2"/>
              <a:buChar char="§"/>
            </a:pPr>
            <a:r>
              <a:rPr lang="en-GB" dirty="0" smtClean="0">
                <a:latin typeface="Calibri Light" panose="020F0302020204030204" pitchFamily="34" charset="0"/>
                <a:cs typeface="Calibri Light" panose="020F0302020204030204" pitchFamily="34" charset="0"/>
              </a:rPr>
              <a:t>Can </a:t>
            </a:r>
            <a:r>
              <a:rPr lang="en-GB" dirty="0">
                <a:latin typeface="Calibri Light" panose="020F0302020204030204" pitchFamily="34" charset="0"/>
                <a:cs typeface="Calibri Light" panose="020F0302020204030204" pitchFamily="34" charset="0"/>
              </a:rPr>
              <a:t>be locally implemented / quality </a:t>
            </a:r>
            <a:r>
              <a:rPr lang="en-GB" dirty="0" smtClean="0">
                <a:latin typeface="Calibri Light" panose="020F0302020204030204" pitchFamily="34" charset="0"/>
                <a:cs typeface="Calibri Light" panose="020F0302020204030204" pitchFamily="34" charset="0"/>
              </a:rPr>
              <a:t>controlled</a:t>
            </a:r>
          </a:p>
          <a:p>
            <a:pPr>
              <a:lnSpc>
                <a:spcPct val="80000"/>
              </a:lnSpc>
              <a:buClr>
                <a:srgbClr val="FFC000"/>
              </a:buClr>
              <a:buFont typeface="Wingdings" panose="05000000000000000000" pitchFamily="2" charset="2"/>
              <a:buChar char="§"/>
            </a:pPr>
            <a:r>
              <a:rPr lang="en-GB" dirty="0" smtClean="0">
                <a:latin typeface="Calibri Light" panose="020F0302020204030204" pitchFamily="34" charset="0"/>
                <a:cs typeface="Calibri Light" panose="020F0302020204030204" pitchFamily="34" charset="0"/>
              </a:rPr>
              <a:t>Helps </a:t>
            </a:r>
            <a:r>
              <a:rPr lang="en-GB" dirty="0">
                <a:latin typeface="Calibri Light" panose="020F0302020204030204" pitchFamily="34" charset="0"/>
                <a:cs typeface="Calibri Light" panose="020F0302020204030204" pitchFamily="34" charset="0"/>
              </a:rPr>
              <a:t>communication and team working </a:t>
            </a:r>
            <a:endParaRPr lang="en-GB" dirty="0" smtClean="0">
              <a:latin typeface="Calibri Light" panose="020F0302020204030204" pitchFamily="34" charset="0"/>
              <a:cs typeface="Calibri Light" panose="020F0302020204030204" pitchFamily="34" charset="0"/>
            </a:endParaRPr>
          </a:p>
          <a:p>
            <a:pPr>
              <a:lnSpc>
                <a:spcPct val="80000"/>
              </a:lnSpc>
              <a:buClr>
                <a:srgbClr val="FFC000"/>
              </a:buClr>
              <a:buFont typeface="Wingdings" panose="05000000000000000000" pitchFamily="2" charset="2"/>
              <a:buChar char="§"/>
            </a:pPr>
            <a:r>
              <a:rPr lang="en-GB" dirty="0" smtClean="0">
                <a:latin typeface="Calibri Light" panose="020F0302020204030204" pitchFamily="34" charset="0"/>
                <a:cs typeface="Calibri Light" panose="020F0302020204030204" pitchFamily="34" charset="0"/>
              </a:rPr>
              <a:t>Easy </a:t>
            </a:r>
            <a:r>
              <a:rPr lang="en-GB" dirty="0">
                <a:latin typeface="Calibri Light" panose="020F0302020204030204" pitchFamily="34" charset="0"/>
                <a:cs typeface="Calibri Light" panose="020F0302020204030204" pitchFamily="34" charset="0"/>
              </a:rPr>
              <a:t>to measure </a:t>
            </a:r>
          </a:p>
          <a:p>
            <a:pPr>
              <a:lnSpc>
                <a:spcPct val="80000"/>
              </a:lnSpc>
              <a:buClr>
                <a:srgbClr val="FFC000"/>
              </a:buClr>
              <a:buNone/>
            </a:pPr>
            <a:r>
              <a:rPr lang="en-GB" sz="3600" dirty="0">
                <a:latin typeface="Calibri Light" panose="020F0302020204030204" pitchFamily="34" charset="0"/>
                <a:cs typeface="Calibri Light" panose="020F0302020204030204" pitchFamily="34" charset="0"/>
              </a:rPr>
              <a:t>	</a:t>
            </a:r>
            <a:endParaRPr lang="en-GB" sz="3600" dirty="0" smtClean="0">
              <a:latin typeface="Calibri Light" panose="020F0302020204030204" pitchFamily="34" charset="0"/>
              <a:cs typeface="Calibri Light" panose="020F0302020204030204" pitchFamily="34" charset="0"/>
            </a:endParaRPr>
          </a:p>
          <a:p>
            <a:pPr>
              <a:lnSpc>
                <a:spcPct val="80000"/>
              </a:lnSpc>
              <a:buNone/>
            </a:pPr>
            <a:endParaRPr lang="en-GB" sz="1600" b="1" dirty="0">
              <a:latin typeface="Calibri Light" panose="020F0302020204030204" pitchFamily="34" charset="0"/>
              <a:cs typeface="Calibri Light" panose="020F0302020204030204" pitchFamily="34" charset="0"/>
            </a:endParaRPr>
          </a:p>
        </p:txBody>
      </p:sp>
      <p:cxnSp>
        <p:nvCxnSpPr>
          <p:cNvPr id="7" name="Straight Connector 6"/>
          <p:cNvCxnSpPr/>
          <p:nvPr/>
        </p:nvCxnSpPr>
        <p:spPr>
          <a:xfrm>
            <a:off x="539552" y="980728"/>
            <a:ext cx="741682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923928" y="6285536"/>
            <a:ext cx="5400600" cy="572464"/>
          </a:xfrm>
          <a:prstGeom prst="rect">
            <a:avLst/>
          </a:prstGeom>
          <a:noFill/>
        </p:spPr>
        <p:txBody>
          <a:bodyPr wrap="square" rtlCol="0">
            <a:spAutoFit/>
          </a:bodyPr>
          <a:lstStyle/>
          <a:p>
            <a:pPr>
              <a:lnSpc>
                <a:spcPct val="80000"/>
              </a:lnSpc>
              <a:buNone/>
            </a:pPr>
            <a:r>
              <a:rPr lang="en-GB" sz="1200" b="1" dirty="0">
                <a:latin typeface="Calibri Light" panose="020F0302020204030204" pitchFamily="34" charset="0"/>
                <a:cs typeface="Calibri Light" panose="020F0302020204030204" pitchFamily="34" charset="0"/>
              </a:rPr>
              <a:t>Using Care Bundles to Improve Health Care Quality </a:t>
            </a:r>
            <a:r>
              <a:rPr lang="en-GB" sz="1200" dirty="0" err="1">
                <a:latin typeface="Calibri Light" panose="020F0302020204030204" pitchFamily="34" charset="0"/>
                <a:cs typeface="Calibri Light" panose="020F0302020204030204" pitchFamily="34" charset="0"/>
              </a:rPr>
              <a:t>Resar</a:t>
            </a:r>
            <a:r>
              <a:rPr lang="en-GB" sz="1200" dirty="0">
                <a:latin typeface="Calibri Light" panose="020F0302020204030204" pitchFamily="34" charset="0"/>
                <a:cs typeface="Calibri Light" panose="020F0302020204030204" pitchFamily="34" charset="0"/>
              </a:rPr>
              <a:t> R et al (2012) </a:t>
            </a:r>
          </a:p>
          <a:p>
            <a:pPr>
              <a:lnSpc>
                <a:spcPct val="80000"/>
              </a:lnSpc>
              <a:buNone/>
            </a:pPr>
            <a:r>
              <a:rPr lang="en-GB" sz="1200" dirty="0">
                <a:latin typeface="Calibri Light" panose="020F0302020204030204" pitchFamily="34" charset="0"/>
                <a:cs typeface="Calibri Light" panose="020F0302020204030204" pitchFamily="34" charset="0"/>
              </a:rPr>
              <a:t>(Available on </a:t>
            </a:r>
            <a:r>
              <a:rPr lang="en-GB" sz="1200" dirty="0">
                <a:latin typeface="Calibri Light" panose="020F0302020204030204" pitchFamily="34" charset="0"/>
                <a:cs typeface="Calibri Light" panose="020F0302020204030204" pitchFamily="34" charset="0"/>
                <a:hlinkClick r:id="rId2"/>
              </a:rPr>
              <a:t>www.IHI.org</a:t>
            </a:r>
            <a:r>
              <a:rPr lang="en-GB" sz="1200" dirty="0">
                <a:latin typeface="Calibri Light" panose="020F0302020204030204" pitchFamily="34" charset="0"/>
                <a:cs typeface="Calibri Light" panose="020F0302020204030204" pitchFamily="34" charset="0"/>
              </a:rPr>
              <a:t>) </a:t>
            </a:r>
            <a:r>
              <a:rPr lang="pt-BR" sz="1200" dirty="0">
                <a:latin typeface="Calibri Light" panose="020F0302020204030204" pitchFamily="34" charset="0"/>
                <a:cs typeface="Calibri Light" panose="020F0302020204030204" pitchFamily="34" charset="0"/>
              </a:rPr>
              <a:t>BMJ. 2010 Mar 31;340:c1234. doi: 10.1136/bmj.c1234</a:t>
            </a:r>
            <a:endParaRPr lang="en-GB" sz="1200" dirty="0">
              <a:latin typeface="Calibri Light" panose="020F0302020204030204" pitchFamily="34" charset="0"/>
              <a:cs typeface="Calibri Light" panose="020F0302020204030204" pitchFamily="34" charset="0"/>
            </a:endParaRPr>
          </a:p>
          <a:p>
            <a:endParaRPr lang="en-AU" sz="12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766609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467544" y="243518"/>
            <a:ext cx="8229600" cy="850106"/>
          </a:xfrm>
        </p:spPr>
        <p:txBody>
          <a:bodyPr/>
          <a:lstStyle/>
          <a:p>
            <a:r>
              <a:rPr lang="en-AU" sz="3600" dirty="0">
                <a:solidFill>
                  <a:schemeClr val="accent5">
                    <a:lumMod val="50000"/>
                  </a:schemeClr>
                </a:solidFill>
                <a:latin typeface="Calibri Light" panose="020F0302020204030204" pitchFamily="34" charset="0"/>
                <a:cs typeface="Calibri Light" panose="020F0302020204030204" pitchFamily="34" charset="0"/>
              </a:rPr>
              <a:t>AMBER </a:t>
            </a:r>
            <a:r>
              <a:rPr lang="en-AU" sz="3600" dirty="0" smtClean="0">
                <a:solidFill>
                  <a:schemeClr val="accent5">
                    <a:lumMod val="50000"/>
                  </a:schemeClr>
                </a:solidFill>
                <a:latin typeface="Calibri Light" panose="020F0302020204030204" pitchFamily="34" charset="0"/>
                <a:cs typeface="Calibri Light" panose="020F0302020204030204" pitchFamily="34" charset="0"/>
              </a:rPr>
              <a:t>care </a:t>
            </a:r>
            <a:r>
              <a:rPr lang="en-AU" sz="3600" dirty="0">
                <a:solidFill>
                  <a:schemeClr val="accent5">
                    <a:lumMod val="50000"/>
                  </a:schemeClr>
                </a:solidFill>
                <a:latin typeface="Calibri Light" panose="020F0302020204030204" pitchFamily="34" charset="0"/>
                <a:cs typeface="Calibri Light" panose="020F0302020204030204" pitchFamily="34" charset="0"/>
              </a:rPr>
              <a:t>b</a:t>
            </a:r>
            <a:r>
              <a:rPr lang="en-AU" sz="3600" dirty="0" smtClean="0">
                <a:solidFill>
                  <a:schemeClr val="accent5">
                    <a:lumMod val="50000"/>
                  </a:schemeClr>
                </a:solidFill>
                <a:latin typeface="Calibri Light" panose="020F0302020204030204" pitchFamily="34" charset="0"/>
                <a:cs typeface="Calibri Light" panose="020F0302020204030204" pitchFamily="34" charset="0"/>
              </a:rPr>
              <a:t>undle</a:t>
            </a:r>
            <a:endParaRPr lang="en-AU" sz="3600" dirty="0">
              <a:solidFill>
                <a:schemeClr val="accent5">
                  <a:lumMod val="50000"/>
                </a:schemeClr>
              </a:solidFill>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443835" y="1120999"/>
            <a:ext cx="7776864" cy="5112568"/>
          </a:xfrm>
        </p:spPr>
        <p:txBody>
          <a:bodyPr>
            <a:noAutofit/>
          </a:bodyPr>
          <a:lstStyle/>
          <a:p>
            <a:pPr>
              <a:buClr>
                <a:srgbClr val="FFC000"/>
              </a:buClr>
              <a:buFont typeface="Wingdings" panose="05000000000000000000" pitchFamily="2" charset="2"/>
              <a:buChar char="§"/>
              <a:defRPr/>
            </a:pPr>
            <a:r>
              <a:rPr lang="en-GB" sz="2200" dirty="0" smtClean="0">
                <a:latin typeface="Calibri Light" panose="020F0302020204030204" pitchFamily="34" charset="0"/>
                <a:cs typeface="Calibri Light" panose="020F0302020204030204" pitchFamily="34" charset="0"/>
              </a:rPr>
              <a:t>Developed </a:t>
            </a:r>
            <a:r>
              <a:rPr lang="en-GB" sz="2200" dirty="0">
                <a:latin typeface="Calibri Light" panose="020F0302020204030204" pitchFamily="34" charset="0"/>
                <a:cs typeface="Calibri Light" panose="020F0302020204030204" pitchFamily="34" charset="0"/>
              </a:rPr>
              <a:t>at </a:t>
            </a:r>
            <a:r>
              <a:rPr lang="en-GB" sz="2200" dirty="0" smtClean="0">
                <a:latin typeface="Calibri Light" panose="020F0302020204030204" pitchFamily="34" charset="0"/>
                <a:cs typeface="Calibri Light" panose="020F0302020204030204" pitchFamily="34" charset="0"/>
              </a:rPr>
              <a:t>Guy’s </a:t>
            </a:r>
            <a:r>
              <a:rPr lang="en-GB" sz="2200" dirty="0">
                <a:latin typeface="Calibri Light" panose="020F0302020204030204" pitchFamily="34" charset="0"/>
                <a:cs typeface="Calibri Light" panose="020F0302020204030204" pitchFamily="34" charset="0"/>
              </a:rPr>
              <a:t>and St Thomas’ Trust in the </a:t>
            </a:r>
            <a:r>
              <a:rPr lang="en-GB" sz="2200" dirty="0" smtClean="0">
                <a:latin typeface="Calibri Light" panose="020F0302020204030204" pitchFamily="34" charset="0"/>
                <a:cs typeface="Calibri Light" panose="020F0302020204030204" pitchFamily="34" charset="0"/>
              </a:rPr>
              <a:t>UK </a:t>
            </a:r>
            <a:endParaRPr lang="en-AU" sz="2200" dirty="0" smtClean="0">
              <a:latin typeface="Calibri Light" panose="020F0302020204030204" pitchFamily="34" charset="0"/>
              <a:cs typeface="Calibri Light" panose="020F0302020204030204" pitchFamily="34" charset="0"/>
            </a:endParaRPr>
          </a:p>
          <a:p>
            <a:pPr>
              <a:buClr>
                <a:srgbClr val="FFC000"/>
              </a:buClr>
              <a:buFont typeface="Wingdings" panose="05000000000000000000" pitchFamily="2" charset="2"/>
              <a:buChar char="§"/>
            </a:pPr>
            <a:r>
              <a:rPr lang="en-GB" sz="2200" dirty="0" smtClean="0">
                <a:latin typeface="Calibri Light" panose="020F0302020204030204" pitchFamily="34" charset="0"/>
                <a:cs typeface="Calibri Light" panose="020F0302020204030204" pitchFamily="34" charset="0"/>
              </a:rPr>
              <a:t>Designed </a:t>
            </a:r>
            <a:r>
              <a:rPr lang="en-GB" sz="2200" dirty="0">
                <a:latin typeface="Calibri Light" panose="020F0302020204030204" pitchFamily="34" charset="0"/>
                <a:cs typeface="Calibri Light" panose="020F0302020204030204" pitchFamily="34" charset="0"/>
              </a:rPr>
              <a:t>to prompt medical teams to have conversations with patients and their </a:t>
            </a:r>
            <a:r>
              <a:rPr lang="en-GB" sz="2200" dirty="0" smtClean="0">
                <a:latin typeface="Calibri Light" panose="020F0302020204030204" pitchFamily="34" charset="0"/>
                <a:cs typeface="Calibri Light" panose="020F0302020204030204" pitchFamily="34" charset="0"/>
              </a:rPr>
              <a:t>carers when recovery uncertain</a:t>
            </a:r>
          </a:p>
          <a:p>
            <a:pPr>
              <a:buClr>
                <a:srgbClr val="FFC000"/>
              </a:buClr>
              <a:buFont typeface="Wingdings" panose="05000000000000000000" pitchFamily="2" charset="2"/>
              <a:buChar char="§"/>
            </a:pPr>
            <a:r>
              <a:rPr lang="en-AU" sz="2400" dirty="0">
                <a:latin typeface="Calibri Light" panose="020F0302020204030204" pitchFamily="34" charset="0"/>
                <a:cs typeface="Calibri Light" panose="020F0302020204030204" pitchFamily="34" charset="0"/>
              </a:rPr>
              <a:t>Four components to the approach:</a:t>
            </a:r>
          </a:p>
          <a:p>
            <a:pPr lvl="1">
              <a:buClr>
                <a:srgbClr val="FFC000"/>
              </a:buClr>
              <a:buFont typeface="Wingdings" panose="05000000000000000000" pitchFamily="2" charset="2"/>
              <a:buChar char="§"/>
            </a:pPr>
            <a:r>
              <a:rPr lang="en-AU" sz="2000" dirty="0">
                <a:latin typeface="Calibri Light" panose="020F0302020204030204" pitchFamily="34" charset="0"/>
                <a:cs typeface="Calibri Light" panose="020F0302020204030204" pitchFamily="34" charset="0"/>
              </a:rPr>
              <a:t>Talk to patient and family re concerns about their condition, and discuss preferences and wishes</a:t>
            </a:r>
          </a:p>
          <a:p>
            <a:pPr lvl="1">
              <a:buClr>
                <a:srgbClr val="FFC000"/>
              </a:buClr>
              <a:buFont typeface="Wingdings" panose="05000000000000000000" pitchFamily="2" charset="2"/>
              <a:buChar char="§"/>
            </a:pPr>
            <a:r>
              <a:rPr lang="en-AU" sz="2000" dirty="0">
                <a:latin typeface="Calibri Light" panose="020F0302020204030204" pitchFamily="34" charset="0"/>
                <a:cs typeface="Calibri Light" panose="020F0302020204030204" pitchFamily="34" charset="0"/>
              </a:rPr>
              <a:t>Confirm the current management plan</a:t>
            </a:r>
          </a:p>
          <a:p>
            <a:pPr lvl="1">
              <a:buClr>
                <a:srgbClr val="FFC000"/>
              </a:buClr>
              <a:buFont typeface="Wingdings" panose="05000000000000000000" pitchFamily="2" charset="2"/>
              <a:buChar char="§"/>
            </a:pPr>
            <a:r>
              <a:rPr lang="en-AU" sz="2000" dirty="0">
                <a:latin typeface="Calibri Light" panose="020F0302020204030204" pitchFamily="34" charset="0"/>
                <a:cs typeface="Calibri Light" panose="020F0302020204030204" pitchFamily="34" charset="0"/>
              </a:rPr>
              <a:t>Identify how the patient will be cared for should their condition get worse</a:t>
            </a:r>
          </a:p>
          <a:p>
            <a:pPr lvl="1">
              <a:buClr>
                <a:srgbClr val="FFC000"/>
              </a:buClr>
              <a:buFont typeface="Wingdings" panose="05000000000000000000" pitchFamily="2" charset="2"/>
              <a:buChar char="§"/>
            </a:pPr>
            <a:r>
              <a:rPr lang="en-AU" sz="2000" dirty="0">
                <a:latin typeface="Calibri Light" panose="020F0302020204030204" pitchFamily="34" charset="0"/>
                <a:cs typeface="Calibri Light" panose="020F0302020204030204" pitchFamily="34" charset="0"/>
              </a:rPr>
              <a:t>Agree plan with MDT as well as the patient and family.</a:t>
            </a:r>
          </a:p>
          <a:p>
            <a:pPr>
              <a:buClr>
                <a:srgbClr val="FFC000"/>
              </a:buClr>
              <a:buFont typeface="Wingdings" panose="05000000000000000000" pitchFamily="2" charset="2"/>
              <a:buChar char="§"/>
            </a:pPr>
            <a:r>
              <a:rPr lang="en-AU" sz="2400" dirty="0">
                <a:latin typeface="Calibri Light" panose="020F0302020204030204" pitchFamily="34" charset="0"/>
                <a:cs typeface="Calibri Light" panose="020F0302020204030204" pitchFamily="34" charset="0"/>
              </a:rPr>
              <a:t>May still be being actively treated - not waiting until the patient is </a:t>
            </a:r>
            <a:r>
              <a:rPr lang="en-AU" sz="2400" dirty="0" smtClean="0">
                <a:latin typeface="Calibri Light" panose="020F0302020204030204" pitchFamily="34" charset="0"/>
                <a:cs typeface="Calibri Light" panose="020F0302020204030204" pitchFamily="34" charset="0"/>
              </a:rPr>
              <a:t>dying</a:t>
            </a:r>
            <a:endParaRPr lang="en-AU" sz="2400" dirty="0">
              <a:latin typeface="Calibri Light" panose="020F0302020204030204" pitchFamily="34" charset="0"/>
              <a:cs typeface="Calibri Light" panose="020F0302020204030204" pitchFamily="34" charset="0"/>
            </a:endParaRPr>
          </a:p>
        </p:txBody>
      </p:sp>
      <p:cxnSp>
        <p:nvCxnSpPr>
          <p:cNvPr id="6" name="Straight Connector 5"/>
          <p:cNvCxnSpPr/>
          <p:nvPr/>
        </p:nvCxnSpPr>
        <p:spPr>
          <a:xfrm>
            <a:off x="467544" y="980728"/>
            <a:ext cx="504056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5329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319713"/>
            <a:ext cx="7029450" cy="687610"/>
          </a:xfrm>
        </p:spPr>
        <p:txBody>
          <a:bodyPr>
            <a:normAutofit/>
          </a:bodyPr>
          <a:lstStyle/>
          <a:p>
            <a:r>
              <a:rPr lang="en-AU" sz="3600" dirty="0">
                <a:solidFill>
                  <a:schemeClr val="accent5">
                    <a:lumMod val="50000"/>
                  </a:schemeClr>
                </a:solidFill>
                <a:latin typeface="Calibri Light" panose="020F0302020204030204" pitchFamily="34" charset="0"/>
                <a:cs typeface="Calibri Light" panose="020F0302020204030204" pitchFamily="34" charset="0"/>
              </a:rPr>
              <a:t>Where it fits</a:t>
            </a:r>
          </a:p>
        </p:txBody>
      </p:sp>
      <p:cxnSp>
        <p:nvCxnSpPr>
          <p:cNvPr id="9" name="Straight Connector 8"/>
          <p:cNvCxnSpPr/>
          <p:nvPr/>
        </p:nvCxnSpPr>
        <p:spPr>
          <a:xfrm>
            <a:off x="539552" y="980728"/>
            <a:ext cx="7416824"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556792"/>
            <a:ext cx="8674608" cy="4754880"/>
          </a:xfrm>
          <a:prstGeom prst="rect">
            <a:avLst/>
          </a:prstGeom>
        </p:spPr>
      </p:pic>
    </p:spTree>
    <p:extLst>
      <p:ext uri="{BB962C8B-B14F-4D97-AF65-F5344CB8AC3E}">
        <p14:creationId xmlns:p14="http://schemas.microsoft.com/office/powerpoint/2010/main" val="2179677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19518" y="238635"/>
            <a:ext cx="8229600" cy="850106"/>
          </a:xfrm>
        </p:spPr>
        <p:txBody>
          <a:bodyPr/>
          <a:lstStyle/>
          <a:p>
            <a:pPr eaLnBrk="1" hangingPunct="1"/>
            <a:r>
              <a:rPr lang="en-GB" sz="3600" dirty="0" smtClean="0">
                <a:solidFill>
                  <a:schemeClr val="accent5">
                    <a:lumMod val="50000"/>
                  </a:schemeClr>
                </a:solidFill>
                <a:latin typeface="Calibri Light" panose="020F0302020204030204" pitchFamily="34" charset="0"/>
                <a:cs typeface="Calibri Light" panose="020F0302020204030204" pitchFamily="34" charset="0"/>
              </a:rPr>
              <a:t>Stage 1 – Identifying the patient </a:t>
            </a:r>
            <a:endParaRPr lang="en-GB" sz="3600" dirty="0">
              <a:solidFill>
                <a:schemeClr val="accent5">
                  <a:lumMod val="50000"/>
                </a:schemeClr>
              </a:solidFill>
              <a:latin typeface="Calibri Light" panose="020F0302020204030204" pitchFamily="34" charset="0"/>
              <a:cs typeface="Calibri Light" panose="020F0302020204030204" pitchFamily="34" charset="0"/>
            </a:endParaRPr>
          </a:p>
        </p:txBody>
      </p:sp>
      <p:sp>
        <p:nvSpPr>
          <p:cNvPr id="5123" name="Rectangle 3"/>
          <p:cNvSpPr>
            <a:spLocks noGrp="1" noChangeArrowheads="1"/>
          </p:cNvSpPr>
          <p:nvPr>
            <p:ph idx="1"/>
          </p:nvPr>
        </p:nvSpPr>
        <p:spPr>
          <a:xfrm>
            <a:off x="395536" y="1196752"/>
            <a:ext cx="8229600" cy="4248472"/>
          </a:xfrm>
        </p:spPr>
        <p:txBody>
          <a:bodyPr>
            <a:normAutofit/>
          </a:bodyPr>
          <a:lstStyle/>
          <a:p>
            <a:pPr marL="0" indent="0" eaLnBrk="1" hangingPunct="1">
              <a:spcBef>
                <a:spcPct val="0"/>
              </a:spcBef>
              <a:buClr>
                <a:srgbClr val="FFC000"/>
              </a:buClr>
              <a:buNone/>
            </a:pPr>
            <a:r>
              <a:rPr lang="en-GB" sz="2800" i="1" dirty="0" smtClean="0">
                <a:solidFill>
                  <a:schemeClr val="accent2">
                    <a:lumMod val="75000"/>
                  </a:schemeClr>
                </a:solidFill>
                <a:latin typeface="Calibri Light" panose="020F0302020204030204" pitchFamily="34" charset="0"/>
                <a:cs typeface="Calibri Light" panose="020F0302020204030204" pitchFamily="34" charset="0"/>
              </a:rPr>
              <a:t>N.B Any member of the team can identify a patient who is suitable for the AMBER care bundle </a:t>
            </a:r>
          </a:p>
          <a:p>
            <a:pPr marL="0" indent="0" eaLnBrk="1" hangingPunct="1">
              <a:spcBef>
                <a:spcPct val="0"/>
              </a:spcBef>
              <a:buClr>
                <a:srgbClr val="FFC000"/>
              </a:buClr>
              <a:buNone/>
            </a:pPr>
            <a:endParaRPr lang="en-GB" sz="2800" dirty="0" smtClean="0">
              <a:latin typeface="Calibri Light" panose="020F0302020204030204" pitchFamily="34" charset="0"/>
              <a:cs typeface="Calibri Light" panose="020F0302020204030204" pitchFamily="34" charset="0"/>
            </a:endParaRPr>
          </a:p>
          <a:p>
            <a:pPr marL="609600" indent="-609600" eaLnBrk="1" hangingPunct="1">
              <a:spcBef>
                <a:spcPct val="0"/>
              </a:spcBef>
              <a:buClr>
                <a:srgbClr val="FFC000"/>
              </a:buClr>
              <a:buFont typeface="+mj-lt"/>
              <a:buAutoNum type="arabicPeriod"/>
            </a:pPr>
            <a:r>
              <a:rPr lang="en-GB" sz="2800" dirty="0" smtClean="0">
                <a:latin typeface="Calibri Light" panose="020F0302020204030204" pitchFamily="34" charset="0"/>
                <a:cs typeface="Calibri Light" panose="020F0302020204030204" pitchFamily="34" charset="0"/>
              </a:rPr>
              <a:t>Is the patient deteriorating, clinically unstable and with limited reversibility? and</a:t>
            </a:r>
          </a:p>
          <a:p>
            <a:pPr marL="609600" indent="-609600" eaLnBrk="1" hangingPunct="1">
              <a:spcBef>
                <a:spcPct val="0"/>
              </a:spcBef>
              <a:buClr>
                <a:schemeClr val="accent6">
                  <a:lumMod val="75000"/>
                </a:schemeClr>
              </a:buClr>
              <a:buFont typeface="+mj-lt"/>
              <a:buAutoNum type="arabicPeriod"/>
            </a:pPr>
            <a:endParaRPr lang="en-GB" sz="2800" dirty="0" smtClean="0">
              <a:latin typeface="Calibri Light" panose="020F0302020204030204" pitchFamily="34" charset="0"/>
              <a:cs typeface="Calibri Light" panose="020F0302020204030204" pitchFamily="34" charset="0"/>
            </a:endParaRPr>
          </a:p>
          <a:p>
            <a:pPr marL="514350" indent="-514350" eaLnBrk="1" hangingPunct="1">
              <a:spcBef>
                <a:spcPct val="0"/>
              </a:spcBef>
              <a:buClr>
                <a:srgbClr val="FFC000"/>
              </a:buClr>
              <a:buFont typeface="+mj-lt"/>
              <a:buAutoNum type="arabicPeriod"/>
            </a:pPr>
            <a:r>
              <a:rPr lang="en-GB" sz="2800" dirty="0" smtClean="0">
                <a:latin typeface="Calibri Light" panose="020F0302020204030204" pitchFamily="34" charset="0"/>
                <a:cs typeface="Calibri Light" panose="020F0302020204030204" pitchFamily="34" charset="0"/>
              </a:rPr>
              <a:t>Is the patient at risk of dying during this episode of care despite treatment?</a:t>
            </a:r>
          </a:p>
          <a:p>
            <a:pPr marL="0" indent="0" eaLnBrk="1" hangingPunct="1">
              <a:spcBef>
                <a:spcPct val="0"/>
              </a:spcBef>
              <a:buNone/>
            </a:pPr>
            <a:endParaRPr lang="en-GB" sz="2800" dirty="0" smtClean="0">
              <a:latin typeface="Calibri Light" panose="020F0302020204030204" pitchFamily="34" charset="0"/>
              <a:cs typeface="Calibri Light" panose="020F0302020204030204" pitchFamily="34" charset="0"/>
            </a:endParaRPr>
          </a:p>
          <a:p>
            <a:pPr marL="609600" indent="-609600" eaLnBrk="1" hangingPunct="1">
              <a:spcBef>
                <a:spcPct val="0"/>
              </a:spcBef>
              <a:buFontTx/>
              <a:buNone/>
            </a:pPr>
            <a:r>
              <a:rPr lang="en-GB" sz="2800" dirty="0" smtClean="0">
                <a:latin typeface="Calibri Light" panose="020F0302020204030204" pitchFamily="34" charset="0"/>
                <a:cs typeface="Calibri Light" panose="020F0302020204030204" pitchFamily="34" charset="0"/>
              </a:rPr>
              <a:t>	Yes </a:t>
            </a:r>
            <a:r>
              <a:rPr lang="en-GB" sz="3600" dirty="0" smtClean="0">
                <a:latin typeface="Calibri Light" panose="020F0302020204030204" pitchFamily="34" charset="0"/>
                <a:cs typeface="Calibri Light" panose="020F0302020204030204" pitchFamily="34" charset="0"/>
                <a:sym typeface="Symbol"/>
              </a:rPr>
              <a:t></a:t>
            </a:r>
            <a:r>
              <a:rPr lang="en-GB" sz="2800" dirty="0" smtClean="0">
                <a:latin typeface="Calibri Light" panose="020F0302020204030204" pitchFamily="34" charset="0"/>
                <a:cs typeface="Calibri Light" panose="020F0302020204030204" pitchFamily="34" charset="0"/>
                <a:sym typeface="Symbol"/>
              </a:rPr>
              <a:t> </a:t>
            </a:r>
            <a:r>
              <a:rPr lang="en-GB" sz="2800" dirty="0" smtClean="0">
                <a:latin typeface="Calibri Light" panose="020F0302020204030204" pitchFamily="34" charset="0"/>
                <a:cs typeface="Calibri Light" panose="020F0302020204030204" pitchFamily="34" charset="0"/>
              </a:rPr>
              <a:t>to both </a:t>
            </a:r>
            <a:r>
              <a:rPr lang="en-GB" sz="2800" dirty="0" smtClean="0">
                <a:latin typeface="Calibri Light" panose="020F0302020204030204" pitchFamily="34" charset="0"/>
                <a:cs typeface="Calibri Light" panose="020F0302020204030204" pitchFamily="34" charset="0"/>
                <a:sym typeface="Wingdings" pitchFamily="2" charset="2"/>
              </a:rPr>
              <a:t> </a:t>
            </a:r>
            <a:r>
              <a:rPr lang="en-GB" sz="4000" b="1" dirty="0" smtClean="0">
                <a:solidFill>
                  <a:srgbClr val="FFC000"/>
                </a:solidFill>
                <a:latin typeface="Calibri Light" panose="020F0302020204030204" pitchFamily="34" charset="0"/>
                <a:cs typeface="Calibri Light" panose="020F0302020204030204" pitchFamily="34" charset="0"/>
                <a:sym typeface="Wingdings" pitchFamily="2" charset="2"/>
              </a:rPr>
              <a:t>AMBER care bundle </a:t>
            </a:r>
            <a:endParaRPr lang="en-GB" sz="1400" b="1" dirty="0" smtClean="0">
              <a:latin typeface="Calibri Light" panose="020F0302020204030204" pitchFamily="34" charset="0"/>
              <a:cs typeface="Calibri Light" panose="020F0302020204030204" pitchFamily="34" charset="0"/>
            </a:endParaRPr>
          </a:p>
          <a:p>
            <a:pPr marL="609600" indent="-609600" eaLnBrk="1" hangingPunct="1">
              <a:spcBef>
                <a:spcPct val="0"/>
              </a:spcBef>
              <a:buFontTx/>
              <a:buAutoNum type="arabicPeriod"/>
            </a:pPr>
            <a:endParaRPr lang="en-GB" sz="1400" b="1" dirty="0" smtClean="0">
              <a:latin typeface="Calibri Light" panose="020F0302020204030204" pitchFamily="34" charset="0"/>
              <a:cs typeface="Calibri Light" panose="020F0302020204030204" pitchFamily="34" charset="0"/>
            </a:endParaRPr>
          </a:p>
          <a:p>
            <a:pPr marL="609600" indent="-609600" eaLnBrk="1" hangingPunct="1">
              <a:spcBef>
                <a:spcPct val="0"/>
              </a:spcBef>
              <a:buFontTx/>
              <a:buAutoNum type="arabicPeriod"/>
            </a:pPr>
            <a:endParaRPr lang="en-GB" sz="1400" b="1" dirty="0" smtClean="0">
              <a:latin typeface="Calibri Light" panose="020F0302020204030204" pitchFamily="34" charset="0"/>
              <a:cs typeface="Calibri Light" panose="020F0302020204030204" pitchFamily="34" charset="0"/>
            </a:endParaRPr>
          </a:p>
          <a:p>
            <a:pPr marL="609600" indent="-609600" eaLnBrk="1" hangingPunct="1">
              <a:spcBef>
                <a:spcPct val="0"/>
              </a:spcBef>
              <a:buFontTx/>
              <a:buAutoNum type="arabicPeriod"/>
            </a:pPr>
            <a:endParaRPr lang="en-GB" sz="1400" b="1" dirty="0" smtClean="0">
              <a:latin typeface="Calibri Light" panose="020F0302020204030204" pitchFamily="34" charset="0"/>
              <a:cs typeface="Calibri Light" panose="020F0302020204030204" pitchFamily="34" charset="0"/>
            </a:endParaRPr>
          </a:p>
          <a:p>
            <a:pPr marL="609600" indent="-609600" eaLnBrk="1" hangingPunct="1">
              <a:spcBef>
                <a:spcPct val="0"/>
              </a:spcBef>
              <a:buFontTx/>
              <a:buNone/>
            </a:pPr>
            <a:endParaRPr lang="en-GB" sz="1400" dirty="0" smtClean="0">
              <a:latin typeface="Calibri Light" panose="020F0302020204030204" pitchFamily="34" charset="0"/>
              <a:ea typeface="Times New Roman" pitchFamily="18" charset="0"/>
              <a:cs typeface="Calibri Light" panose="020F0302020204030204" pitchFamily="34" charset="0"/>
            </a:endParaRPr>
          </a:p>
        </p:txBody>
      </p:sp>
      <p:cxnSp>
        <p:nvCxnSpPr>
          <p:cNvPr id="7" name="Straight Connector 6"/>
          <p:cNvCxnSpPr/>
          <p:nvPr/>
        </p:nvCxnSpPr>
        <p:spPr>
          <a:xfrm>
            <a:off x="539552" y="980728"/>
            <a:ext cx="7416824"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0494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EC Quality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3967</TotalTime>
  <Words>1619</Words>
  <Application>Microsoft Office PowerPoint</Application>
  <PresentationFormat>On-screen Show (4:3)</PresentationFormat>
  <Paragraphs>179</Paragraphs>
  <Slides>22</Slides>
  <Notes>5</Notes>
  <HiddenSlides>0</HiddenSlides>
  <MMClips>0</MMClips>
  <ScaleCrop>false</ScaleCrop>
  <HeadingPairs>
    <vt:vector size="8" baseType="variant">
      <vt:variant>
        <vt:lpstr>Fonts Used</vt:lpstr>
      </vt:variant>
      <vt:variant>
        <vt:i4>7</vt:i4>
      </vt:variant>
      <vt:variant>
        <vt:lpstr>Theme</vt:lpstr>
      </vt:variant>
      <vt:variant>
        <vt:i4>4</vt:i4>
      </vt:variant>
      <vt:variant>
        <vt:lpstr>Embedded OLE Servers</vt:lpstr>
      </vt:variant>
      <vt:variant>
        <vt:i4>0</vt:i4>
      </vt:variant>
      <vt:variant>
        <vt:lpstr>Slide Titles</vt:lpstr>
      </vt:variant>
      <vt:variant>
        <vt:i4>22</vt:i4>
      </vt:variant>
    </vt:vector>
  </HeadingPairs>
  <TitlesOfParts>
    <vt:vector size="33" baseType="lpstr">
      <vt:lpstr>ＭＳ Ｐゴシック</vt:lpstr>
      <vt:lpstr>Arial</vt:lpstr>
      <vt:lpstr>Calibri</vt:lpstr>
      <vt:lpstr>Calibri Light</vt:lpstr>
      <vt:lpstr>Symbol</vt:lpstr>
      <vt:lpstr>Times New Roman</vt:lpstr>
      <vt:lpstr>Wingdings</vt:lpstr>
      <vt:lpstr>Custom Design</vt:lpstr>
      <vt:lpstr>CEC Quality Theme</vt:lpstr>
      <vt:lpstr>1_Custom Design</vt:lpstr>
      <vt:lpstr>Office Theme</vt:lpstr>
      <vt:lpstr>Introducing the AMBER care bundle: how it works </vt:lpstr>
      <vt:lpstr>Aim of session</vt:lpstr>
      <vt:lpstr>How we die in NSW – the case for change  </vt:lpstr>
      <vt:lpstr>The case for change: cont.</vt:lpstr>
      <vt:lpstr>Patient Story </vt:lpstr>
      <vt:lpstr>What is a Care bundle?</vt:lpstr>
      <vt:lpstr>AMBER care bundle</vt:lpstr>
      <vt:lpstr>Where it fits</vt:lpstr>
      <vt:lpstr>Stage 1 – Identifying the patient </vt:lpstr>
      <vt:lpstr>Identifying the patient </vt:lpstr>
      <vt:lpstr>Supportive &amp; Palliative Care Indicators Tool</vt:lpstr>
      <vt:lpstr>Stage 2 - Day 1 Interventions </vt:lpstr>
      <vt:lpstr>Meeting the Patient &amp; Family</vt:lpstr>
      <vt:lpstr>Documentation </vt:lpstr>
      <vt:lpstr>Stage 3 - Daily monitor/review ‘ACT’  </vt:lpstr>
      <vt:lpstr>Daily monitoring / review using ‘ACT’</vt:lpstr>
      <vt:lpstr>Stage 4 - Cessation Details </vt:lpstr>
      <vt:lpstr>Medical team </vt:lpstr>
      <vt:lpstr>The role of other clinical teams </vt:lpstr>
      <vt:lpstr>AMBER care bundle supports</vt:lpstr>
      <vt:lpstr>Summary </vt:lpstr>
      <vt:lpstr>Contact Details</vt:lpstr>
    </vt:vector>
  </TitlesOfParts>
  <Company>GSTT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Amber Care Bundle - Introductory Presentation</dc:title>
  <dc:creator>SShouls</dc:creator>
  <cp:lastModifiedBy>Zeb Woodpower</cp:lastModifiedBy>
  <cp:revision>88</cp:revision>
  <cp:lastPrinted>2014-06-26T21:52:14Z</cp:lastPrinted>
  <dcterms:created xsi:type="dcterms:W3CDTF">2011-09-25T10:35:19Z</dcterms:created>
  <dcterms:modified xsi:type="dcterms:W3CDTF">2019-11-11T05:17:49Z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INKTEK-ID-FILE">
    <vt:lpwstr>0113-1366-2187-22DD</vt:lpwstr>
  </property>
</Properties>
</file>