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7" r:id="rId2"/>
    <p:sldId id="258"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53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4B763B-7094-426D-88F6-35793273FF97}" type="datetimeFigureOut">
              <a:rPr lang="en-AU" smtClean="0"/>
              <a:t>8/05/2020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5B8D9-D064-433B-B6DD-A294A8181296}" type="slidenum">
              <a:rPr lang="en-AU" smtClean="0"/>
              <a:t>‹#›</a:t>
            </a:fld>
            <a:endParaRPr lang="en-AU"/>
          </a:p>
        </p:txBody>
      </p:sp>
    </p:spTree>
    <p:extLst>
      <p:ext uri="{BB962C8B-B14F-4D97-AF65-F5344CB8AC3E}">
        <p14:creationId xmlns:p14="http://schemas.microsoft.com/office/powerpoint/2010/main" val="108602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C5239BD-4949-6A47-A748-5AA928536073}" type="slidenum">
              <a:rPr lang="en-AU" smtClean="0"/>
              <a:t>1</a:t>
            </a:fld>
            <a:endParaRPr lang="en-AU"/>
          </a:p>
        </p:txBody>
      </p:sp>
    </p:spTree>
    <p:extLst>
      <p:ext uri="{BB962C8B-B14F-4D97-AF65-F5344CB8AC3E}">
        <p14:creationId xmlns:p14="http://schemas.microsoft.com/office/powerpoint/2010/main" val="2852409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more</a:t>
            </a:r>
            <a:r>
              <a:rPr lang="en-US" sz="1200" kern="1200" baseline="0" dirty="0" smtClean="0">
                <a:solidFill>
                  <a:schemeClr val="tx1"/>
                </a:solidFill>
                <a:effectLst/>
                <a:latin typeface="+mn-lt"/>
                <a:ea typeface="+mn-ea"/>
                <a:cs typeface="+mn-cs"/>
              </a:rPr>
              <a:t> information on Team Stripes tune into our webinar on March 24</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2020, details on the CEC webpage</a:t>
            </a: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 Team Stripes Framework was developed by the Clinical Excellence Commission in 2017 in response to the evolving nature of health care and the requirements of clinical teams to achieve sustainable improvement. It is informed by a literature review, the key characteristics of clinical microsystems and other evidence based teamwork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Team Stripes</a:t>
            </a:r>
            <a:r>
              <a:rPr lang="en-US" sz="1200" kern="1200" baseline="0" dirty="0" smtClean="0">
                <a:solidFill>
                  <a:schemeClr val="tx1"/>
                </a:solidFill>
                <a:effectLst/>
                <a:latin typeface="+mn-lt"/>
                <a:ea typeface="+mn-ea"/>
                <a:cs typeface="+mn-cs"/>
              </a:rPr>
              <a:t> is context driven recognizing the unique identities of every clinical team with respect to team culture, patient cohorts and geographical setting.</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p>
          <a:p>
            <a:r>
              <a:rPr lang="en-AU" sz="1200" kern="1200" dirty="0" smtClean="0">
                <a:solidFill>
                  <a:schemeClr val="tx1"/>
                </a:solidFill>
                <a:effectLst/>
                <a:latin typeface="+mn-lt"/>
                <a:ea typeface="+mn-ea"/>
                <a:cs typeface="+mn-cs"/>
              </a:rPr>
              <a:t>Applying Human Centred Design principles the Team Stripes Framework is a structured practical approach which supports point-of-care teams to identify their patient safety improvement priorities. Embedded within and supporting the framework are the Safety Fundamentals for Teams which are eight processes and behaviours which when used observing their key principles will strengthen teamwork and communication.  </a:t>
            </a:r>
          </a:p>
          <a:p>
            <a:endParaRPr lang="en-US" baseline="0" dirty="0" smtClean="0"/>
          </a:p>
        </p:txBody>
      </p:sp>
      <p:sp>
        <p:nvSpPr>
          <p:cNvPr id="4" name="Slide Number Placeholder 3"/>
          <p:cNvSpPr>
            <a:spLocks noGrp="1"/>
          </p:cNvSpPr>
          <p:nvPr>
            <p:ph type="sldNum" sz="quarter" idx="10"/>
          </p:nvPr>
        </p:nvSpPr>
        <p:spPr/>
        <p:txBody>
          <a:bodyPr/>
          <a:lstStyle/>
          <a:p>
            <a:fld id="{0C5239BD-4949-6A47-A748-5AA928536073}" type="slidenum">
              <a:rPr lang="en-AU" smtClean="0"/>
              <a:t>2</a:t>
            </a:fld>
            <a:endParaRPr lang="en-AU"/>
          </a:p>
        </p:txBody>
      </p:sp>
    </p:spTree>
    <p:extLst>
      <p:ext uri="{BB962C8B-B14F-4D97-AF65-F5344CB8AC3E}">
        <p14:creationId xmlns:p14="http://schemas.microsoft.com/office/powerpoint/2010/main" val="241011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AU" baseline="0" dirty="0" smtClean="0"/>
              <a:t>Effective teams flip the slippery slope by using a proactive approach</a:t>
            </a:r>
          </a:p>
          <a:p>
            <a:pPr marL="626073" lvl="1" indent="-170747">
              <a:buFont typeface="Arial" pitchFamily="34" charset="0"/>
              <a:buChar char="•"/>
            </a:pPr>
            <a:r>
              <a:rPr lang="en-AU" baseline="0" dirty="0" smtClean="0"/>
              <a:t>(The list appearing underneath each stripe is not exhaustive)</a:t>
            </a:r>
          </a:p>
          <a:p>
            <a:pPr marL="0" lvl="0" indent="-1874">
              <a:buFont typeface="Arial" pitchFamily="34" charset="0"/>
              <a:buNone/>
            </a:pPr>
            <a:endParaRPr lang="en-US" baseline="0" dirty="0" smtClean="0"/>
          </a:p>
          <a:p>
            <a:pPr marL="170747" indent="-170747">
              <a:buFont typeface="Arial" pitchFamily="34" charset="0"/>
              <a:buChar char="•"/>
            </a:pPr>
            <a:r>
              <a:rPr lang="en-AU" baseline="0" dirty="0" smtClean="0"/>
              <a:t>Through Team Stripes we take a step back and using their local data, invite teams to consider; </a:t>
            </a:r>
          </a:p>
          <a:p>
            <a:pPr marL="0" indent="0">
              <a:buFont typeface="Arial" pitchFamily="34" charset="0"/>
              <a:buNone/>
            </a:pPr>
            <a:endParaRPr lang="en-AU" baseline="0" dirty="0" smtClean="0"/>
          </a:p>
          <a:p>
            <a:pPr marL="626073" lvl="1" indent="-170747">
              <a:buFont typeface="Arial" pitchFamily="34" charset="0"/>
              <a:buChar char="•"/>
            </a:pPr>
            <a:r>
              <a:rPr lang="en-AU" b="1" baseline="0" dirty="0" smtClean="0"/>
              <a:t>‘what preventable problems are happening that have an impact on patient and staff experience?’ – (what keeps them awake at night?)</a:t>
            </a:r>
          </a:p>
          <a:p>
            <a:pPr marL="626073" marR="0" lvl="1" indent="-170747" algn="l" defTabSz="914400" rtl="0" eaLnBrk="1" fontAlgn="auto" latinLnBrk="0" hangingPunct="1">
              <a:lnSpc>
                <a:spcPct val="100000"/>
              </a:lnSpc>
              <a:spcBef>
                <a:spcPts val="0"/>
              </a:spcBef>
              <a:spcAft>
                <a:spcPts val="0"/>
              </a:spcAft>
              <a:buClrTx/>
              <a:buSzTx/>
              <a:buFont typeface="Arial" pitchFamily="34" charset="0"/>
              <a:buChar char="•"/>
              <a:tabLst/>
              <a:defRPr/>
            </a:pPr>
            <a:r>
              <a:rPr lang="en-AU" b="1" baseline="0" dirty="0" smtClean="0"/>
              <a:t>‘What things do they do well? How do they know? How can they harness those strengths and translate?</a:t>
            </a:r>
          </a:p>
          <a:p>
            <a:pPr marL="455326"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AU" b="1" baseline="0" dirty="0" smtClean="0"/>
          </a:p>
          <a:p>
            <a:pPr marL="170747" indent="-170747">
              <a:buFont typeface="Arial" pitchFamily="34" charset="0"/>
              <a:buChar char="•"/>
            </a:pPr>
            <a:r>
              <a:rPr lang="en-AU" baseline="0" dirty="0" smtClean="0"/>
              <a:t>By going through this process teams will identify and start work on the most problematic issue first in a structured and supported way</a:t>
            </a:r>
          </a:p>
          <a:p>
            <a:pPr marL="170747" indent="-170747">
              <a:buFont typeface="Arial" pitchFamily="34" charset="0"/>
              <a:buChar char="•"/>
            </a:pPr>
            <a:r>
              <a:rPr lang="en-AU" baseline="0" dirty="0" smtClean="0"/>
              <a:t>This is an opportunity for teams to develop local solutions through identifying their own improvement goals rather than being submitted to a ‘one size fits all (fits no-one) approach’</a:t>
            </a:r>
          </a:p>
          <a:p>
            <a:pPr marL="170747" indent="-170747">
              <a:buFont typeface="Arial" pitchFamily="34" charset="0"/>
              <a:buChar char="•"/>
            </a:pPr>
            <a:r>
              <a:rPr lang="en-AU" baseline="0" dirty="0" smtClean="0"/>
              <a:t>We recommend teams start with measuring the current safety culture using a validated instrument such as the SAQ</a:t>
            </a:r>
          </a:p>
          <a:p>
            <a:pPr marL="170747" indent="-170747">
              <a:buFont typeface="Arial" pitchFamily="34" charset="0"/>
              <a:buChar char="•"/>
            </a:pPr>
            <a:endParaRPr lang="en-US" baseline="0" dirty="0" smtClean="0"/>
          </a:p>
          <a:p>
            <a:pPr marL="170747" indent="-170747">
              <a:buFont typeface="Arial" pitchFamily="34" charset="0"/>
              <a:buChar char="•"/>
            </a:pPr>
            <a:r>
              <a:rPr lang="en-US" baseline="0" dirty="0" smtClean="0"/>
              <a:t>Teams might already have a problem they want to address, for example seclusion and restraint, pressure injury prevention, MDT rounds which include the patient. By using the Team Stripes framework they can take a step back to understand why their current use of policies and resources are not helping to prevent harm and how they can apply them more usefully.</a:t>
            </a:r>
          </a:p>
          <a:p>
            <a:endParaRPr lang="en-AU" baseline="0"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F5DDF302-C1DE-47A7-90DB-7EFC4F0D1330}" type="slidenum">
              <a:rPr lang="en-AU" smtClean="0"/>
              <a:t>3</a:t>
            </a:fld>
            <a:endParaRPr lang="en-AU"/>
          </a:p>
        </p:txBody>
      </p:sp>
    </p:spTree>
    <p:extLst>
      <p:ext uri="{BB962C8B-B14F-4D97-AF65-F5344CB8AC3E}">
        <p14:creationId xmlns:p14="http://schemas.microsoft.com/office/powerpoint/2010/main" val="3316427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C5239BD-4949-6A47-A748-5AA928536073}" type="slidenum">
              <a:rPr lang="en-AU" smtClean="0"/>
              <a:t>4</a:t>
            </a:fld>
            <a:endParaRPr lang="en-AU"/>
          </a:p>
        </p:txBody>
      </p:sp>
    </p:spTree>
    <p:extLst>
      <p:ext uri="{BB962C8B-B14F-4D97-AF65-F5344CB8AC3E}">
        <p14:creationId xmlns:p14="http://schemas.microsoft.com/office/powerpoint/2010/main" val="1224946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0C5239BD-4949-6A47-A748-5AA928536073}" type="slidenum">
              <a:rPr lang="en-AU" smtClean="0"/>
              <a:t>5</a:t>
            </a:fld>
            <a:endParaRPr lang="en-AU"/>
          </a:p>
        </p:txBody>
      </p:sp>
    </p:spTree>
    <p:extLst>
      <p:ext uri="{BB962C8B-B14F-4D97-AF65-F5344CB8AC3E}">
        <p14:creationId xmlns:p14="http://schemas.microsoft.com/office/powerpoint/2010/main" val="1831862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FCC06846-C6D6-4D6B-80C0-E53CDFDE9E31}" type="datetimeFigureOut">
              <a:rPr lang="en-AU" smtClean="0"/>
              <a:t>8/05/2020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F90F86-A81A-47EF-B6A1-A12E01AD0FD6}" type="slidenum">
              <a:rPr lang="en-AU" smtClean="0"/>
              <a:t>‹#›</a:t>
            </a:fld>
            <a:endParaRPr lang="en-AU"/>
          </a:p>
        </p:txBody>
      </p:sp>
    </p:spTree>
    <p:extLst>
      <p:ext uri="{BB962C8B-B14F-4D97-AF65-F5344CB8AC3E}">
        <p14:creationId xmlns:p14="http://schemas.microsoft.com/office/powerpoint/2010/main" val="105468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06846-C6D6-4D6B-80C0-E53CDFDE9E31}" type="datetimeFigureOut">
              <a:rPr lang="en-AU" smtClean="0"/>
              <a:t>8/05/2020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F90F86-A81A-47EF-B6A1-A12E01AD0FD6}" type="slidenum">
              <a:rPr lang="en-AU" smtClean="0"/>
              <a:t>‹#›</a:t>
            </a:fld>
            <a:endParaRPr lang="en-AU"/>
          </a:p>
        </p:txBody>
      </p:sp>
    </p:spTree>
    <p:extLst>
      <p:ext uri="{BB962C8B-B14F-4D97-AF65-F5344CB8AC3E}">
        <p14:creationId xmlns:p14="http://schemas.microsoft.com/office/powerpoint/2010/main" val="3768274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06846-C6D6-4D6B-80C0-E53CDFDE9E31}" type="datetimeFigureOut">
              <a:rPr lang="en-AU" smtClean="0"/>
              <a:t>8/05/2020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F90F86-A81A-47EF-B6A1-A12E01AD0FD6}" type="slidenum">
              <a:rPr lang="en-AU" smtClean="0"/>
              <a:t>‹#›</a:t>
            </a:fld>
            <a:endParaRPr lang="en-AU"/>
          </a:p>
        </p:txBody>
      </p:sp>
    </p:spTree>
    <p:extLst>
      <p:ext uri="{BB962C8B-B14F-4D97-AF65-F5344CB8AC3E}">
        <p14:creationId xmlns:p14="http://schemas.microsoft.com/office/powerpoint/2010/main" val="4271797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vider 2">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97F15D5-9A3C-724B-B3BC-FB7676509058}"/>
              </a:ext>
            </a:extLst>
          </p:cNvPr>
          <p:cNvGrpSpPr/>
          <p:nvPr userDrawn="1"/>
        </p:nvGrpSpPr>
        <p:grpSpPr>
          <a:xfrm>
            <a:off x="3190875" y="2174875"/>
            <a:ext cx="9001126" cy="4683126"/>
            <a:chOff x="3190875" y="2174875"/>
            <a:chExt cx="9001126" cy="4683126"/>
          </a:xfrm>
        </p:grpSpPr>
        <p:sp>
          <p:nvSpPr>
            <p:cNvPr id="19" name="Freeform 2">
              <a:extLst>
                <a:ext uri="{FF2B5EF4-FFF2-40B4-BE49-F238E27FC236}">
                  <a16:creationId xmlns="" xmlns:a16="http://schemas.microsoft.com/office/drawing/2014/main" id="{29CD4C64-CB9F-0247-9F18-41BC2292A927}"/>
                </a:ext>
              </a:extLst>
            </p:cNvPr>
            <p:cNvSpPr>
              <a:spLocks noChangeArrowheads="1"/>
            </p:cNvSpPr>
            <p:nvPr/>
          </p:nvSpPr>
          <p:spPr bwMode="auto">
            <a:xfrm>
              <a:off x="10466388" y="5087938"/>
              <a:ext cx="1725613" cy="1770063"/>
            </a:xfrm>
            <a:custGeom>
              <a:avLst/>
              <a:gdLst>
                <a:gd name="T0" fmla="*/ 0 w 4797"/>
                <a:gd name="T1" fmla="*/ 4922 h 4923"/>
                <a:gd name="T2" fmla="*/ 0 w 4797"/>
                <a:gd name="T3" fmla="*/ 4922 h 4923"/>
                <a:gd name="T4" fmla="*/ 4796 w 4797"/>
                <a:gd name="T5" fmla="*/ 4922 h 4923"/>
                <a:gd name="T6" fmla="*/ 4796 w 4797"/>
                <a:gd name="T7" fmla="*/ 0 h 4923"/>
                <a:gd name="T8" fmla="*/ 0 w 4797"/>
                <a:gd name="T9" fmla="*/ 4922 h 4923"/>
              </a:gdLst>
              <a:ahLst/>
              <a:cxnLst>
                <a:cxn ang="0">
                  <a:pos x="T0" y="T1"/>
                </a:cxn>
                <a:cxn ang="0">
                  <a:pos x="T2" y="T3"/>
                </a:cxn>
                <a:cxn ang="0">
                  <a:pos x="T4" y="T5"/>
                </a:cxn>
                <a:cxn ang="0">
                  <a:pos x="T6" y="T7"/>
                </a:cxn>
                <a:cxn ang="0">
                  <a:pos x="T8" y="T9"/>
                </a:cxn>
              </a:cxnLst>
              <a:rect l="0" t="0" r="r" b="b"/>
              <a:pathLst>
                <a:path w="4797" h="4923">
                  <a:moveTo>
                    <a:pt x="0" y="4922"/>
                  </a:moveTo>
                  <a:lnTo>
                    <a:pt x="0" y="4922"/>
                  </a:lnTo>
                  <a:cubicBezTo>
                    <a:pt x="4796" y="4922"/>
                    <a:pt x="4796" y="4922"/>
                    <a:pt x="4796" y="4922"/>
                  </a:cubicBezTo>
                  <a:cubicBezTo>
                    <a:pt x="4796" y="0"/>
                    <a:pt x="4796" y="0"/>
                    <a:pt x="4796" y="0"/>
                  </a:cubicBezTo>
                  <a:cubicBezTo>
                    <a:pt x="2660" y="1696"/>
                    <a:pt x="1113" y="3389"/>
                    <a:pt x="0" y="4922"/>
                  </a:cubicBezTo>
                </a:path>
              </a:pathLst>
            </a:custGeom>
            <a:solidFill>
              <a:srgbClr val="006666"/>
            </a:solidFill>
            <a:ln w="12700" cap="flat">
              <a:solidFill>
                <a:schemeClr val="accent1"/>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0" name="Freeform 3">
              <a:extLst>
                <a:ext uri="{FF2B5EF4-FFF2-40B4-BE49-F238E27FC236}">
                  <a16:creationId xmlns="" xmlns:a16="http://schemas.microsoft.com/office/drawing/2014/main" id="{DFDA60F6-B012-4947-BBB8-E7C341A7E879}"/>
                </a:ext>
              </a:extLst>
            </p:cNvPr>
            <p:cNvSpPr>
              <a:spLocks noChangeArrowheads="1"/>
            </p:cNvSpPr>
            <p:nvPr/>
          </p:nvSpPr>
          <p:spPr bwMode="auto">
            <a:xfrm>
              <a:off x="7907338" y="3521075"/>
              <a:ext cx="4284663" cy="3336925"/>
            </a:xfrm>
            <a:custGeom>
              <a:avLst/>
              <a:gdLst>
                <a:gd name="T0" fmla="*/ 11906 w 11907"/>
                <a:gd name="T1" fmla="*/ 4351 h 9274"/>
                <a:gd name="T2" fmla="*/ 11906 w 11907"/>
                <a:gd name="T3" fmla="*/ 4351 h 9274"/>
                <a:gd name="T4" fmla="*/ 11906 w 11907"/>
                <a:gd name="T5" fmla="*/ 0 h 9274"/>
                <a:gd name="T6" fmla="*/ 11549 w 11907"/>
                <a:gd name="T7" fmla="*/ 132 h 9274"/>
                <a:gd name="T8" fmla="*/ 923 w 11907"/>
                <a:gd name="T9" fmla="*/ 6317 h 9274"/>
                <a:gd name="T10" fmla="*/ 0 w 11907"/>
                <a:gd name="T11" fmla="*/ 9273 h 9274"/>
                <a:gd name="T12" fmla="*/ 7110 w 11907"/>
                <a:gd name="T13" fmla="*/ 9273 h 9274"/>
                <a:gd name="T14" fmla="*/ 11906 w 11907"/>
                <a:gd name="T15" fmla="*/ 4351 h 9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7" h="9274">
                  <a:moveTo>
                    <a:pt x="11906" y="4351"/>
                  </a:moveTo>
                  <a:lnTo>
                    <a:pt x="11906" y="4351"/>
                  </a:lnTo>
                  <a:cubicBezTo>
                    <a:pt x="11906" y="0"/>
                    <a:pt x="11906" y="0"/>
                    <a:pt x="11906" y="0"/>
                  </a:cubicBezTo>
                  <a:cubicBezTo>
                    <a:pt x="11675" y="84"/>
                    <a:pt x="11549" y="132"/>
                    <a:pt x="11549" y="132"/>
                  </a:cubicBezTo>
                  <a:cubicBezTo>
                    <a:pt x="6896" y="1963"/>
                    <a:pt x="3449" y="4183"/>
                    <a:pt x="923" y="6317"/>
                  </a:cubicBezTo>
                  <a:cubicBezTo>
                    <a:pt x="669" y="7312"/>
                    <a:pt x="359" y="8298"/>
                    <a:pt x="0" y="9273"/>
                  </a:cubicBezTo>
                  <a:cubicBezTo>
                    <a:pt x="7110" y="9273"/>
                    <a:pt x="7110" y="9273"/>
                    <a:pt x="7110" y="9273"/>
                  </a:cubicBezTo>
                  <a:cubicBezTo>
                    <a:pt x="8223" y="7740"/>
                    <a:pt x="9770" y="6047"/>
                    <a:pt x="11906" y="4351"/>
                  </a:cubicBezTo>
                </a:path>
              </a:pathLst>
            </a:custGeom>
            <a:solidFill>
              <a:srgbClr val="009999"/>
            </a:solidFill>
            <a:ln w="12700" cap="flat">
              <a:solidFill>
                <a:schemeClr val="accent2"/>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1" name="Freeform 4">
              <a:extLst>
                <a:ext uri="{FF2B5EF4-FFF2-40B4-BE49-F238E27FC236}">
                  <a16:creationId xmlns="" xmlns:a16="http://schemas.microsoft.com/office/drawing/2014/main" id="{D914EA78-FB1D-6D42-A38F-A48F678CCC06}"/>
                </a:ext>
              </a:extLst>
            </p:cNvPr>
            <p:cNvSpPr>
              <a:spLocks noChangeArrowheads="1"/>
            </p:cNvSpPr>
            <p:nvPr/>
          </p:nvSpPr>
          <p:spPr bwMode="auto">
            <a:xfrm>
              <a:off x="8239125" y="2174875"/>
              <a:ext cx="3952875" cy="3619500"/>
            </a:xfrm>
            <a:custGeom>
              <a:avLst/>
              <a:gdLst>
                <a:gd name="T0" fmla="*/ 0 w 10984"/>
                <a:gd name="T1" fmla="*/ 10056 h 10057"/>
                <a:gd name="T2" fmla="*/ 0 w 10984"/>
                <a:gd name="T3" fmla="*/ 10056 h 10057"/>
                <a:gd name="T4" fmla="*/ 10626 w 10984"/>
                <a:gd name="T5" fmla="*/ 3871 h 10057"/>
                <a:gd name="T6" fmla="*/ 10983 w 10984"/>
                <a:gd name="T7" fmla="*/ 3739 h 10057"/>
                <a:gd name="T8" fmla="*/ 10983 w 10984"/>
                <a:gd name="T9" fmla="*/ 0 h 10057"/>
                <a:gd name="T10" fmla="*/ 4924 w 10984"/>
                <a:gd name="T11" fmla="*/ 1200 h 10057"/>
                <a:gd name="T12" fmla="*/ 949 w 10984"/>
                <a:gd name="T13" fmla="*/ 2463 h 10057"/>
                <a:gd name="T14" fmla="*/ 0 w 10984"/>
                <a:gd name="T15" fmla="*/ 10056 h 10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84" h="10057">
                  <a:moveTo>
                    <a:pt x="0" y="10056"/>
                  </a:moveTo>
                  <a:lnTo>
                    <a:pt x="0" y="10056"/>
                  </a:lnTo>
                  <a:cubicBezTo>
                    <a:pt x="2526" y="7922"/>
                    <a:pt x="5973" y="5702"/>
                    <a:pt x="10626" y="3871"/>
                  </a:cubicBezTo>
                  <a:cubicBezTo>
                    <a:pt x="10626" y="3871"/>
                    <a:pt x="10752" y="3823"/>
                    <a:pt x="10983" y="3739"/>
                  </a:cubicBezTo>
                  <a:cubicBezTo>
                    <a:pt x="10983" y="0"/>
                    <a:pt x="10983" y="0"/>
                    <a:pt x="10983" y="0"/>
                  </a:cubicBezTo>
                  <a:cubicBezTo>
                    <a:pt x="9171" y="234"/>
                    <a:pt x="7149" y="614"/>
                    <a:pt x="4924" y="1200"/>
                  </a:cubicBezTo>
                  <a:cubicBezTo>
                    <a:pt x="3516" y="1570"/>
                    <a:pt x="2193" y="1996"/>
                    <a:pt x="949" y="2463"/>
                  </a:cubicBezTo>
                  <a:cubicBezTo>
                    <a:pt x="966" y="4993"/>
                    <a:pt x="648" y="7548"/>
                    <a:pt x="0" y="10056"/>
                  </a:cubicBezTo>
                </a:path>
              </a:pathLst>
            </a:custGeom>
            <a:solidFill>
              <a:schemeClr val="accent3"/>
            </a:solidFill>
            <a:ln w="12700">
              <a:solidFill>
                <a:schemeClr val="accent3"/>
              </a:solidFill>
            </a:ln>
            <a:effectLst/>
          </p:spPr>
          <p:txBody>
            <a:bodyPr wrap="none" anchor="ctr"/>
            <a:lstStyle/>
            <a:p>
              <a:endParaRPr lang="en-AU"/>
            </a:p>
          </p:txBody>
        </p:sp>
        <p:sp>
          <p:nvSpPr>
            <p:cNvPr id="22" name="Freeform 5">
              <a:extLst>
                <a:ext uri="{FF2B5EF4-FFF2-40B4-BE49-F238E27FC236}">
                  <a16:creationId xmlns="" xmlns:a16="http://schemas.microsoft.com/office/drawing/2014/main" id="{CED66D06-04FD-5643-9A45-F7EA4029603E}"/>
                </a:ext>
              </a:extLst>
            </p:cNvPr>
            <p:cNvSpPr>
              <a:spLocks noChangeArrowheads="1"/>
            </p:cNvSpPr>
            <p:nvPr/>
          </p:nvSpPr>
          <p:spPr bwMode="auto">
            <a:xfrm>
              <a:off x="7151688" y="5794375"/>
              <a:ext cx="1085850" cy="1063625"/>
            </a:xfrm>
            <a:custGeom>
              <a:avLst/>
              <a:gdLst>
                <a:gd name="T0" fmla="*/ 0 w 3021"/>
                <a:gd name="T1" fmla="*/ 2956 h 2957"/>
                <a:gd name="T2" fmla="*/ 0 w 3021"/>
                <a:gd name="T3" fmla="*/ 2956 h 2957"/>
                <a:gd name="T4" fmla="*/ 2097 w 3021"/>
                <a:gd name="T5" fmla="*/ 2956 h 2957"/>
                <a:gd name="T6" fmla="*/ 3020 w 3021"/>
                <a:gd name="T7" fmla="*/ 0 h 2957"/>
                <a:gd name="T8" fmla="*/ 0 w 3021"/>
                <a:gd name="T9" fmla="*/ 2956 h 2957"/>
              </a:gdLst>
              <a:ahLst/>
              <a:cxnLst>
                <a:cxn ang="0">
                  <a:pos x="T0" y="T1"/>
                </a:cxn>
                <a:cxn ang="0">
                  <a:pos x="T2" y="T3"/>
                </a:cxn>
                <a:cxn ang="0">
                  <a:pos x="T4" y="T5"/>
                </a:cxn>
                <a:cxn ang="0">
                  <a:pos x="T6" y="T7"/>
                </a:cxn>
                <a:cxn ang="0">
                  <a:pos x="T8" y="T9"/>
                </a:cxn>
              </a:cxnLst>
              <a:rect l="0" t="0" r="r" b="b"/>
              <a:pathLst>
                <a:path w="3021" h="2957">
                  <a:moveTo>
                    <a:pt x="0" y="2956"/>
                  </a:moveTo>
                  <a:lnTo>
                    <a:pt x="0" y="2956"/>
                  </a:lnTo>
                  <a:cubicBezTo>
                    <a:pt x="2097" y="2956"/>
                    <a:pt x="2097" y="2956"/>
                    <a:pt x="2097" y="2956"/>
                  </a:cubicBezTo>
                  <a:cubicBezTo>
                    <a:pt x="2456" y="1981"/>
                    <a:pt x="2766" y="995"/>
                    <a:pt x="3020" y="0"/>
                  </a:cubicBezTo>
                  <a:cubicBezTo>
                    <a:pt x="1814" y="1023"/>
                    <a:pt x="817" y="2024"/>
                    <a:pt x="0" y="2956"/>
                  </a:cubicBezTo>
                </a:path>
              </a:pathLst>
            </a:custGeom>
            <a:solidFill>
              <a:srgbClr val="33ADAD"/>
            </a:solidFill>
            <a:ln w="12700" cap="flat">
              <a:solidFill>
                <a:srgbClr val="33ADAD"/>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23" name="Freeform 6">
              <a:extLst>
                <a:ext uri="{FF2B5EF4-FFF2-40B4-BE49-F238E27FC236}">
                  <a16:creationId xmlns="" xmlns:a16="http://schemas.microsoft.com/office/drawing/2014/main" id="{E030C235-0861-D347-A801-9C419EC52463}"/>
                </a:ext>
              </a:extLst>
            </p:cNvPr>
            <p:cNvSpPr>
              <a:spLocks noChangeArrowheads="1"/>
            </p:cNvSpPr>
            <p:nvPr/>
          </p:nvSpPr>
          <p:spPr bwMode="auto">
            <a:xfrm>
              <a:off x="3190875" y="3062288"/>
              <a:ext cx="5394325" cy="3795713"/>
            </a:xfrm>
            <a:custGeom>
              <a:avLst/>
              <a:gdLst>
                <a:gd name="T0" fmla="*/ 14023 w 14990"/>
                <a:gd name="T1" fmla="*/ 7593 h 10550"/>
                <a:gd name="T2" fmla="*/ 14023 w 14990"/>
                <a:gd name="T3" fmla="*/ 7593 h 10550"/>
                <a:gd name="T4" fmla="*/ 14972 w 14990"/>
                <a:gd name="T5" fmla="*/ 0 h 10550"/>
                <a:gd name="T6" fmla="*/ 0 w 14990"/>
                <a:gd name="T7" fmla="*/ 10549 h 10550"/>
                <a:gd name="T8" fmla="*/ 11003 w 14990"/>
                <a:gd name="T9" fmla="*/ 10549 h 10550"/>
                <a:gd name="T10" fmla="*/ 14023 w 14990"/>
                <a:gd name="T11" fmla="*/ 7593 h 10550"/>
              </a:gdLst>
              <a:ahLst/>
              <a:cxnLst>
                <a:cxn ang="0">
                  <a:pos x="T0" y="T1"/>
                </a:cxn>
                <a:cxn ang="0">
                  <a:pos x="T2" y="T3"/>
                </a:cxn>
                <a:cxn ang="0">
                  <a:pos x="T4" y="T5"/>
                </a:cxn>
                <a:cxn ang="0">
                  <a:pos x="T6" y="T7"/>
                </a:cxn>
                <a:cxn ang="0">
                  <a:pos x="T8" y="T9"/>
                </a:cxn>
                <a:cxn ang="0">
                  <a:pos x="T10" y="T11"/>
                </a:cxn>
              </a:cxnLst>
              <a:rect l="0" t="0" r="r" b="b"/>
              <a:pathLst>
                <a:path w="14990" h="10550">
                  <a:moveTo>
                    <a:pt x="14023" y="7593"/>
                  </a:moveTo>
                  <a:lnTo>
                    <a:pt x="14023" y="7593"/>
                  </a:lnTo>
                  <a:cubicBezTo>
                    <a:pt x="14671" y="5085"/>
                    <a:pt x="14989" y="2530"/>
                    <a:pt x="14972" y="0"/>
                  </a:cubicBezTo>
                  <a:cubicBezTo>
                    <a:pt x="6600" y="3137"/>
                    <a:pt x="1914" y="8108"/>
                    <a:pt x="0" y="10549"/>
                  </a:cubicBezTo>
                  <a:cubicBezTo>
                    <a:pt x="11003" y="10549"/>
                    <a:pt x="11003" y="10549"/>
                    <a:pt x="11003" y="10549"/>
                  </a:cubicBezTo>
                  <a:cubicBezTo>
                    <a:pt x="11820" y="9617"/>
                    <a:pt x="12817" y="8616"/>
                    <a:pt x="14023" y="7593"/>
                  </a:cubicBezTo>
                </a:path>
              </a:pathLst>
            </a:custGeom>
            <a:solidFill>
              <a:srgbClr val="33D6D6"/>
            </a:solidFill>
            <a:ln w="12700" cap="flat">
              <a:solidFill>
                <a:srgbClr val="33D6D6"/>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dirty="0"/>
            </a:p>
          </p:txBody>
        </p:sp>
      </p:grpSp>
      <p:sp>
        <p:nvSpPr>
          <p:cNvPr id="2" name="Title 1">
            <a:extLst>
              <a:ext uri="{FF2B5EF4-FFF2-40B4-BE49-F238E27FC236}">
                <a16:creationId xmlns="" xmlns:a16="http://schemas.microsoft.com/office/drawing/2014/main" id="{52417183-785F-0149-9562-3461F57169BD}"/>
              </a:ext>
            </a:extLst>
          </p:cNvPr>
          <p:cNvSpPr>
            <a:spLocks noGrp="1"/>
          </p:cNvSpPr>
          <p:nvPr userDrawn="1">
            <p:ph type="title" hasCustomPrompt="1"/>
          </p:nvPr>
        </p:nvSpPr>
        <p:spPr>
          <a:xfrm>
            <a:off x="695325" y="1891024"/>
            <a:ext cx="4891875" cy="2342528"/>
          </a:xfrm>
        </p:spPr>
        <p:txBody>
          <a:bodyPr/>
          <a:lstStyle>
            <a:lvl1pPr>
              <a:defRPr cap="none" baseline="0">
                <a:solidFill>
                  <a:schemeClr val="accent1"/>
                </a:solidFill>
              </a:defRPr>
            </a:lvl1pPr>
          </a:lstStyle>
          <a:p>
            <a:r>
              <a:rPr lang="en-US" dirty="0"/>
              <a:t>Click to edit master title style</a:t>
            </a:r>
            <a:endParaRPr lang="en-AU" dirty="0"/>
          </a:p>
        </p:txBody>
      </p:sp>
      <p:sp>
        <p:nvSpPr>
          <p:cNvPr id="3" name="Footer Placeholder 2">
            <a:extLst>
              <a:ext uri="{FF2B5EF4-FFF2-40B4-BE49-F238E27FC236}">
                <a16:creationId xmlns="" xmlns:a16="http://schemas.microsoft.com/office/drawing/2014/main" id="{F1390D36-9DE6-914D-BE09-A99CCDDD28CC}"/>
              </a:ext>
            </a:extLst>
          </p:cNvPr>
          <p:cNvSpPr>
            <a:spLocks noGrp="1"/>
          </p:cNvSpPr>
          <p:nvPr userDrawn="1">
            <p:ph type="ftr" sz="quarter" idx="10"/>
          </p:nvPr>
        </p:nvSpPr>
        <p:spPr>
          <a:xfrm>
            <a:off x="7292530" y="6117880"/>
            <a:ext cx="3629098" cy="365125"/>
          </a:xfrm>
        </p:spPr>
        <p:txBody>
          <a:bodyPr/>
          <a:lstStyle>
            <a:lvl1pPr algn="r">
              <a:defRPr>
                <a:solidFill>
                  <a:schemeClr val="bg1"/>
                </a:solidFill>
              </a:defRPr>
            </a:lvl1pPr>
          </a:lstStyle>
          <a:p>
            <a:r>
              <a:rPr lang="en-AU"/>
              <a:t>Clinical Excellence Commission</a:t>
            </a:r>
            <a:endParaRPr lang="en-AU" dirty="0"/>
          </a:p>
        </p:txBody>
      </p:sp>
      <p:sp>
        <p:nvSpPr>
          <p:cNvPr id="4" name="Slide Number Placeholder 3">
            <a:extLst>
              <a:ext uri="{FF2B5EF4-FFF2-40B4-BE49-F238E27FC236}">
                <a16:creationId xmlns="" xmlns:a16="http://schemas.microsoft.com/office/drawing/2014/main" id="{09A8A2D1-B5DF-C84E-A25C-3AB9D497543B}"/>
              </a:ext>
            </a:extLst>
          </p:cNvPr>
          <p:cNvSpPr>
            <a:spLocks noGrp="1"/>
          </p:cNvSpPr>
          <p:nvPr userDrawn="1">
            <p:ph type="sldNum" sz="quarter" idx="11"/>
          </p:nvPr>
        </p:nvSpPr>
        <p:spPr>
          <a:xfrm>
            <a:off x="10929599" y="6117880"/>
            <a:ext cx="567075" cy="365125"/>
          </a:xfrm>
        </p:spPr>
        <p:txBody>
          <a:bodyPr/>
          <a:lstStyle>
            <a:lvl1pPr>
              <a:defRPr>
                <a:solidFill>
                  <a:schemeClr val="bg1"/>
                </a:solidFill>
              </a:defRPr>
            </a:lvl1pPr>
          </a:lstStyle>
          <a:p>
            <a:fld id="{84D3DED8-CEC3-1449-A2AB-4F5665AE0AC9}" type="slidenum">
              <a:rPr lang="en-AU" smtClean="0"/>
              <a:pPr/>
              <a:t>‹#›</a:t>
            </a:fld>
            <a:endParaRPr lang="en-AU" dirty="0"/>
          </a:p>
        </p:txBody>
      </p:sp>
      <p:pic>
        <p:nvPicPr>
          <p:cNvPr id="13" name="Picture 12">
            <a:extLst>
              <a:ext uri="{FF2B5EF4-FFF2-40B4-BE49-F238E27FC236}">
                <a16:creationId xmlns="" xmlns:a16="http://schemas.microsoft.com/office/drawing/2014/main" id="{F1B819A6-CE0A-0D42-A252-C715913DBA22}"/>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3596826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 Columns Opt1">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 xmlns:a16="http://schemas.microsoft.com/office/drawing/2014/main" id="{27043F05-C84B-7944-BD2B-9477D243CF7A}"/>
              </a:ext>
            </a:extLst>
          </p:cNvPr>
          <p:cNvSpPr>
            <a:spLocks noGrp="1"/>
          </p:cNvSpPr>
          <p:nvPr>
            <p:ph sz="quarter" idx="14"/>
          </p:nvPr>
        </p:nvSpPr>
        <p:spPr>
          <a:xfrm>
            <a:off x="695325" y="1858963"/>
            <a:ext cx="5220000" cy="370279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Content Placeholder 11">
            <a:extLst>
              <a:ext uri="{FF2B5EF4-FFF2-40B4-BE49-F238E27FC236}">
                <a16:creationId xmlns="" xmlns:a16="http://schemas.microsoft.com/office/drawing/2014/main" id="{C2F14BFC-5F6A-374C-836B-8E0E4034FD7C}"/>
              </a:ext>
            </a:extLst>
          </p:cNvPr>
          <p:cNvSpPr>
            <a:spLocks noGrp="1"/>
          </p:cNvSpPr>
          <p:nvPr>
            <p:ph sz="quarter" idx="15"/>
          </p:nvPr>
        </p:nvSpPr>
        <p:spPr>
          <a:xfrm>
            <a:off x="6276675" y="1859176"/>
            <a:ext cx="5220000" cy="3702793"/>
          </a:xfrm>
        </p:spPr>
        <p:txBody>
          <a:bodyPr lIns="0" tIns="0" r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a:extLst>
              <a:ext uri="{FF2B5EF4-FFF2-40B4-BE49-F238E27FC236}">
                <a16:creationId xmlns="" xmlns:a16="http://schemas.microsoft.com/office/drawing/2014/main" id="{60CE5B04-7AD5-9D44-B982-EC7FFBF0EDB3}"/>
              </a:ext>
            </a:extLst>
          </p:cNvPr>
          <p:cNvSpPr>
            <a:spLocks noGrp="1"/>
          </p:cNvSpPr>
          <p:nvPr>
            <p:ph type="ftr" sz="quarter" idx="16"/>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506E5FCE-40E0-6745-AEAC-DBFBD7EF6B26}"/>
              </a:ext>
            </a:extLst>
          </p:cNvPr>
          <p:cNvSpPr>
            <a:spLocks noGrp="1"/>
          </p:cNvSpPr>
          <p:nvPr>
            <p:ph type="sldNum" sz="quarter" idx="17"/>
          </p:nvPr>
        </p:nvSpPr>
        <p:spPr/>
        <p:txBody>
          <a:bodyPr/>
          <a:lstStyle/>
          <a:p>
            <a:fld id="{84D3DED8-CEC3-1449-A2AB-4F5665AE0AC9}" type="slidenum">
              <a:rPr lang="en-AU" smtClean="0"/>
              <a:t>‹#›</a:t>
            </a:fld>
            <a:endParaRPr lang="en-AU" dirty="0"/>
          </a:p>
        </p:txBody>
      </p:sp>
      <p:pic>
        <p:nvPicPr>
          <p:cNvPr id="11" name="Picture 10">
            <a:extLst>
              <a:ext uri="{FF2B5EF4-FFF2-40B4-BE49-F238E27FC236}">
                <a16:creationId xmlns="" xmlns:a16="http://schemas.microsoft.com/office/drawing/2014/main" id="{302690F1-83B4-D14B-90EA-4C9F865CF721}"/>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2284357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E262F2-4B0E-0040-8A8E-64023CB11E81}"/>
              </a:ext>
            </a:extLst>
          </p:cNvPr>
          <p:cNvSpPr>
            <a:spLocks noGrp="1"/>
          </p:cNvSpPr>
          <p:nvPr>
            <p:ph type="title"/>
          </p:nvPr>
        </p:nvSpPr>
        <p:spPr>
          <a:xfrm>
            <a:off x="695325" y="512763"/>
            <a:ext cx="10801350" cy="666505"/>
          </a:xfrm>
        </p:spPr>
        <p:txBody>
          <a:bodyPr/>
          <a:lstStyle/>
          <a:p>
            <a:r>
              <a:rPr lang="en-US" dirty="0"/>
              <a:t>Click to edit Master title style</a:t>
            </a:r>
            <a:endParaRPr lang="en-AU" dirty="0"/>
          </a:p>
        </p:txBody>
      </p:sp>
      <p:sp>
        <p:nvSpPr>
          <p:cNvPr id="10" name="Text Placeholder 9">
            <a:extLst>
              <a:ext uri="{FF2B5EF4-FFF2-40B4-BE49-F238E27FC236}">
                <a16:creationId xmlns="" xmlns:a16="http://schemas.microsoft.com/office/drawing/2014/main" id="{D9A4CAC9-505B-7247-9381-6C84FBF1BAE4}"/>
              </a:ext>
            </a:extLst>
          </p:cNvPr>
          <p:cNvSpPr>
            <a:spLocks noGrp="1"/>
          </p:cNvSpPr>
          <p:nvPr>
            <p:ph type="body" sz="quarter" idx="13" hasCustomPrompt="1"/>
          </p:nvPr>
        </p:nvSpPr>
        <p:spPr>
          <a:xfrm>
            <a:off x="695325" y="1113690"/>
            <a:ext cx="10801350" cy="386498"/>
          </a:xfrm>
        </p:spPr>
        <p:txBody>
          <a:bodyPr lIns="0" tIns="0" rIns="0" bIns="0">
            <a:noAutofit/>
          </a:bodyPr>
          <a:lstStyle>
            <a:lvl1pPr>
              <a:defRPr sz="2200">
                <a:solidFill>
                  <a:schemeClr val="accent3"/>
                </a:solidFill>
              </a:defRPr>
            </a:lvl1pPr>
          </a:lstStyle>
          <a:p>
            <a:pPr lvl="0"/>
            <a:r>
              <a:rPr lang="en-US" dirty="0"/>
              <a:t>Click to edit Master text style</a:t>
            </a:r>
          </a:p>
        </p:txBody>
      </p:sp>
      <p:sp>
        <p:nvSpPr>
          <p:cNvPr id="12" name="Content Placeholder 11">
            <a:extLst>
              <a:ext uri="{FF2B5EF4-FFF2-40B4-BE49-F238E27FC236}">
                <a16:creationId xmlns="" xmlns:a16="http://schemas.microsoft.com/office/drawing/2014/main" id="{27043F05-C84B-7944-BD2B-9477D243CF7A}"/>
              </a:ext>
            </a:extLst>
          </p:cNvPr>
          <p:cNvSpPr>
            <a:spLocks noGrp="1"/>
          </p:cNvSpPr>
          <p:nvPr>
            <p:ph sz="quarter" idx="14"/>
          </p:nvPr>
        </p:nvSpPr>
        <p:spPr>
          <a:xfrm>
            <a:off x="695325" y="1858963"/>
            <a:ext cx="10801350" cy="370300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 xmlns:a16="http://schemas.microsoft.com/office/drawing/2014/main" id="{2BFD7F2B-E2BD-A74B-AB79-A3CB432C43D7}"/>
              </a:ext>
            </a:extLst>
          </p:cNvPr>
          <p:cNvSpPr>
            <a:spLocks noGrp="1"/>
          </p:cNvSpPr>
          <p:nvPr>
            <p:ph type="ftr" sz="quarter" idx="15"/>
          </p:nvPr>
        </p:nvSpPr>
        <p:spPr/>
        <p:txBody>
          <a:bodyPr/>
          <a:lstStyle/>
          <a:p>
            <a:r>
              <a:rPr lang="en-AU"/>
              <a:t>Clinical Excellence Commission</a:t>
            </a:r>
            <a:endParaRPr lang="en-AU" dirty="0"/>
          </a:p>
        </p:txBody>
      </p:sp>
      <p:sp>
        <p:nvSpPr>
          <p:cNvPr id="6" name="Slide Number Placeholder 5">
            <a:extLst>
              <a:ext uri="{FF2B5EF4-FFF2-40B4-BE49-F238E27FC236}">
                <a16:creationId xmlns="" xmlns:a16="http://schemas.microsoft.com/office/drawing/2014/main" id="{3121834F-CF4F-C846-A1E1-0D55CFFCA4F2}"/>
              </a:ext>
            </a:extLst>
          </p:cNvPr>
          <p:cNvSpPr>
            <a:spLocks noGrp="1"/>
          </p:cNvSpPr>
          <p:nvPr>
            <p:ph type="sldNum" sz="quarter" idx="16"/>
          </p:nvPr>
        </p:nvSpPr>
        <p:spPr/>
        <p:txBody>
          <a:bodyPr/>
          <a:lstStyle/>
          <a:p>
            <a:fld id="{84D3DED8-CEC3-1449-A2AB-4F5665AE0AC9}" type="slidenum">
              <a:rPr lang="en-AU" smtClean="0"/>
              <a:t>‹#›</a:t>
            </a:fld>
            <a:endParaRPr lang="en-AU" dirty="0"/>
          </a:p>
        </p:txBody>
      </p:sp>
      <p:pic>
        <p:nvPicPr>
          <p:cNvPr id="16" name="Picture 15">
            <a:extLst>
              <a:ext uri="{FF2B5EF4-FFF2-40B4-BE49-F238E27FC236}">
                <a16:creationId xmlns="" xmlns:a16="http://schemas.microsoft.com/office/drawing/2014/main" id="{81DF9110-8C0B-1344-97EA-32D7CC11F557}"/>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2442081046"/>
      </p:ext>
    </p:extLst>
  </p:cSld>
  <p:clrMapOvr>
    <a:masterClrMapping/>
  </p:clrMapOvr>
  <p:extLst>
    <p:ext uri="{DCECCB84-F9BA-43D5-87BE-67443E8EF086}">
      <p15:sldGuideLst xmlns:p15="http://schemas.microsoft.com/office/powerpoint/2012/main">
        <p15:guide id="1" orient="horz" pos="349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xmlns="" id="{E6B82838-FAF7-774E-9F22-3221C994163A}"/>
              </a:ext>
            </a:extLst>
          </p:cNvPr>
          <p:cNvGrpSpPr/>
          <p:nvPr userDrawn="1"/>
        </p:nvGrpSpPr>
        <p:grpSpPr>
          <a:xfrm>
            <a:off x="3768018" y="-17569"/>
            <a:ext cx="8430115" cy="6908203"/>
            <a:chOff x="3768018" y="-17569"/>
            <a:chExt cx="8430115" cy="6908203"/>
          </a:xfrm>
        </p:grpSpPr>
        <p:sp>
          <p:nvSpPr>
            <p:cNvPr id="16" name="Freeform 15">
              <a:extLst>
                <a:ext uri="{FF2B5EF4-FFF2-40B4-BE49-F238E27FC236}">
                  <a16:creationId xmlns:a16="http://schemas.microsoft.com/office/drawing/2014/main" xmlns="" id="{A4282C61-86A7-6340-B83E-701ED8F9A81A}"/>
                </a:ext>
              </a:extLst>
            </p:cNvPr>
            <p:cNvSpPr>
              <a:spLocks noChangeArrowheads="1"/>
            </p:cNvSpPr>
            <p:nvPr userDrawn="1"/>
          </p:nvSpPr>
          <p:spPr bwMode="auto">
            <a:xfrm>
              <a:off x="10385234" y="-17569"/>
              <a:ext cx="1806320" cy="3262534"/>
            </a:xfrm>
            <a:custGeom>
              <a:avLst/>
              <a:gdLst>
                <a:gd name="connsiteX0" fmla="*/ 1758661 w 1758661"/>
                <a:gd name="connsiteY0" fmla="*/ 0 h 3176453"/>
                <a:gd name="connsiteX1" fmla="*/ 1758661 w 1758661"/>
                <a:gd name="connsiteY1" fmla="*/ 3176453 h 3176453"/>
                <a:gd name="connsiteX2" fmla="*/ 1532473 w 1758661"/>
                <a:gd name="connsiteY2" fmla="*/ 3061286 h 3176453"/>
                <a:gd name="connsiteX3" fmla="*/ 0 w 1758661"/>
                <a:gd name="connsiteY3" fmla="*/ 2374503 h 3176453"/>
                <a:gd name="connsiteX4" fmla="*/ 1709608 w 1758661"/>
                <a:gd name="connsiteY4" fmla="*/ 83269 h 3176453"/>
                <a:gd name="connsiteX5" fmla="*/ 1758661 w 1758661"/>
                <a:gd name="connsiteY5" fmla="*/ 0 h 317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661" h="3176453">
                  <a:moveTo>
                    <a:pt x="1758661" y="0"/>
                  </a:moveTo>
                  <a:lnTo>
                    <a:pt x="1758661" y="3176453"/>
                  </a:lnTo>
                  <a:lnTo>
                    <a:pt x="1532473" y="3061286"/>
                  </a:lnTo>
                  <a:cubicBezTo>
                    <a:pt x="1012581" y="2804795"/>
                    <a:pt x="501083" y="2576810"/>
                    <a:pt x="0" y="2374503"/>
                  </a:cubicBezTo>
                  <a:cubicBezTo>
                    <a:pt x="642415" y="1662796"/>
                    <a:pt x="1215421" y="896343"/>
                    <a:pt x="1709608" y="83269"/>
                  </a:cubicBezTo>
                  <a:lnTo>
                    <a:pt x="1758661" y="0"/>
                  </a:lnTo>
                  <a:close/>
                </a:path>
              </a:pathLst>
            </a:custGeom>
            <a:solidFill>
              <a:srgbClr val="74DECA"/>
            </a:solidFill>
            <a:ln w="9525" cap="flat">
              <a:solidFill>
                <a:srgbClr val="74DECA"/>
              </a:solid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smtClean="0">
                <a:ln>
                  <a:noFill/>
                </a:ln>
                <a:solidFill>
                  <a:srgbClr val="000000"/>
                </a:solidFill>
                <a:effectLst/>
                <a:uLnTx/>
                <a:uFillTx/>
                <a:latin typeface="Arial" panose="020B0604020202020204"/>
              </a:endParaRPr>
            </a:p>
          </p:txBody>
        </p:sp>
        <p:sp>
          <p:nvSpPr>
            <p:cNvPr id="17" name="Freeform 16">
              <a:extLst>
                <a:ext uri="{FF2B5EF4-FFF2-40B4-BE49-F238E27FC236}">
                  <a16:creationId xmlns:a16="http://schemas.microsoft.com/office/drawing/2014/main" xmlns="" id="{C33E4EE3-4FC4-B043-9197-359A071CA6E5}"/>
                </a:ext>
              </a:extLst>
            </p:cNvPr>
            <p:cNvSpPr/>
            <p:nvPr userDrawn="1"/>
          </p:nvSpPr>
          <p:spPr>
            <a:xfrm>
              <a:off x="7128456" y="2430381"/>
              <a:ext cx="5063368" cy="3662702"/>
            </a:xfrm>
            <a:custGeom>
              <a:avLst/>
              <a:gdLst>
                <a:gd name="connsiteX0" fmla="*/ 3170139 w 4929773"/>
                <a:gd name="connsiteY0" fmla="*/ 0 h 3566062"/>
                <a:gd name="connsiteX1" fmla="*/ 4702942 w 4929773"/>
                <a:gd name="connsiteY1" fmla="*/ 686832 h 3566062"/>
                <a:gd name="connsiteX2" fmla="*/ 4929773 w 4929773"/>
                <a:gd name="connsiteY2" fmla="*/ 802310 h 3566062"/>
                <a:gd name="connsiteX3" fmla="*/ 4929773 w 4929773"/>
                <a:gd name="connsiteY3" fmla="*/ 3566062 h 3566062"/>
                <a:gd name="connsiteX4" fmla="*/ 4692067 w 4929773"/>
                <a:gd name="connsiteY4" fmla="*/ 3493637 h 3566062"/>
                <a:gd name="connsiteX5" fmla="*/ 0 w 4929773"/>
                <a:gd name="connsiteY5" fmla="*/ 2694750 h 3566062"/>
                <a:gd name="connsiteX6" fmla="*/ 3170139 w 4929773"/>
                <a:gd name="connsiteY6" fmla="*/ 0 h 356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29773" h="3566062">
                  <a:moveTo>
                    <a:pt x="3170139" y="0"/>
                  </a:moveTo>
                  <a:cubicBezTo>
                    <a:pt x="3671331" y="202322"/>
                    <a:pt x="4182938" y="430323"/>
                    <a:pt x="4702942" y="686832"/>
                  </a:cubicBezTo>
                  <a:lnTo>
                    <a:pt x="4929773" y="802310"/>
                  </a:lnTo>
                  <a:lnTo>
                    <a:pt x="4929773" y="3566062"/>
                  </a:lnTo>
                  <a:lnTo>
                    <a:pt x="4692067" y="3493637"/>
                  </a:lnTo>
                  <a:cubicBezTo>
                    <a:pt x="2919264" y="2973332"/>
                    <a:pt x="1346487" y="2748383"/>
                    <a:pt x="0" y="2694750"/>
                  </a:cubicBezTo>
                  <a:cubicBezTo>
                    <a:pt x="1181020" y="1928242"/>
                    <a:pt x="2247418" y="1021266"/>
                    <a:pt x="3170139" y="0"/>
                  </a:cubicBezTo>
                  <a:close/>
                </a:path>
              </a:pathLst>
            </a:custGeom>
            <a:solidFill>
              <a:srgbClr val="00CCC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rgbClr val="FFFFFF"/>
                </a:solidFill>
                <a:effectLst/>
                <a:uLnTx/>
                <a:uFillTx/>
                <a:latin typeface="Arial" panose="020B0604020202020204"/>
                <a:ea typeface="+mn-ea"/>
                <a:cs typeface="+mn-cs"/>
              </a:endParaRPr>
            </a:p>
          </p:txBody>
        </p:sp>
        <p:sp>
          <p:nvSpPr>
            <p:cNvPr id="18" name="Freeform 17">
              <a:extLst>
                <a:ext uri="{FF2B5EF4-FFF2-40B4-BE49-F238E27FC236}">
                  <a16:creationId xmlns:a16="http://schemas.microsoft.com/office/drawing/2014/main" xmlns="" id="{6E1362E4-306D-5D46-AFD1-84B076F165C4}"/>
                </a:ext>
              </a:extLst>
            </p:cNvPr>
            <p:cNvSpPr/>
            <p:nvPr userDrawn="1"/>
          </p:nvSpPr>
          <p:spPr>
            <a:xfrm>
              <a:off x="3768018" y="5191569"/>
              <a:ext cx="8430115" cy="1699065"/>
            </a:xfrm>
            <a:custGeom>
              <a:avLst/>
              <a:gdLst>
                <a:gd name="connsiteX0" fmla="*/ 3376465 w 8430115"/>
                <a:gd name="connsiteY0" fmla="*/ 0 h 1699065"/>
                <a:gd name="connsiteX1" fmla="*/ 8195775 w 8430115"/>
                <a:gd name="connsiteY1" fmla="*/ 820331 h 1699065"/>
                <a:gd name="connsiteX2" fmla="*/ 8430115 w 8430115"/>
                <a:gd name="connsiteY2" fmla="*/ 891713 h 1699065"/>
                <a:gd name="connsiteX3" fmla="*/ 8430115 w 8430115"/>
                <a:gd name="connsiteY3" fmla="*/ 1699065 h 1699065"/>
                <a:gd name="connsiteX4" fmla="*/ 8420869 w 8430115"/>
                <a:gd name="connsiteY4" fmla="*/ 1699065 h 1699065"/>
                <a:gd name="connsiteX5" fmla="*/ 0 w 8430115"/>
                <a:gd name="connsiteY5" fmla="*/ 1699065 h 1699065"/>
                <a:gd name="connsiteX6" fmla="*/ 3376465 w 8430115"/>
                <a:gd name="connsiteY6" fmla="*/ 0 h 169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0115" h="1699065">
                  <a:moveTo>
                    <a:pt x="3376465" y="0"/>
                  </a:moveTo>
                  <a:cubicBezTo>
                    <a:pt x="4759467" y="55073"/>
                    <a:pt x="6374897" y="286061"/>
                    <a:pt x="8195775" y="820331"/>
                  </a:cubicBezTo>
                  <a:lnTo>
                    <a:pt x="8430115" y="891713"/>
                  </a:lnTo>
                  <a:lnTo>
                    <a:pt x="8430115" y="1699065"/>
                  </a:lnTo>
                  <a:lnTo>
                    <a:pt x="8420869" y="1699065"/>
                  </a:lnTo>
                  <a:cubicBezTo>
                    <a:pt x="6895564" y="1699065"/>
                    <a:pt x="4326628" y="1699065"/>
                    <a:pt x="0" y="1699065"/>
                  </a:cubicBezTo>
                  <a:cubicBezTo>
                    <a:pt x="1200586" y="1251270"/>
                    <a:pt x="2332962" y="678905"/>
                    <a:pt x="3376465" y="0"/>
                  </a:cubicBezTo>
                  <a:close/>
                </a:path>
              </a:pathLst>
            </a:custGeom>
            <a:solidFill>
              <a:srgbClr val="00999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smtClean="0">
                <a:ln>
                  <a:noFill/>
                </a:ln>
                <a:solidFill>
                  <a:srgbClr val="FFFFFF"/>
                </a:solidFill>
                <a:effectLst/>
                <a:uLnTx/>
                <a:uFillTx/>
                <a:latin typeface="Arial" panose="020B0604020202020204"/>
                <a:ea typeface="+mn-ea"/>
                <a:cs typeface="+mn-cs"/>
              </a:endParaRPr>
            </a:p>
          </p:txBody>
        </p:sp>
      </p:grpSp>
      <p:sp>
        <p:nvSpPr>
          <p:cNvPr id="3" name="Footer Placeholder 2">
            <a:extLst>
              <a:ext uri="{FF2B5EF4-FFF2-40B4-BE49-F238E27FC236}">
                <a16:creationId xmlns="" xmlns:a16="http://schemas.microsoft.com/office/drawing/2014/main" id="{8EC39399-7E71-0343-BDF9-7AFA171646C8}"/>
              </a:ext>
            </a:extLst>
          </p:cNvPr>
          <p:cNvSpPr>
            <a:spLocks noGrp="1"/>
          </p:cNvSpPr>
          <p:nvPr userDrawn="1">
            <p:ph type="ftr" sz="quarter" idx="10"/>
          </p:nvPr>
        </p:nvSpPr>
        <p:spPr/>
        <p:txBody>
          <a:bodyPr/>
          <a:lstStyle>
            <a:lvl1pPr>
              <a:defRPr>
                <a:solidFill>
                  <a:schemeClr val="bg1"/>
                </a:solidFill>
              </a:defRPr>
            </a:lvl1pPr>
          </a:lstStyle>
          <a:p>
            <a:r>
              <a:rPr lang="en-AU" dirty="0"/>
              <a:t>Clinical Excellence Commission</a:t>
            </a:r>
          </a:p>
        </p:txBody>
      </p:sp>
      <p:sp>
        <p:nvSpPr>
          <p:cNvPr id="4" name="Slide Number Placeholder 3">
            <a:extLst>
              <a:ext uri="{FF2B5EF4-FFF2-40B4-BE49-F238E27FC236}">
                <a16:creationId xmlns="" xmlns:a16="http://schemas.microsoft.com/office/drawing/2014/main" id="{B6651742-9387-7945-B9F4-50422F00B6BE}"/>
              </a:ext>
            </a:extLst>
          </p:cNvPr>
          <p:cNvSpPr>
            <a:spLocks noGrp="1"/>
          </p:cNvSpPr>
          <p:nvPr userDrawn="1">
            <p:ph type="sldNum" sz="quarter" idx="11"/>
          </p:nvPr>
        </p:nvSpPr>
        <p:spPr/>
        <p:txBody>
          <a:bodyPr/>
          <a:lstStyle>
            <a:lvl1pPr>
              <a:defRPr>
                <a:solidFill>
                  <a:schemeClr val="bg1"/>
                </a:solidFill>
              </a:defRPr>
            </a:lvl1pPr>
          </a:lstStyle>
          <a:p>
            <a:fld id="{84D3DED8-CEC3-1449-A2AB-4F5665AE0AC9}" type="slidenum">
              <a:rPr lang="en-AU" smtClean="0"/>
              <a:pPr/>
              <a:t>‹#›</a:t>
            </a:fld>
            <a:endParaRPr lang="en-AU" dirty="0"/>
          </a:p>
        </p:txBody>
      </p:sp>
      <p:sp>
        <p:nvSpPr>
          <p:cNvPr id="5" name="Freeform 4">
            <a:extLst>
              <a:ext uri="{FF2B5EF4-FFF2-40B4-BE49-F238E27FC236}">
                <a16:creationId xmlns="" xmlns:a16="http://schemas.microsoft.com/office/drawing/2014/main" id="{6C1BCC8B-B276-9143-B16C-A1B76A98E77D}"/>
              </a:ext>
            </a:extLst>
          </p:cNvPr>
          <p:cNvSpPr>
            <a:spLocks noChangeArrowheads="1"/>
          </p:cNvSpPr>
          <p:nvPr userDrawn="1"/>
        </p:nvSpPr>
        <p:spPr bwMode="auto">
          <a:xfrm>
            <a:off x="690609" y="4259602"/>
            <a:ext cx="362027" cy="361825"/>
          </a:xfrm>
          <a:custGeom>
            <a:avLst/>
            <a:gdLst>
              <a:gd name="T0" fmla="*/ 3945 w 7871"/>
              <a:gd name="T1" fmla="*/ 0 h 7869"/>
              <a:gd name="T2" fmla="*/ 3945 w 7871"/>
              <a:gd name="T3" fmla="*/ 0 h 7869"/>
              <a:gd name="T4" fmla="*/ 5875 w 7871"/>
              <a:gd name="T5" fmla="*/ 509 h 7869"/>
              <a:gd name="T6" fmla="*/ 7339 w 7871"/>
              <a:gd name="T7" fmla="*/ 1951 h 7869"/>
              <a:gd name="T8" fmla="*/ 7870 w 7871"/>
              <a:gd name="T9" fmla="*/ 3924 h 7869"/>
              <a:gd name="T10" fmla="*/ 7361 w 7871"/>
              <a:gd name="T11" fmla="*/ 5895 h 7869"/>
              <a:gd name="T12" fmla="*/ 5896 w 7871"/>
              <a:gd name="T13" fmla="*/ 7338 h 7869"/>
              <a:gd name="T14" fmla="*/ 3945 w 7871"/>
              <a:gd name="T15" fmla="*/ 7868 h 7869"/>
              <a:gd name="T16" fmla="*/ 1973 w 7871"/>
              <a:gd name="T17" fmla="*/ 7338 h 7869"/>
              <a:gd name="T18" fmla="*/ 530 w 7871"/>
              <a:gd name="T19" fmla="*/ 5895 h 7869"/>
              <a:gd name="T20" fmla="*/ 0 w 7871"/>
              <a:gd name="T21" fmla="*/ 3924 h 7869"/>
              <a:gd name="T22" fmla="*/ 530 w 7871"/>
              <a:gd name="T23" fmla="*/ 1951 h 7869"/>
              <a:gd name="T24" fmla="*/ 2015 w 7871"/>
              <a:gd name="T25" fmla="*/ 509 h 7869"/>
              <a:gd name="T26" fmla="*/ 3945 w 7871"/>
              <a:gd name="T27" fmla="*/ 0 h 7869"/>
              <a:gd name="T28" fmla="*/ 3097 w 7871"/>
              <a:gd name="T29" fmla="*/ 5789 h 7869"/>
              <a:gd name="T30" fmla="*/ 3097 w 7871"/>
              <a:gd name="T31" fmla="*/ 5789 h 7869"/>
              <a:gd name="T32" fmla="*/ 4836 w 7871"/>
              <a:gd name="T33" fmla="*/ 5153 h 7869"/>
              <a:gd name="T34" fmla="*/ 5621 w 7871"/>
              <a:gd name="T35" fmla="*/ 4008 h 7869"/>
              <a:gd name="T36" fmla="*/ 5770 w 7871"/>
              <a:gd name="T37" fmla="*/ 3160 h 7869"/>
              <a:gd name="T38" fmla="*/ 5770 w 7871"/>
              <a:gd name="T39" fmla="*/ 2991 h 7869"/>
              <a:gd name="T40" fmla="*/ 6024 w 7871"/>
              <a:gd name="T41" fmla="*/ 2757 h 7869"/>
              <a:gd name="T42" fmla="*/ 6236 w 7871"/>
              <a:gd name="T43" fmla="*/ 2503 h 7869"/>
              <a:gd name="T44" fmla="*/ 6236 w 7871"/>
              <a:gd name="T45" fmla="*/ 2503 h 7869"/>
              <a:gd name="T46" fmla="*/ 5706 w 7871"/>
              <a:gd name="T47" fmla="*/ 2651 h 7869"/>
              <a:gd name="T48" fmla="*/ 5706 w 7871"/>
              <a:gd name="T49" fmla="*/ 2630 h 7869"/>
              <a:gd name="T50" fmla="*/ 5896 w 7871"/>
              <a:gd name="T51" fmla="*/ 2481 h 7869"/>
              <a:gd name="T52" fmla="*/ 6109 w 7871"/>
              <a:gd name="T53" fmla="*/ 2121 h 7869"/>
              <a:gd name="T54" fmla="*/ 5727 w 7871"/>
              <a:gd name="T55" fmla="*/ 2291 h 7869"/>
              <a:gd name="T56" fmla="*/ 5515 w 7871"/>
              <a:gd name="T57" fmla="*/ 2355 h 7869"/>
              <a:gd name="T58" fmla="*/ 4836 w 7871"/>
              <a:gd name="T59" fmla="*/ 2057 h 7869"/>
              <a:gd name="T60" fmla="*/ 4157 w 7871"/>
              <a:gd name="T61" fmla="*/ 2333 h 7869"/>
              <a:gd name="T62" fmla="*/ 3882 w 7871"/>
              <a:gd name="T63" fmla="*/ 2991 h 7869"/>
              <a:gd name="T64" fmla="*/ 3903 w 7871"/>
              <a:gd name="T65" fmla="*/ 3203 h 7869"/>
              <a:gd name="T66" fmla="*/ 3500 w 7871"/>
              <a:gd name="T67" fmla="*/ 3160 h 7869"/>
              <a:gd name="T68" fmla="*/ 2587 w 7871"/>
              <a:gd name="T69" fmla="*/ 2779 h 7869"/>
              <a:gd name="T70" fmla="*/ 1951 w 7871"/>
              <a:gd name="T71" fmla="*/ 2227 h 7869"/>
              <a:gd name="T72" fmla="*/ 1846 w 7871"/>
              <a:gd name="T73" fmla="*/ 2694 h 7869"/>
              <a:gd name="T74" fmla="*/ 2057 w 7871"/>
              <a:gd name="T75" fmla="*/ 3309 h 7869"/>
              <a:gd name="T76" fmla="*/ 2248 w 7871"/>
              <a:gd name="T77" fmla="*/ 3479 h 7869"/>
              <a:gd name="T78" fmla="*/ 2248 w 7871"/>
              <a:gd name="T79" fmla="*/ 3479 h 7869"/>
              <a:gd name="T80" fmla="*/ 1824 w 7871"/>
              <a:gd name="T81" fmla="*/ 3373 h 7869"/>
              <a:gd name="T82" fmla="*/ 2121 w 7871"/>
              <a:gd name="T83" fmla="*/ 4071 h 7869"/>
              <a:gd name="T84" fmla="*/ 2440 w 7871"/>
              <a:gd name="T85" fmla="*/ 4262 h 7869"/>
              <a:gd name="T86" fmla="*/ 2566 w 7871"/>
              <a:gd name="T87" fmla="*/ 4305 h 7869"/>
              <a:gd name="T88" fmla="*/ 2461 w 7871"/>
              <a:gd name="T89" fmla="*/ 4326 h 7869"/>
              <a:gd name="T90" fmla="*/ 2355 w 7871"/>
              <a:gd name="T91" fmla="*/ 4347 h 7869"/>
              <a:gd name="T92" fmla="*/ 2312 w 7871"/>
              <a:gd name="T93" fmla="*/ 4347 h 7869"/>
              <a:gd name="T94" fmla="*/ 2163 w 7871"/>
              <a:gd name="T95" fmla="*/ 4326 h 7869"/>
              <a:gd name="T96" fmla="*/ 2545 w 7871"/>
              <a:gd name="T97" fmla="*/ 4814 h 7869"/>
              <a:gd name="T98" fmla="*/ 3033 w 7871"/>
              <a:gd name="T99" fmla="*/ 4984 h 7869"/>
              <a:gd name="T100" fmla="*/ 2757 w 7871"/>
              <a:gd name="T101" fmla="*/ 5153 h 7869"/>
              <a:gd name="T102" fmla="*/ 1909 w 7871"/>
              <a:gd name="T103" fmla="*/ 5386 h 7869"/>
              <a:gd name="T104" fmla="*/ 1633 w 7871"/>
              <a:gd name="T105" fmla="*/ 5365 h 7869"/>
              <a:gd name="T106" fmla="*/ 3097 w 7871"/>
              <a:gd name="T107" fmla="*/ 5789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71" h="7869">
                <a:moveTo>
                  <a:pt x="3945" y="0"/>
                </a:moveTo>
                <a:lnTo>
                  <a:pt x="3945" y="0"/>
                </a:lnTo>
                <a:cubicBezTo>
                  <a:pt x="4603" y="0"/>
                  <a:pt x="5239" y="170"/>
                  <a:pt x="5875" y="509"/>
                </a:cubicBezTo>
                <a:cubicBezTo>
                  <a:pt x="6490" y="827"/>
                  <a:pt x="6999" y="1315"/>
                  <a:pt x="7339" y="1951"/>
                </a:cubicBezTo>
                <a:cubicBezTo>
                  <a:pt x="7700" y="2587"/>
                  <a:pt x="7870" y="3245"/>
                  <a:pt x="7870" y="3924"/>
                </a:cubicBezTo>
                <a:cubicBezTo>
                  <a:pt x="7870" y="4623"/>
                  <a:pt x="7700" y="5259"/>
                  <a:pt x="7361" y="5895"/>
                </a:cubicBezTo>
                <a:cubicBezTo>
                  <a:pt x="7021" y="6511"/>
                  <a:pt x="6533" y="6998"/>
                  <a:pt x="5896" y="7338"/>
                </a:cubicBezTo>
                <a:cubicBezTo>
                  <a:pt x="5282" y="7699"/>
                  <a:pt x="4624" y="7868"/>
                  <a:pt x="3945" y="7868"/>
                </a:cubicBezTo>
                <a:cubicBezTo>
                  <a:pt x="3266" y="7868"/>
                  <a:pt x="2609" y="7699"/>
                  <a:pt x="1973" y="7338"/>
                </a:cubicBezTo>
                <a:cubicBezTo>
                  <a:pt x="1358" y="6998"/>
                  <a:pt x="870" y="6511"/>
                  <a:pt x="530" y="5895"/>
                </a:cubicBezTo>
                <a:cubicBezTo>
                  <a:pt x="170" y="5259"/>
                  <a:pt x="0" y="4623"/>
                  <a:pt x="0" y="3924"/>
                </a:cubicBezTo>
                <a:cubicBezTo>
                  <a:pt x="0" y="3245"/>
                  <a:pt x="191" y="2587"/>
                  <a:pt x="530" y="1951"/>
                </a:cubicBezTo>
                <a:cubicBezTo>
                  <a:pt x="891" y="1315"/>
                  <a:pt x="1379" y="827"/>
                  <a:pt x="2015" y="509"/>
                </a:cubicBezTo>
                <a:cubicBezTo>
                  <a:pt x="2630" y="170"/>
                  <a:pt x="3266" y="0"/>
                  <a:pt x="3945" y="0"/>
                </a:cubicBezTo>
                <a:close/>
                <a:moveTo>
                  <a:pt x="3097" y="5789"/>
                </a:moveTo>
                <a:lnTo>
                  <a:pt x="3097" y="5789"/>
                </a:lnTo>
                <a:cubicBezTo>
                  <a:pt x="3733" y="5789"/>
                  <a:pt x="4327" y="5578"/>
                  <a:pt x="4836" y="5153"/>
                </a:cubicBezTo>
                <a:cubicBezTo>
                  <a:pt x="5197" y="4835"/>
                  <a:pt x="5451" y="4453"/>
                  <a:pt x="5621" y="4008"/>
                </a:cubicBezTo>
                <a:cubicBezTo>
                  <a:pt x="5727" y="3690"/>
                  <a:pt x="5770" y="3415"/>
                  <a:pt x="5770" y="3160"/>
                </a:cubicBezTo>
                <a:cubicBezTo>
                  <a:pt x="5770" y="2991"/>
                  <a:pt x="5770" y="2991"/>
                  <a:pt x="5770" y="2991"/>
                </a:cubicBezTo>
                <a:cubicBezTo>
                  <a:pt x="5833" y="2948"/>
                  <a:pt x="5918" y="2885"/>
                  <a:pt x="6024" y="2757"/>
                </a:cubicBezTo>
                <a:cubicBezTo>
                  <a:pt x="6130" y="2672"/>
                  <a:pt x="6194" y="2587"/>
                  <a:pt x="6236" y="2503"/>
                </a:cubicBezTo>
                <a:lnTo>
                  <a:pt x="6236" y="2503"/>
                </a:lnTo>
                <a:cubicBezTo>
                  <a:pt x="6003" y="2609"/>
                  <a:pt x="5812" y="2651"/>
                  <a:pt x="5706" y="2651"/>
                </a:cubicBezTo>
                <a:cubicBezTo>
                  <a:pt x="5706" y="2630"/>
                  <a:pt x="5706" y="2630"/>
                  <a:pt x="5706" y="2630"/>
                </a:cubicBezTo>
                <a:cubicBezTo>
                  <a:pt x="5749" y="2630"/>
                  <a:pt x="5812" y="2566"/>
                  <a:pt x="5896" y="2481"/>
                </a:cubicBezTo>
                <a:cubicBezTo>
                  <a:pt x="6003" y="2355"/>
                  <a:pt x="6066" y="2248"/>
                  <a:pt x="6109" y="2121"/>
                </a:cubicBezTo>
                <a:cubicBezTo>
                  <a:pt x="5981" y="2206"/>
                  <a:pt x="5854" y="2248"/>
                  <a:pt x="5727" y="2291"/>
                </a:cubicBezTo>
                <a:cubicBezTo>
                  <a:pt x="5600" y="2333"/>
                  <a:pt x="5536" y="2355"/>
                  <a:pt x="5515" y="2355"/>
                </a:cubicBezTo>
                <a:cubicBezTo>
                  <a:pt x="5303" y="2163"/>
                  <a:pt x="5070" y="2057"/>
                  <a:pt x="4836" y="2057"/>
                </a:cubicBezTo>
                <a:cubicBezTo>
                  <a:pt x="4582" y="2057"/>
                  <a:pt x="4348" y="2142"/>
                  <a:pt x="4157" y="2333"/>
                </a:cubicBezTo>
                <a:cubicBezTo>
                  <a:pt x="3967" y="2524"/>
                  <a:pt x="3882" y="2736"/>
                  <a:pt x="3882" y="2991"/>
                </a:cubicBezTo>
                <a:cubicBezTo>
                  <a:pt x="3882" y="3054"/>
                  <a:pt x="3882" y="3139"/>
                  <a:pt x="3903" y="3203"/>
                </a:cubicBezTo>
                <a:cubicBezTo>
                  <a:pt x="3839" y="3203"/>
                  <a:pt x="3690" y="3203"/>
                  <a:pt x="3500" y="3160"/>
                </a:cubicBezTo>
                <a:cubicBezTo>
                  <a:pt x="3139" y="3075"/>
                  <a:pt x="2842" y="2948"/>
                  <a:pt x="2587" y="2779"/>
                </a:cubicBezTo>
                <a:cubicBezTo>
                  <a:pt x="2397" y="2672"/>
                  <a:pt x="2185" y="2481"/>
                  <a:pt x="1951" y="2227"/>
                </a:cubicBezTo>
                <a:cubicBezTo>
                  <a:pt x="1867" y="2376"/>
                  <a:pt x="1846" y="2545"/>
                  <a:pt x="1846" y="2694"/>
                </a:cubicBezTo>
                <a:cubicBezTo>
                  <a:pt x="1846" y="2927"/>
                  <a:pt x="1909" y="3118"/>
                  <a:pt x="2057" y="3309"/>
                </a:cubicBezTo>
                <a:cubicBezTo>
                  <a:pt x="2142" y="3394"/>
                  <a:pt x="2206" y="3458"/>
                  <a:pt x="2248" y="3479"/>
                </a:cubicBezTo>
                <a:lnTo>
                  <a:pt x="2248" y="3479"/>
                </a:lnTo>
                <a:cubicBezTo>
                  <a:pt x="2121" y="3479"/>
                  <a:pt x="1973" y="3458"/>
                  <a:pt x="1824" y="3373"/>
                </a:cubicBezTo>
                <a:cubicBezTo>
                  <a:pt x="1824" y="3627"/>
                  <a:pt x="1930" y="3860"/>
                  <a:pt x="2121" y="4071"/>
                </a:cubicBezTo>
                <a:cubicBezTo>
                  <a:pt x="2227" y="4177"/>
                  <a:pt x="2333" y="4241"/>
                  <a:pt x="2440" y="4262"/>
                </a:cubicBezTo>
                <a:cubicBezTo>
                  <a:pt x="2503" y="4283"/>
                  <a:pt x="2566" y="4305"/>
                  <a:pt x="2566" y="4305"/>
                </a:cubicBezTo>
                <a:cubicBezTo>
                  <a:pt x="2566" y="4305"/>
                  <a:pt x="2545" y="4326"/>
                  <a:pt x="2461" y="4326"/>
                </a:cubicBezTo>
                <a:cubicBezTo>
                  <a:pt x="2355" y="4347"/>
                  <a:pt x="2355" y="4347"/>
                  <a:pt x="2355" y="4347"/>
                </a:cubicBezTo>
                <a:cubicBezTo>
                  <a:pt x="2312" y="4347"/>
                  <a:pt x="2312" y="4347"/>
                  <a:pt x="2312" y="4347"/>
                </a:cubicBezTo>
                <a:cubicBezTo>
                  <a:pt x="2270" y="4347"/>
                  <a:pt x="2227" y="4326"/>
                  <a:pt x="2163" y="4326"/>
                </a:cubicBezTo>
                <a:cubicBezTo>
                  <a:pt x="2227" y="4538"/>
                  <a:pt x="2355" y="4707"/>
                  <a:pt x="2545" y="4814"/>
                </a:cubicBezTo>
                <a:cubicBezTo>
                  <a:pt x="2715" y="4920"/>
                  <a:pt x="2864" y="4984"/>
                  <a:pt x="3033" y="4984"/>
                </a:cubicBezTo>
                <a:cubicBezTo>
                  <a:pt x="2949" y="5047"/>
                  <a:pt x="2842" y="5111"/>
                  <a:pt x="2757" y="5153"/>
                </a:cubicBezTo>
                <a:cubicBezTo>
                  <a:pt x="2482" y="5301"/>
                  <a:pt x="2185" y="5386"/>
                  <a:pt x="1909" y="5386"/>
                </a:cubicBezTo>
                <a:cubicBezTo>
                  <a:pt x="1782" y="5386"/>
                  <a:pt x="1697" y="5365"/>
                  <a:pt x="1633" y="5365"/>
                </a:cubicBezTo>
                <a:cubicBezTo>
                  <a:pt x="2078" y="5662"/>
                  <a:pt x="2566" y="5789"/>
                  <a:pt x="3097" y="5789"/>
                </a:cubicBez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6" name="Freeform 5">
            <a:extLst>
              <a:ext uri="{FF2B5EF4-FFF2-40B4-BE49-F238E27FC236}">
                <a16:creationId xmlns="" xmlns:a16="http://schemas.microsoft.com/office/drawing/2014/main" id="{F8151C70-1848-A448-AB34-E8450E4EDE23}"/>
              </a:ext>
            </a:extLst>
          </p:cNvPr>
          <p:cNvSpPr>
            <a:spLocks noChangeArrowheads="1"/>
          </p:cNvSpPr>
          <p:nvPr userDrawn="1"/>
        </p:nvSpPr>
        <p:spPr bwMode="auto">
          <a:xfrm>
            <a:off x="1172168" y="4259602"/>
            <a:ext cx="362839" cy="361825"/>
          </a:xfrm>
          <a:custGeom>
            <a:avLst/>
            <a:gdLst>
              <a:gd name="T0" fmla="*/ 3946 w 7891"/>
              <a:gd name="T1" fmla="*/ 0 h 7869"/>
              <a:gd name="T2" fmla="*/ 3946 w 7891"/>
              <a:gd name="T3" fmla="*/ 0 h 7869"/>
              <a:gd name="T4" fmla="*/ 5874 w 7891"/>
              <a:gd name="T5" fmla="*/ 509 h 7869"/>
              <a:gd name="T6" fmla="*/ 7339 w 7891"/>
              <a:gd name="T7" fmla="*/ 1951 h 7869"/>
              <a:gd name="T8" fmla="*/ 7890 w 7891"/>
              <a:gd name="T9" fmla="*/ 3924 h 7869"/>
              <a:gd name="T10" fmla="*/ 7360 w 7891"/>
              <a:gd name="T11" fmla="*/ 5895 h 7869"/>
              <a:gd name="T12" fmla="*/ 5917 w 7891"/>
              <a:gd name="T13" fmla="*/ 7338 h 7869"/>
              <a:gd name="T14" fmla="*/ 3946 w 7891"/>
              <a:gd name="T15" fmla="*/ 7868 h 7869"/>
              <a:gd name="T16" fmla="*/ 1973 w 7891"/>
              <a:gd name="T17" fmla="*/ 7338 h 7869"/>
              <a:gd name="T18" fmla="*/ 531 w 7891"/>
              <a:gd name="T19" fmla="*/ 5895 h 7869"/>
              <a:gd name="T20" fmla="*/ 0 w 7891"/>
              <a:gd name="T21" fmla="*/ 3924 h 7869"/>
              <a:gd name="T22" fmla="*/ 531 w 7891"/>
              <a:gd name="T23" fmla="*/ 1951 h 7869"/>
              <a:gd name="T24" fmla="*/ 2015 w 7891"/>
              <a:gd name="T25" fmla="*/ 509 h 7869"/>
              <a:gd name="T26" fmla="*/ 3946 w 7891"/>
              <a:gd name="T27" fmla="*/ 0 h 7869"/>
              <a:gd name="T28" fmla="*/ 3966 w 7891"/>
              <a:gd name="T29" fmla="*/ 5471 h 7869"/>
              <a:gd name="T30" fmla="*/ 3966 w 7891"/>
              <a:gd name="T31" fmla="*/ 5471 h 7869"/>
              <a:gd name="T32" fmla="*/ 4814 w 7891"/>
              <a:gd name="T33" fmla="*/ 5471 h 7869"/>
              <a:gd name="T34" fmla="*/ 5599 w 7891"/>
              <a:gd name="T35" fmla="*/ 5429 h 7869"/>
              <a:gd name="T36" fmla="*/ 5874 w 7891"/>
              <a:gd name="T37" fmla="*/ 5301 h 7869"/>
              <a:gd name="T38" fmla="*/ 6045 w 7891"/>
              <a:gd name="T39" fmla="*/ 5047 h 7869"/>
              <a:gd name="T40" fmla="*/ 6151 w 7891"/>
              <a:gd name="T41" fmla="*/ 4114 h 7869"/>
              <a:gd name="T42" fmla="*/ 6151 w 7891"/>
              <a:gd name="T43" fmla="*/ 3754 h 7869"/>
              <a:gd name="T44" fmla="*/ 6108 w 7891"/>
              <a:gd name="T45" fmla="*/ 3033 h 7869"/>
              <a:gd name="T46" fmla="*/ 5938 w 7891"/>
              <a:gd name="T47" fmla="*/ 2609 h 7869"/>
              <a:gd name="T48" fmla="*/ 5853 w 7891"/>
              <a:gd name="T49" fmla="*/ 2545 h 7869"/>
              <a:gd name="T50" fmla="*/ 5621 w 7891"/>
              <a:gd name="T51" fmla="*/ 2439 h 7869"/>
              <a:gd name="T52" fmla="*/ 3946 w 7891"/>
              <a:gd name="T53" fmla="*/ 2376 h 7869"/>
              <a:gd name="T54" fmla="*/ 3139 w 7891"/>
              <a:gd name="T55" fmla="*/ 2397 h 7869"/>
              <a:gd name="T56" fmla="*/ 2270 w 7891"/>
              <a:gd name="T57" fmla="*/ 2439 h 7869"/>
              <a:gd name="T58" fmla="*/ 1930 w 7891"/>
              <a:gd name="T59" fmla="*/ 2651 h 7869"/>
              <a:gd name="T60" fmla="*/ 1782 w 7891"/>
              <a:gd name="T61" fmla="*/ 3033 h 7869"/>
              <a:gd name="T62" fmla="*/ 1740 w 7891"/>
              <a:gd name="T63" fmla="*/ 3754 h 7869"/>
              <a:gd name="T64" fmla="*/ 1824 w 7891"/>
              <a:gd name="T65" fmla="*/ 4920 h 7869"/>
              <a:gd name="T66" fmla="*/ 1888 w 7891"/>
              <a:gd name="T67" fmla="*/ 5132 h 7869"/>
              <a:gd name="T68" fmla="*/ 2228 w 7891"/>
              <a:gd name="T69" fmla="*/ 5386 h 7869"/>
              <a:gd name="T70" fmla="*/ 2397 w 7891"/>
              <a:gd name="T71" fmla="*/ 5429 h 7869"/>
              <a:gd name="T72" fmla="*/ 2800 w 7891"/>
              <a:gd name="T73" fmla="*/ 5450 h 7869"/>
              <a:gd name="T74" fmla="*/ 3966 w 7891"/>
              <a:gd name="T75" fmla="*/ 5471 h 7869"/>
              <a:gd name="T76" fmla="*/ 3352 w 7891"/>
              <a:gd name="T77" fmla="*/ 4538 h 7869"/>
              <a:gd name="T78" fmla="*/ 3352 w 7891"/>
              <a:gd name="T79" fmla="*/ 4538 h 7869"/>
              <a:gd name="T80" fmla="*/ 3352 w 7891"/>
              <a:gd name="T81" fmla="*/ 3309 h 7869"/>
              <a:gd name="T82" fmla="*/ 4326 w 7891"/>
              <a:gd name="T83" fmla="*/ 3818 h 7869"/>
              <a:gd name="T84" fmla="*/ 4539 w 7891"/>
              <a:gd name="T85" fmla="*/ 3924 h 7869"/>
              <a:gd name="T86" fmla="*/ 3352 w 7891"/>
              <a:gd name="T87" fmla="*/ 4538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891" h="7869">
                <a:moveTo>
                  <a:pt x="3946" y="0"/>
                </a:moveTo>
                <a:lnTo>
                  <a:pt x="3946" y="0"/>
                </a:lnTo>
                <a:cubicBezTo>
                  <a:pt x="4602" y="0"/>
                  <a:pt x="5238" y="170"/>
                  <a:pt x="5874" y="509"/>
                </a:cubicBezTo>
                <a:cubicBezTo>
                  <a:pt x="6511" y="827"/>
                  <a:pt x="6999" y="1315"/>
                  <a:pt x="7339" y="1951"/>
                </a:cubicBezTo>
                <a:cubicBezTo>
                  <a:pt x="7699" y="2587"/>
                  <a:pt x="7890" y="3245"/>
                  <a:pt x="7890" y="3924"/>
                </a:cubicBezTo>
                <a:cubicBezTo>
                  <a:pt x="7890" y="4623"/>
                  <a:pt x="7699" y="5259"/>
                  <a:pt x="7360" y="5895"/>
                </a:cubicBezTo>
                <a:cubicBezTo>
                  <a:pt x="7020" y="6511"/>
                  <a:pt x="6532" y="6998"/>
                  <a:pt x="5917" y="7338"/>
                </a:cubicBezTo>
                <a:cubicBezTo>
                  <a:pt x="5281" y="7699"/>
                  <a:pt x="4623" y="7868"/>
                  <a:pt x="3946" y="7868"/>
                </a:cubicBezTo>
                <a:cubicBezTo>
                  <a:pt x="3267" y="7868"/>
                  <a:pt x="2609" y="7699"/>
                  <a:pt x="1973" y="7338"/>
                </a:cubicBezTo>
                <a:cubicBezTo>
                  <a:pt x="1358" y="6998"/>
                  <a:pt x="870" y="6511"/>
                  <a:pt x="531" y="5895"/>
                </a:cubicBezTo>
                <a:cubicBezTo>
                  <a:pt x="191" y="5259"/>
                  <a:pt x="0" y="4623"/>
                  <a:pt x="0" y="3924"/>
                </a:cubicBezTo>
                <a:cubicBezTo>
                  <a:pt x="0" y="3245"/>
                  <a:pt x="191" y="2587"/>
                  <a:pt x="531" y="1951"/>
                </a:cubicBezTo>
                <a:cubicBezTo>
                  <a:pt x="891" y="1315"/>
                  <a:pt x="1379" y="827"/>
                  <a:pt x="2015" y="509"/>
                </a:cubicBezTo>
                <a:cubicBezTo>
                  <a:pt x="2630" y="170"/>
                  <a:pt x="3288" y="0"/>
                  <a:pt x="3946" y="0"/>
                </a:cubicBezTo>
                <a:close/>
                <a:moveTo>
                  <a:pt x="3966" y="5471"/>
                </a:moveTo>
                <a:lnTo>
                  <a:pt x="3966" y="5471"/>
                </a:lnTo>
                <a:cubicBezTo>
                  <a:pt x="4178" y="5471"/>
                  <a:pt x="4475" y="5471"/>
                  <a:pt x="4814" y="5471"/>
                </a:cubicBezTo>
                <a:cubicBezTo>
                  <a:pt x="5259" y="5450"/>
                  <a:pt x="5536" y="5429"/>
                  <a:pt x="5599" y="5429"/>
                </a:cubicBezTo>
                <a:cubicBezTo>
                  <a:pt x="5705" y="5408"/>
                  <a:pt x="5790" y="5365"/>
                  <a:pt x="5874" y="5301"/>
                </a:cubicBezTo>
                <a:cubicBezTo>
                  <a:pt x="5938" y="5238"/>
                  <a:pt x="6002" y="5153"/>
                  <a:pt x="6045" y="5047"/>
                </a:cubicBezTo>
                <a:cubicBezTo>
                  <a:pt x="6108" y="4877"/>
                  <a:pt x="6151" y="4559"/>
                  <a:pt x="6151" y="4114"/>
                </a:cubicBezTo>
                <a:cubicBezTo>
                  <a:pt x="6151" y="3754"/>
                  <a:pt x="6151" y="3754"/>
                  <a:pt x="6151" y="3754"/>
                </a:cubicBezTo>
                <a:cubicBezTo>
                  <a:pt x="6151" y="3542"/>
                  <a:pt x="6130" y="3309"/>
                  <a:pt x="6108" y="3033"/>
                </a:cubicBezTo>
                <a:cubicBezTo>
                  <a:pt x="6066" y="2842"/>
                  <a:pt x="6023" y="2694"/>
                  <a:pt x="5938" y="2609"/>
                </a:cubicBezTo>
                <a:cubicBezTo>
                  <a:pt x="5896" y="2566"/>
                  <a:pt x="5874" y="2545"/>
                  <a:pt x="5853" y="2545"/>
                </a:cubicBezTo>
                <a:cubicBezTo>
                  <a:pt x="5769" y="2481"/>
                  <a:pt x="5705" y="2460"/>
                  <a:pt x="5621" y="2439"/>
                </a:cubicBezTo>
                <a:cubicBezTo>
                  <a:pt x="5408" y="2397"/>
                  <a:pt x="4835" y="2376"/>
                  <a:pt x="3946" y="2376"/>
                </a:cubicBezTo>
                <a:cubicBezTo>
                  <a:pt x="3712" y="2376"/>
                  <a:pt x="3437" y="2376"/>
                  <a:pt x="3139" y="2397"/>
                </a:cubicBezTo>
                <a:cubicBezTo>
                  <a:pt x="2630" y="2397"/>
                  <a:pt x="2334" y="2418"/>
                  <a:pt x="2270" y="2439"/>
                </a:cubicBezTo>
                <a:cubicBezTo>
                  <a:pt x="2143" y="2460"/>
                  <a:pt x="2015" y="2524"/>
                  <a:pt x="1930" y="2651"/>
                </a:cubicBezTo>
                <a:cubicBezTo>
                  <a:pt x="1867" y="2715"/>
                  <a:pt x="1824" y="2842"/>
                  <a:pt x="1782" y="3033"/>
                </a:cubicBezTo>
                <a:cubicBezTo>
                  <a:pt x="1761" y="3309"/>
                  <a:pt x="1740" y="3542"/>
                  <a:pt x="1740" y="3754"/>
                </a:cubicBezTo>
                <a:cubicBezTo>
                  <a:pt x="1740" y="4390"/>
                  <a:pt x="1761" y="4792"/>
                  <a:pt x="1824" y="4920"/>
                </a:cubicBezTo>
                <a:cubicBezTo>
                  <a:pt x="1846" y="5005"/>
                  <a:pt x="1867" y="5090"/>
                  <a:pt x="1888" y="5132"/>
                </a:cubicBezTo>
                <a:cubicBezTo>
                  <a:pt x="1951" y="5259"/>
                  <a:pt x="2058" y="5344"/>
                  <a:pt x="2228" y="5386"/>
                </a:cubicBezTo>
                <a:cubicBezTo>
                  <a:pt x="2397" y="5429"/>
                  <a:pt x="2397" y="5429"/>
                  <a:pt x="2397" y="5429"/>
                </a:cubicBezTo>
                <a:cubicBezTo>
                  <a:pt x="2439" y="5429"/>
                  <a:pt x="2588" y="5450"/>
                  <a:pt x="2800" y="5450"/>
                </a:cubicBezTo>
                <a:cubicBezTo>
                  <a:pt x="3331" y="5471"/>
                  <a:pt x="3712" y="5471"/>
                  <a:pt x="3966" y="5471"/>
                </a:cubicBezTo>
                <a:close/>
                <a:moveTo>
                  <a:pt x="3352" y="4538"/>
                </a:moveTo>
                <a:lnTo>
                  <a:pt x="3352" y="4538"/>
                </a:lnTo>
                <a:cubicBezTo>
                  <a:pt x="3352" y="3309"/>
                  <a:pt x="3352" y="3309"/>
                  <a:pt x="3352" y="3309"/>
                </a:cubicBezTo>
                <a:cubicBezTo>
                  <a:pt x="3373" y="3309"/>
                  <a:pt x="3691" y="3479"/>
                  <a:pt x="4326" y="3818"/>
                </a:cubicBezTo>
                <a:cubicBezTo>
                  <a:pt x="4475" y="3903"/>
                  <a:pt x="4539" y="3924"/>
                  <a:pt x="4539" y="3924"/>
                </a:cubicBezTo>
                <a:lnTo>
                  <a:pt x="3352" y="4538"/>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sp>
        <p:nvSpPr>
          <p:cNvPr id="7" name="Freeform 6">
            <a:extLst>
              <a:ext uri="{FF2B5EF4-FFF2-40B4-BE49-F238E27FC236}">
                <a16:creationId xmlns="" xmlns:a16="http://schemas.microsoft.com/office/drawing/2014/main" id="{9C60BE3D-D004-094F-BA3B-3E4D1D038C6F}"/>
              </a:ext>
            </a:extLst>
          </p:cNvPr>
          <p:cNvSpPr>
            <a:spLocks noChangeArrowheads="1"/>
          </p:cNvSpPr>
          <p:nvPr userDrawn="1"/>
        </p:nvSpPr>
        <p:spPr bwMode="auto">
          <a:xfrm>
            <a:off x="1647365" y="4259602"/>
            <a:ext cx="362027" cy="361825"/>
          </a:xfrm>
          <a:custGeom>
            <a:avLst/>
            <a:gdLst>
              <a:gd name="T0" fmla="*/ 3924 w 7870"/>
              <a:gd name="T1" fmla="*/ 0 h 7869"/>
              <a:gd name="T2" fmla="*/ 3924 w 7870"/>
              <a:gd name="T3" fmla="*/ 0 h 7869"/>
              <a:gd name="T4" fmla="*/ 5854 w 7870"/>
              <a:gd name="T5" fmla="*/ 509 h 7869"/>
              <a:gd name="T6" fmla="*/ 7339 w 7870"/>
              <a:gd name="T7" fmla="*/ 1951 h 7869"/>
              <a:gd name="T8" fmla="*/ 7869 w 7870"/>
              <a:gd name="T9" fmla="*/ 3924 h 7869"/>
              <a:gd name="T10" fmla="*/ 7339 w 7870"/>
              <a:gd name="T11" fmla="*/ 5895 h 7869"/>
              <a:gd name="T12" fmla="*/ 5897 w 7870"/>
              <a:gd name="T13" fmla="*/ 7338 h 7869"/>
              <a:gd name="T14" fmla="*/ 3924 w 7870"/>
              <a:gd name="T15" fmla="*/ 7868 h 7869"/>
              <a:gd name="T16" fmla="*/ 1972 w 7870"/>
              <a:gd name="T17" fmla="*/ 7338 h 7869"/>
              <a:gd name="T18" fmla="*/ 509 w 7870"/>
              <a:gd name="T19" fmla="*/ 5895 h 7869"/>
              <a:gd name="T20" fmla="*/ 0 w 7870"/>
              <a:gd name="T21" fmla="*/ 3924 h 7869"/>
              <a:gd name="T22" fmla="*/ 530 w 7870"/>
              <a:gd name="T23" fmla="*/ 1951 h 7869"/>
              <a:gd name="T24" fmla="*/ 1994 w 7870"/>
              <a:gd name="T25" fmla="*/ 509 h 7869"/>
              <a:gd name="T26" fmla="*/ 3924 w 7870"/>
              <a:gd name="T27" fmla="*/ 0 h 7869"/>
              <a:gd name="T28" fmla="*/ 2248 w 7870"/>
              <a:gd name="T29" fmla="*/ 2757 h 7869"/>
              <a:gd name="T30" fmla="*/ 2248 w 7870"/>
              <a:gd name="T31" fmla="*/ 2757 h 7869"/>
              <a:gd name="T32" fmla="*/ 2630 w 7870"/>
              <a:gd name="T33" fmla="*/ 2630 h 7869"/>
              <a:gd name="T34" fmla="*/ 2779 w 7870"/>
              <a:gd name="T35" fmla="*/ 2291 h 7869"/>
              <a:gd name="T36" fmla="*/ 2630 w 7870"/>
              <a:gd name="T37" fmla="*/ 1930 h 7869"/>
              <a:gd name="T38" fmla="*/ 2269 w 7870"/>
              <a:gd name="T39" fmla="*/ 1803 h 7869"/>
              <a:gd name="T40" fmla="*/ 1866 w 7870"/>
              <a:gd name="T41" fmla="*/ 1930 h 7869"/>
              <a:gd name="T42" fmla="*/ 1718 w 7870"/>
              <a:gd name="T43" fmla="*/ 2291 h 7869"/>
              <a:gd name="T44" fmla="*/ 1866 w 7870"/>
              <a:gd name="T45" fmla="*/ 2630 h 7869"/>
              <a:gd name="T46" fmla="*/ 2248 w 7870"/>
              <a:gd name="T47" fmla="*/ 2757 h 7869"/>
              <a:gd name="T48" fmla="*/ 2715 w 7870"/>
              <a:gd name="T49" fmla="*/ 3160 h 7869"/>
              <a:gd name="T50" fmla="*/ 2715 w 7870"/>
              <a:gd name="T51" fmla="*/ 3160 h 7869"/>
              <a:gd name="T52" fmla="*/ 1781 w 7870"/>
              <a:gd name="T53" fmla="*/ 3160 h 7869"/>
              <a:gd name="T54" fmla="*/ 1781 w 7870"/>
              <a:gd name="T55" fmla="*/ 5980 h 7869"/>
              <a:gd name="T56" fmla="*/ 2715 w 7870"/>
              <a:gd name="T57" fmla="*/ 5980 h 7869"/>
              <a:gd name="T58" fmla="*/ 2715 w 7870"/>
              <a:gd name="T59" fmla="*/ 3160 h 7869"/>
              <a:gd name="T60" fmla="*/ 6109 w 7870"/>
              <a:gd name="T61" fmla="*/ 4368 h 7869"/>
              <a:gd name="T62" fmla="*/ 6109 w 7870"/>
              <a:gd name="T63" fmla="*/ 4368 h 7869"/>
              <a:gd name="T64" fmla="*/ 5790 w 7870"/>
              <a:gd name="T65" fmla="*/ 3394 h 7869"/>
              <a:gd name="T66" fmla="*/ 5027 w 7870"/>
              <a:gd name="T67" fmla="*/ 3096 h 7869"/>
              <a:gd name="T68" fmla="*/ 4454 w 7870"/>
              <a:gd name="T69" fmla="*/ 3245 h 7869"/>
              <a:gd name="T70" fmla="*/ 4178 w 7870"/>
              <a:gd name="T71" fmla="*/ 3563 h 7869"/>
              <a:gd name="T72" fmla="*/ 4178 w 7870"/>
              <a:gd name="T73" fmla="*/ 3160 h 7869"/>
              <a:gd name="T74" fmla="*/ 3245 w 7870"/>
              <a:gd name="T75" fmla="*/ 3160 h 7869"/>
              <a:gd name="T76" fmla="*/ 3245 w 7870"/>
              <a:gd name="T77" fmla="*/ 4665 h 7869"/>
              <a:gd name="T78" fmla="*/ 3245 w 7870"/>
              <a:gd name="T79" fmla="*/ 5980 h 7869"/>
              <a:gd name="T80" fmla="*/ 4178 w 7870"/>
              <a:gd name="T81" fmla="*/ 5980 h 7869"/>
              <a:gd name="T82" fmla="*/ 4178 w 7870"/>
              <a:gd name="T83" fmla="*/ 4411 h 7869"/>
              <a:gd name="T84" fmla="*/ 4178 w 7870"/>
              <a:gd name="T85" fmla="*/ 4283 h 7869"/>
              <a:gd name="T86" fmla="*/ 4200 w 7870"/>
              <a:gd name="T87" fmla="*/ 4177 h 7869"/>
              <a:gd name="T88" fmla="*/ 4370 w 7870"/>
              <a:gd name="T89" fmla="*/ 3944 h 7869"/>
              <a:gd name="T90" fmla="*/ 4687 w 7870"/>
              <a:gd name="T91" fmla="*/ 3839 h 7869"/>
              <a:gd name="T92" fmla="*/ 5048 w 7870"/>
              <a:gd name="T93" fmla="*/ 4008 h 7869"/>
              <a:gd name="T94" fmla="*/ 5154 w 7870"/>
              <a:gd name="T95" fmla="*/ 4475 h 7869"/>
              <a:gd name="T96" fmla="*/ 5154 w 7870"/>
              <a:gd name="T97" fmla="*/ 5980 h 7869"/>
              <a:gd name="T98" fmla="*/ 6109 w 7870"/>
              <a:gd name="T99" fmla="*/ 5980 h 7869"/>
              <a:gd name="T100" fmla="*/ 6109 w 7870"/>
              <a:gd name="T101" fmla="*/ 4368 h 7869"/>
              <a:gd name="T102" fmla="*/ 4157 w 7870"/>
              <a:gd name="T103" fmla="*/ 3584 h 7869"/>
              <a:gd name="T104" fmla="*/ 4157 w 7870"/>
              <a:gd name="T105" fmla="*/ 3584 h 7869"/>
              <a:gd name="T106" fmla="*/ 4178 w 7870"/>
              <a:gd name="T107" fmla="*/ 3563 h 7869"/>
              <a:gd name="T108" fmla="*/ 4178 w 7870"/>
              <a:gd name="T109" fmla="*/ 3584 h 7869"/>
              <a:gd name="T110" fmla="*/ 4157 w 7870"/>
              <a:gd name="T111" fmla="*/ 3584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870" h="7869">
                <a:moveTo>
                  <a:pt x="3924" y="0"/>
                </a:moveTo>
                <a:lnTo>
                  <a:pt x="3924" y="0"/>
                </a:lnTo>
                <a:cubicBezTo>
                  <a:pt x="4581" y="0"/>
                  <a:pt x="5239" y="170"/>
                  <a:pt x="5854" y="509"/>
                </a:cubicBezTo>
                <a:cubicBezTo>
                  <a:pt x="6491" y="827"/>
                  <a:pt x="6978" y="1315"/>
                  <a:pt x="7339" y="1951"/>
                </a:cubicBezTo>
                <a:cubicBezTo>
                  <a:pt x="7679" y="2587"/>
                  <a:pt x="7869" y="3245"/>
                  <a:pt x="7869" y="3924"/>
                </a:cubicBezTo>
                <a:cubicBezTo>
                  <a:pt x="7869" y="4623"/>
                  <a:pt x="7700" y="5259"/>
                  <a:pt x="7339" y="5895"/>
                </a:cubicBezTo>
                <a:cubicBezTo>
                  <a:pt x="7000" y="6511"/>
                  <a:pt x="6512" y="6998"/>
                  <a:pt x="5897" y="7338"/>
                </a:cubicBezTo>
                <a:cubicBezTo>
                  <a:pt x="5260" y="7699"/>
                  <a:pt x="4602" y="7868"/>
                  <a:pt x="3924" y="7868"/>
                </a:cubicBezTo>
                <a:cubicBezTo>
                  <a:pt x="3245" y="7868"/>
                  <a:pt x="2588" y="7699"/>
                  <a:pt x="1972" y="7338"/>
                </a:cubicBezTo>
                <a:cubicBezTo>
                  <a:pt x="1336" y="6998"/>
                  <a:pt x="848" y="6511"/>
                  <a:pt x="509" y="5895"/>
                </a:cubicBezTo>
                <a:cubicBezTo>
                  <a:pt x="169" y="5259"/>
                  <a:pt x="0" y="4623"/>
                  <a:pt x="0" y="3924"/>
                </a:cubicBezTo>
                <a:cubicBezTo>
                  <a:pt x="0" y="3245"/>
                  <a:pt x="169" y="2587"/>
                  <a:pt x="530" y="1951"/>
                </a:cubicBezTo>
                <a:cubicBezTo>
                  <a:pt x="869" y="1315"/>
                  <a:pt x="1357" y="827"/>
                  <a:pt x="1994" y="509"/>
                </a:cubicBezTo>
                <a:cubicBezTo>
                  <a:pt x="2609" y="170"/>
                  <a:pt x="3267" y="0"/>
                  <a:pt x="3924" y="0"/>
                </a:cubicBezTo>
                <a:close/>
                <a:moveTo>
                  <a:pt x="2248" y="2757"/>
                </a:moveTo>
                <a:lnTo>
                  <a:pt x="2248" y="2757"/>
                </a:lnTo>
                <a:cubicBezTo>
                  <a:pt x="2418" y="2757"/>
                  <a:pt x="2545" y="2715"/>
                  <a:pt x="2630" y="2630"/>
                </a:cubicBezTo>
                <a:cubicBezTo>
                  <a:pt x="2736" y="2545"/>
                  <a:pt x="2779" y="2418"/>
                  <a:pt x="2779" y="2291"/>
                </a:cubicBezTo>
                <a:cubicBezTo>
                  <a:pt x="2779" y="2142"/>
                  <a:pt x="2715" y="2036"/>
                  <a:pt x="2630" y="1930"/>
                </a:cubicBezTo>
                <a:cubicBezTo>
                  <a:pt x="2545" y="1845"/>
                  <a:pt x="2418" y="1803"/>
                  <a:pt x="2269" y="1803"/>
                </a:cubicBezTo>
                <a:cubicBezTo>
                  <a:pt x="2100" y="1803"/>
                  <a:pt x="1972" y="1845"/>
                  <a:pt x="1866" y="1930"/>
                </a:cubicBezTo>
                <a:cubicBezTo>
                  <a:pt x="1781" y="2036"/>
                  <a:pt x="1718" y="2142"/>
                  <a:pt x="1718" y="2291"/>
                </a:cubicBezTo>
                <a:cubicBezTo>
                  <a:pt x="1718" y="2418"/>
                  <a:pt x="1781" y="2545"/>
                  <a:pt x="1866" y="2630"/>
                </a:cubicBezTo>
                <a:cubicBezTo>
                  <a:pt x="1951" y="2715"/>
                  <a:pt x="2079" y="2757"/>
                  <a:pt x="2248" y="2757"/>
                </a:cubicBezTo>
                <a:close/>
                <a:moveTo>
                  <a:pt x="2715" y="3160"/>
                </a:moveTo>
                <a:lnTo>
                  <a:pt x="2715" y="3160"/>
                </a:lnTo>
                <a:cubicBezTo>
                  <a:pt x="1781" y="3160"/>
                  <a:pt x="1781" y="3160"/>
                  <a:pt x="1781" y="3160"/>
                </a:cubicBezTo>
                <a:cubicBezTo>
                  <a:pt x="1781" y="5980"/>
                  <a:pt x="1781" y="5980"/>
                  <a:pt x="1781" y="5980"/>
                </a:cubicBezTo>
                <a:cubicBezTo>
                  <a:pt x="2715" y="5980"/>
                  <a:pt x="2715" y="5980"/>
                  <a:pt x="2715" y="5980"/>
                </a:cubicBezTo>
                <a:lnTo>
                  <a:pt x="2715" y="3160"/>
                </a:lnTo>
                <a:close/>
                <a:moveTo>
                  <a:pt x="6109" y="4368"/>
                </a:moveTo>
                <a:lnTo>
                  <a:pt x="6109" y="4368"/>
                </a:lnTo>
                <a:cubicBezTo>
                  <a:pt x="6109" y="3924"/>
                  <a:pt x="6003" y="3605"/>
                  <a:pt x="5790" y="3394"/>
                </a:cubicBezTo>
                <a:cubicBezTo>
                  <a:pt x="5600" y="3203"/>
                  <a:pt x="5345" y="3096"/>
                  <a:pt x="5027" y="3096"/>
                </a:cubicBezTo>
                <a:cubicBezTo>
                  <a:pt x="4772" y="3096"/>
                  <a:pt x="4581" y="3139"/>
                  <a:pt x="4454" y="3245"/>
                </a:cubicBezTo>
                <a:cubicBezTo>
                  <a:pt x="4327" y="3351"/>
                  <a:pt x="4242" y="3458"/>
                  <a:pt x="4178" y="3563"/>
                </a:cubicBezTo>
                <a:cubicBezTo>
                  <a:pt x="4178" y="3160"/>
                  <a:pt x="4178" y="3160"/>
                  <a:pt x="4178" y="3160"/>
                </a:cubicBezTo>
                <a:cubicBezTo>
                  <a:pt x="3245" y="3160"/>
                  <a:pt x="3245" y="3160"/>
                  <a:pt x="3245" y="3160"/>
                </a:cubicBezTo>
                <a:cubicBezTo>
                  <a:pt x="3245" y="4665"/>
                  <a:pt x="3245" y="4665"/>
                  <a:pt x="3245" y="4665"/>
                </a:cubicBezTo>
                <a:cubicBezTo>
                  <a:pt x="3245" y="5980"/>
                  <a:pt x="3245" y="5980"/>
                  <a:pt x="3245" y="5980"/>
                </a:cubicBezTo>
                <a:cubicBezTo>
                  <a:pt x="4178" y="5980"/>
                  <a:pt x="4178" y="5980"/>
                  <a:pt x="4178" y="5980"/>
                </a:cubicBezTo>
                <a:cubicBezTo>
                  <a:pt x="4178" y="4411"/>
                  <a:pt x="4178" y="4411"/>
                  <a:pt x="4178" y="4411"/>
                </a:cubicBezTo>
                <a:cubicBezTo>
                  <a:pt x="4178" y="4368"/>
                  <a:pt x="4178" y="4326"/>
                  <a:pt x="4178" y="4283"/>
                </a:cubicBezTo>
                <a:cubicBezTo>
                  <a:pt x="4178" y="4241"/>
                  <a:pt x="4200" y="4198"/>
                  <a:pt x="4200" y="4177"/>
                </a:cubicBezTo>
                <a:cubicBezTo>
                  <a:pt x="4242" y="4092"/>
                  <a:pt x="4306" y="4008"/>
                  <a:pt x="4370" y="3944"/>
                </a:cubicBezTo>
                <a:cubicBezTo>
                  <a:pt x="4454" y="3860"/>
                  <a:pt x="4560" y="3839"/>
                  <a:pt x="4687" y="3839"/>
                </a:cubicBezTo>
                <a:cubicBezTo>
                  <a:pt x="4857" y="3839"/>
                  <a:pt x="4985" y="3882"/>
                  <a:pt x="5048" y="4008"/>
                </a:cubicBezTo>
                <a:cubicBezTo>
                  <a:pt x="5133" y="4135"/>
                  <a:pt x="5154" y="4283"/>
                  <a:pt x="5154" y="4475"/>
                </a:cubicBezTo>
                <a:cubicBezTo>
                  <a:pt x="5154" y="5980"/>
                  <a:pt x="5154" y="5980"/>
                  <a:pt x="5154" y="5980"/>
                </a:cubicBezTo>
                <a:cubicBezTo>
                  <a:pt x="6109" y="5980"/>
                  <a:pt x="6109" y="5980"/>
                  <a:pt x="6109" y="5980"/>
                </a:cubicBezTo>
                <a:lnTo>
                  <a:pt x="6109" y="4368"/>
                </a:lnTo>
                <a:close/>
                <a:moveTo>
                  <a:pt x="4157" y="3584"/>
                </a:moveTo>
                <a:lnTo>
                  <a:pt x="4157" y="3584"/>
                </a:lnTo>
                <a:cubicBezTo>
                  <a:pt x="4157" y="3563"/>
                  <a:pt x="4178" y="3563"/>
                  <a:pt x="4178" y="3563"/>
                </a:cubicBezTo>
                <a:cubicBezTo>
                  <a:pt x="4178" y="3584"/>
                  <a:pt x="4178" y="3584"/>
                  <a:pt x="4178" y="3584"/>
                </a:cubicBezTo>
                <a:lnTo>
                  <a:pt x="4157" y="3584"/>
                </a:lnTo>
                <a:close/>
              </a:path>
            </a:pathLst>
          </a:custGeom>
          <a:solidFill>
            <a:srgbClr val="0099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AU"/>
          </a:p>
        </p:txBody>
      </p:sp>
      <p:pic>
        <p:nvPicPr>
          <p:cNvPr id="9" name="Picture 8">
            <a:extLst>
              <a:ext uri="{FF2B5EF4-FFF2-40B4-BE49-F238E27FC236}">
                <a16:creationId xmlns="" xmlns:a16="http://schemas.microsoft.com/office/drawing/2014/main" id="{E365E8B2-562C-924E-8E84-614A47E7AA81}"/>
              </a:ext>
            </a:extLst>
          </p:cNvPr>
          <p:cNvPicPr>
            <a:picLocks noChangeAspect="1"/>
          </p:cNvPicPr>
          <p:nvPr userDrawn="1"/>
        </p:nvPicPr>
        <p:blipFill>
          <a:blip r:embed="rId2"/>
          <a:stretch>
            <a:fillRect/>
          </a:stretch>
        </p:blipFill>
        <p:spPr>
          <a:xfrm>
            <a:off x="665097" y="5775529"/>
            <a:ext cx="2078103" cy="678687"/>
          </a:xfrm>
          <a:prstGeom prst="rect">
            <a:avLst/>
          </a:prstGeom>
        </p:spPr>
      </p:pic>
    </p:spTree>
    <p:extLst>
      <p:ext uri="{BB962C8B-B14F-4D97-AF65-F5344CB8AC3E}">
        <p14:creationId xmlns:p14="http://schemas.microsoft.com/office/powerpoint/2010/main" val="2532667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FCC06846-C6D6-4D6B-80C0-E53CDFDE9E31}" type="datetimeFigureOut">
              <a:rPr lang="en-AU" smtClean="0"/>
              <a:t>8/05/2020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F90F86-A81A-47EF-B6A1-A12E01AD0FD6}" type="slidenum">
              <a:rPr lang="en-AU" smtClean="0"/>
              <a:t>‹#›</a:t>
            </a:fld>
            <a:endParaRPr lang="en-AU"/>
          </a:p>
        </p:txBody>
      </p:sp>
    </p:spTree>
    <p:extLst>
      <p:ext uri="{BB962C8B-B14F-4D97-AF65-F5344CB8AC3E}">
        <p14:creationId xmlns:p14="http://schemas.microsoft.com/office/powerpoint/2010/main" val="199146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C06846-C6D6-4D6B-80C0-E53CDFDE9E31}" type="datetimeFigureOut">
              <a:rPr lang="en-AU" smtClean="0"/>
              <a:t>8/05/2020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FDF90F86-A81A-47EF-B6A1-A12E01AD0FD6}" type="slidenum">
              <a:rPr lang="en-AU" smtClean="0"/>
              <a:t>‹#›</a:t>
            </a:fld>
            <a:endParaRPr lang="en-AU"/>
          </a:p>
        </p:txBody>
      </p:sp>
    </p:spTree>
    <p:extLst>
      <p:ext uri="{BB962C8B-B14F-4D97-AF65-F5344CB8AC3E}">
        <p14:creationId xmlns:p14="http://schemas.microsoft.com/office/powerpoint/2010/main" val="1925619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FCC06846-C6D6-4D6B-80C0-E53CDFDE9E31}" type="datetimeFigureOut">
              <a:rPr lang="en-AU" smtClean="0"/>
              <a:t>8/05/2020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F90F86-A81A-47EF-B6A1-A12E01AD0FD6}" type="slidenum">
              <a:rPr lang="en-AU" smtClean="0"/>
              <a:t>‹#›</a:t>
            </a:fld>
            <a:endParaRPr lang="en-AU"/>
          </a:p>
        </p:txBody>
      </p:sp>
    </p:spTree>
    <p:extLst>
      <p:ext uri="{BB962C8B-B14F-4D97-AF65-F5344CB8AC3E}">
        <p14:creationId xmlns:p14="http://schemas.microsoft.com/office/powerpoint/2010/main" val="3509602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FCC06846-C6D6-4D6B-80C0-E53CDFDE9E31}" type="datetimeFigureOut">
              <a:rPr lang="en-AU" smtClean="0"/>
              <a:t>8/05/2020</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FDF90F86-A81A-47EF-B6A1-A12E01AD0FD6}" type="slidenum">
              <a:rPr lang="en-AU" smtClean="0"/>
              <a:t>‹#›</a:t>
            </a:fld>
            <a:endParaRPr lang="en-AU"/>
          </a:p>
        </p:txBody>
      </p:sp>
    </p:spTree>
    <p:extLst>
      <p:ext uri="{BB962C8B-B14F-4D97-AF65-F5344CB8AC3E}">
        <p14:creationId xmlns:p14="http://schemas.microsoft.com/office/powerpoint/2010/main" val="405592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FCC06846-C6D6-4D6B-80C0-E53CDFDE9E31}" type="datetimeFigureOut">
              <a:rPr lang="en-AU" smtClean="0"/>
              <a:t>8/05/2020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FDF90F86-A81A-47EF-B6A1-A12E01AD0FD6}" type="slidenum">
              <a:rPr lang="en-AU" smtClean="0"/>
              <a:t>‹#›</a:t>
            </a:fld>
            <a:endParaRPr lang="en-AU"/>
          </a:p>
        </p:txBody>
      </p:sp>
    </p:spTree>
    <p:extLst>
      <p:ext uri="{BB962C8B-B14F-4D97-AF65-F5344CB8AC3E}">
        <p14:creationId xmlns:p14="http://schemas.microsoft.com/office/powerpoint/2010/main" val="311562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06846-C6D6-4D6B-80C0-E53CDFDE9E31}" type="datetimeFigureOut">
              <a:rPr lang="en-AU" smtClean="0"/>
              <a:t>8/05/2020</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FDF90F86-A81A-47EF-B6A1-A12E01AD0FD6}" type="slidenum">
              <a:rPr lang="en-AU" smtClean="0"/>
              <a:t>‹#›</a:t>
            </a:fld>
            <a:endParaRPr lang="en-AU"/>
          </a:p>
        </p:txBody>
      </p:sp>
    </p:spTree>
    <p:extLst>
      <p:ext uri="{BB962C8B-B14F-4D97-AF65-F5344CB8AC3E}">
        <p14:creationId xmlns:p14="http://schemas.microsoft.com/office/powerpoint/2010/main" val="191272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06846-C6D6-4D6B-80C0-E53CDFDE9E31}" type="datetimeFigureOut">
              <a:rPr lang="en-AU" smtClean="0"/>
              <a:t>8/05/2020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F90F86-A81A-47EF-B6A1-A12E01AD0FD6}" type="slidenum">
              <a:rPr lang="en-AU" smtClean="0"/>
              <a:t>‹#›</a:t>
            </a:fld>
            <a:endParaRPr lang="en-AU"/>
          </a:p>
        </p:txBody>
      </p:sp>
    </p:spTree>
    <p:extLst>
      <p:ext uri="{BB962C8B-B14F-4D97-AF65-F5344CB8AC3E}">
        <p14:creationId xmlns:p14="http://schemas.microsoft.com/office/powerpoint/2010/main" val="375185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C06846-C6D6-4D6B-80C0-E53CDFDE9E31}" type="datetimeFigureOut">
              <a:rPr lang="en-AU" smtClean="0"/>
              <a:t>8/05/2020</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FDF90F86-A81A-47EF-B6A1-A12E01AD0FD6}" type="slidenum">
              <a:rPr lang="en-AU" smtClean="0"/>
              <a:t>‹#›</a:t>
            </a:fld>
            <a:endParaRPr lang="en-AU"/>
          </a:p>
        </p:txBody>
      </p:sp>
    </p:spTree>
    <p:extLst>
      <p:ext uri="{BB962C8B-B14F-4D97-AF65-F5344CB8AC3E}">
        <p14:creationId xmlns:p14="http://schemas.microsoft.com/office/powerpoint/2010/main" val="2913299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06846-C6D6-4D6B-80C0-E53CDFDE9E31}" type="datetimeFigureOut">
              <a:rPr lang="en-AU" smtClean="0"/>
              <a:t>8/05/2020</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F90F86-A81A-47EF-B6A1-A12E01AD0FD6}" type="slidenum">
              <a:rPr lang="en-AU" smtClean="0"/>
              <a:t>‹#›</a:t>
            </a:fld>
            <a:endParaRPr lang="en-AU"/>
          </a:p>
        </p:txBody>
      </p:sp>
    </p:spTree>
    <p:extLst>
      <p:ext uri="{BB962C8B-B14F-4D97-AF65-F5344CB8AC3E}">
        <p14:creationId xmlns:p14="http://schemas.microsoft.com/office/powerpoint/2010/main" val="39169312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way to </a:t>
            </a:r>
            <a:r>
              <a:rPr lang="en-US" dirty="0" err="1" smtClean="0"/>
              <a:t>prioritise</a:t>
            </a:r>
            <a:r>
              <a:rPr lang="en-US" dirty="0" smtClean="0"/>
              <a:t> Safety Fundamentals for Teams …</a:t>
            </a:r>
            <a:endParaRPr lang="en-AU" dirty="0"/>
          </a:p>
        </p:txBody>
      </p:sp>
      <p:sp>
        <p:nvSpPr>
          <p:cNvPr id="3" name="Footer Placeholder 2"/>
          <p:cNvSpPr>
            <a:spLocks noGrp="1"/>
          </p:cNvSpPr>
          <p:nvPr>
            <p:ph type="ftr" sz="quarter" idx="10"/>
          </p:nvPr>
        </p:nvSpPr>
        <p:spPr/>
        <p:txBody>
          <a:bodyPr/>
          <a:lstStyle/>
          <a:p>
            <a:r>
              <a:rPr lang="en-AU" smtClean="0"/>
              <a:t>Clinical Excellence Commission</a:t>
            </a:r>
            <a:endParaRPr lang="en-AU" dirty="0"/>
          </a:p>
        </p:txBody>
      </p:sp>
      <p:sp>
        <p:nvSpPr>
          <p:cNvPr id="4" name="Slide Number Placeholder 3"/>
          <p:cNvSpPr>
            <a:spLocks noGrp="1"/>
          </p:cNvSpPr>
          <p:nvPr>
            <p:ph type="sldNum" sz="quarter" idx="11"/>
          </p:nvPr>
        </p:nvSpPr>
        <p:spPr/>
        <p:txBody>
          <a:bodyPr/>
          <a:lstStyle/>
          <a:p>
            <a:fld id="{84D3DED8-CEC3-1449-A2AB-4F5665AE0AC9}" type="slidenum">
              <a:rPr lang="en-AU" smtClean="0"/>
              <a:pPr/>
              <a:t>1</a:t>
            </a:fld>
            <a:endParaRPr lang="en-AU"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049558076"/>
      </p:ext>
    </p:extLst>
  </p:cSld>
  <p:clrMapOvr>
    <a:masterClrMapping/>
  </p:clrMapOvr>
  <mc:AlternateContent xmlns:mc="http://schemas.openxmlformats.org/markup-compatibility/2006" xmlns:p14="http://schemas.microsoft.com/office/powerpoint/2010/main">
    <mc:Choice Requires="p14">
      <p:transition spd="slow" p14:dur="2000" advTm="11615"/>
    </mc:Choice>
    <mc:Fallback xmlns="">
      <p:transition spd="slow" advTm="116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 Stripes</a:t>
            </a:r>
            <a:endParaRPr lang="en-AU" dirty="0"/>
          </a:p>
        </p:txBody>
      </p:sp>
      <p:sp>
        <p:nvSpPr>
          <p:cNvPr id="4" name="Slide Number Placeholder 3"/>
          <p:cNvSpPr>
            <a:spLocks noGrp="1"/>
          </p:cNvSpPr>
          <p:nvPr>
            <p:ph type="sldNum" sz="quarter" idx="4294967295"/>
          </p:nvPr>
        </p:nvSpPr>
        <p:spPr>
          <a:xfrm>
            <a:off x="11078817" y="6117880"/>
            <a:ext cx="417858" cy="365125"/>
          </a:xfrm>
          <a:prstGeom prst="rect">
            <a:avLst/>
          </a:prstGeom>
        </p:spPr>
        <p:txBody>
          <a:bodyPr/>
          <a:lstStyle/>
          <a:p>
            <a:fld id="{84D3DED8-CEC3-1449-A2AB-4F5665AE0AC9}" type="slidenum">
              <a:rPr lang="en-AU" smtClean="0"/>
              <a:t>2</a:t>
            </a:fld>
            <a:endParaRPr lang="en-AU" dirty="0"/>
          </a:p>
        </p:txBody>
      </p:sp>
      <p:sp>
        <p:nvSpPr>
          <p:cNvPr id="6" name="Content Placeholder 5"/>
          <p:cNvSpPr>
            <a:spLocks noGrp="1"/>
          </p:cNvSpPr>
          <p:nvPr>
            <p:ph sz="quarter" idx="14"/>
          </p:nvPr>
        </p:nvSpPr>
        <p:spPr>
          <a:xfrm>
            <a:off x="562803" y="1667199"/>
            <a:ext cx="6504372" cy="3962750"/>
          </a:xfrm>
        </p:spPr>
        <p:txBody>
          <a:bodyPr/>
          <a:lstStyle/>
          <a:p>
            <a:pPr marL="342900" indent="-342900">
              <a:lnSpc>
                <a:spcPct val="100000"/>
              </a:lnSpc>
              <a:buFont typeface="Arial" panose="020B0604020202020204" pitchFamily="34" charset="0"/>
              <a:buChar char="•"/>
            </a:pPr>
            <a:r>
              <a:rPr lang="en-US" sz="2400" dirty="0" smtClean="0"/>
              <a:t>A framework which takes </a:t>
            </a:r>
            <a:r>
              <a:rPr lang="en-US" sz="2400" dirty="0"/>
              <a:t>a step back to gain an understanding of the current </a:t>
            </a:r>
            <a:r>
              <a:rPr lang="en-US" sz="2400" dirty="0" smtClean="0"/>
              <a:t>state of a unit</a:t>
            </a:r>
            <a:endParaRPr lang="en-US" sz="2400" dirty="0"/>
          </a:p>
          <a:p>
            <a:pPr marL="342900" indent="-342900">
              <a:lnSpc>
                <a:spcPct val="100000"/>
              </a:lnSpc>
              <a:buFont typeface="Arial" panose="020B0604020202020204" pitchFamily="34" charset="0"/>
              <a:buChar char="•"/>
            </a:pPr>
            <a:r>
              <a:rPr lang="en-US" sz="2400" dirty="0" smtClean="0"/>
              <a:t>It’s context driven recognizing the unique identities of every clinical team</a:t>
            </a:r>
          </a:p>
          <a:p>
            <a:pPr marL="342900" indent="-342900">
              <a:lnSpc>
                <a:spcPct val="100000"/>
              </a:lnSpc>
              <a:buFont typeface="Arial" panose="020B0604020202020204" pitchFamily="34" charset="0"/>
              <a:buChar char="•"/>
            </a:pPr>
            <a:r>
              <a:rPr lang="en-US" sz="2400" dirty="0"/>
              <a:t>Helps teams identify priority areas for improvement</a:t>
            </a:r>
          </a:p>
          <a:p>
            <a:pPr marL="342900" indent="-342900">
              <a:lnSpc>
                <a:spcPct val="100000"/>
              </a:lnSpc>
              <a:buFont typeface="Arial" panose="020B0604020202020204" pitchFamily="34" charset="0"/>
              <a:buChar char="•"/>
            </a:pPr>
            <a:r>
              <a:rPr lang="en-US" sz="2400" dirty="0" smtClean="0"/>
              <a:t>Teams explore different approaches to enhance everyday practices and build partnerships with patients, family and </a:t>
            </a:r>
            <a:r>
              <a:rPr lang="en-US" sz="2400" dirty="0" err="1" smtClean="0"/>
              <a:t>carers</a:t>
            </a:r>
            <a:endParaRPr lang="en-US" sz="2400" dirty="0" smtClean="0"/>
          </a:p>
        </p:txBody>
      </p:sp>
      <p:pic>
        <p:nvPicPr>
          <p:cNvPr id="8" name="Content Placeholder 6"/>
          <p:cNvPicPr>
            <a:picLocks noGrp="1" noChangeAspect="1"/>
          </p:cNvPicPr>
          <p:nvPr>
            <p:ph sz="quarter" idx="15"/>
          </p:nvPr>
        </p:nvPicPr>
        <p:blipFill rotWithShape="1">
          <a:blip r:embed="rId5" cstate="screen">
            <a:extLst>
              <a:ext uri="{28A0092B-C50C-407E-A947-70E740481C1C}">
                <a14:useLocalDpi xmlns:a14="http://schemas.microsoft.com/office/drawing/2010/main"/>
              </a:ext>
            </a:extLst>
          </a:blip>
          <a:srcRect l="2259" t="1553" r="2064"/>
          <a:stretch/>
        </p:blipFill>
        <p:spPr>
          <a:xfrm>
            <a:off x="7199697" y="873667"/>
            <a:ext cx="3999668" cy="50368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314146446"/>
      </p:ext>
    </p:extLst>
  </p:cSld>
  <p:clrMapOvr>
    <a:masterClrMapping/>
  </p:clrMapOvr>
  <mc:AlternateContent xmlns:mc="http://schemas.openxmlformats.org/markup-compatibility/2006" xmlns:p14="http://schemas.microsoft.com/office/powerpoint/2010/main">
    <mc:Choice Requires="p14">
      <p:transition spd="slow" p14:dur="2000" advTm="38957"/>
    </mc:Choice>
    <mc:Fallback xmlns="">
      <p:transition spd="slow" advTm="389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9096550" y="550287"/>
            <a:ext cx="2557179" cy="5006835"/>
          </a:xfrm>
          <a:prstGeom prst="rect">
            <a:avLst/>
          </a:prstGeom>
          <a:solidFill>
            <a:srgbClr val="DC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7" name="Rectangle 16"/>
          <p:cNvSpPr/>
          <p:nvPr/>
        </p:nvSpPr>
        <p:spPr>
          <a:xfrm>
            <a:off x="846353" y="541269"/>
            <a:ext cx="2557179" cy="5006835"/>
          </a:xfrm>
          <a:prstGeom prst="rect">
            <a:avLst/>
          </a:prstGeom>
          <a:solidFill>
            <a:srgbClr val="DC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22" name="Rectangle 21"/>
          <p:cNvSpPr/>
          <p:nvPr/>
        </p:nvSpPr>
        <p:spPr>
          <a:xfrm>
            <a:off x="850676" y="541269"/>
            <a:ext cx="2546306" cy="320122"/>
          </a:xfrm>
          <a:prstGeom prst="rect">
            <a:avLst/>
          </a:prstGeom>
          <a:solidFill>
            <a:srgbClr val="48B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Stripe 1</a:t>
            </a:r>
            <a:endParaRPr lang="en-AU" b="1" dirty="0"/>
          </a:p>
        </p:txBody>
      </p:sp>
      <p:sp>
        <p:nvSpPr>
          <p:cNvPr id="34" name="TextBox 33"/>
          <p:cNvSpPr txBox="1"/>
          <p:nvPr/>
        </p:nvSpPr>
        <p:spPr>
          <a:xfrm>
            <a:off x="846353" y="850007"/>
            <a:ext cx="2557179" cy="369332"/>
          </a:xfrm>
          <a:prstGeom prst="rect">
            <a:avLst/>
          </a:prstGeom>
          <a:solidFill>
            <a:srgbClr val="9CDAE0"/>
          </a:solidFill>
        </p:spPr>
        <p:txBody>
          <a:bodyPr wrap="square" rtlCol="0">
            <a:spAutoFit/>
          </a:bodyPr>
          <a:lstStyle>
            <a:defPPr>
              <a:defRPr lang="en-US"/>
            </a:defPPr>
            <a:lvl1pPr algn="ctr">
              <a:defRPr sz="900">
                <a:solidFill>
                  <a:srgbClr val="23282F"/>
                </a:solidFill>
                <a:latin typeface="Swis721 Hv BT" panose="020B0804020202020204" pitchFamily="34" charset="0"/>
              </a:defRPr>
            </a:lvl1pPr>
          </a:lstStyle>
          <a:p>
            <a:r>
              <a:rPr lang="en-AU" sz="1800" dirty="0" smtClean="0">
                <a:latin typeface="+mn-lt"/>
              </a:rPr>
              <a:t>Discovery</a:t>
            </a:r>
            <a:endParaRPr lang="en-AU" sz="1800" dirty="0">
              <a:latin typeface="+mn-lt"/>
            </a:endParaRPr>
          </a:p>
        </p:txBody>
      </p:sp>
      <p:sp>
        <p:nvSpPr>
          <p:cNvPr id="35" name="TextBox 34"/>
          <p:cNvSpPr txBox="1"/>
          <p:nvPr/>
        </p:nvSpPr>
        <p:spPr>
          <a:xfrm>
            <a:off x="362149" y="5557122"/>
            <a:ext cx="3991755" cy="461665"/>
          </a:xfrm>
          <a:prstGeom prst="rect">
            <a:avLst/>
          </a:prstGeom>
          <a:noFill/>
        </p:spPr>
        <p:txBody>
          <a:bodyPr wrap="square" rtlCol="0">
            <a:spAutoFit/>
          </a:bodyPr>
          <a:lstStyle/>
          <a:p>
            <a:pPr algn="ctr"/>
            <a:r>
              <a:rPr lang="en-AU" sz="2400" dirty="0" smtClean="0">
                <a:solidFill>
                  <a:schemeClr val="bg1">
                    <a:lumMod val="50000"/>
                  </a:schemeClr>
                </a:solidFill>
              </a:rPr>
              <a:t>Safety Culture</a:t>
            </a:r>
            <a:endParaRPr lang="en-AU" sz="2400" dirty="0">
              <a:solidFill>
                <a:schemeClr val="bg1">
                  <a:lumMod val="50000"/>
                </a:schemeClr>
              </a:solidFill>
            </a:endParaRPr>
          </a:p>
        </p:txBody>
      </p:sp>
      <p:sp>
        <p:nvSpPr>
          <p:cNvPr id="37" name="TextBox 36"/>
          <p:cNvSpPr txBox="1"/>
          <p:nvPr/>
        </p:nvSpPr>
        <p:spPr>
          <a:xfrm rot="16200000">
            <a:off x="-1403496" y="3485890"/>
            <a:ext cx="3991755" cy="461665"/>
          </a:xfrm>
          <a:prstGeom prst="rect">
            <a:avLst/>
          </a:prstGeom>
          <a:noFill/>
        </p:spPr>
        <p:txBody>
          <a:bodyPr wrap="square" rtlCol="0">
            <a:spAutoFit/>
          </a:bodyPr>
          <a:lstStyle/>
          <a:p>
            <a:pPr algn="ctr"/>
            <a:r>
              <a:rPr lang="en-US" sz="2400" dirty="0" smtClean="0">
                <a:solidFill>
                  <a:schemeClr val="bg1">
                    <a:lumMod val="50000"/>
                  </a:schemeClr>
                </a:solidFill>
              </a:rPr>
              <a:t>Patient</a:t>
            </a:r>
            <a:r>
              <a:rPr lang="en-US" sz="2400" dirty="0" smtClean="0">
                <a:solidFill>
                  <a:srgbClr val="23282F"/>
                </a:solidFill>
              </a:rPr>
              <a:t> </a:t>
            </a:r>
            <a:r>
              <a:rPr lang="en-US" sz="2400" dirty="0" smtClean="0">
                <a:solidFill>
                  <a:schemeClr val="bg1">
                    <a:lumMod val="50000"/>
                  </a:schemeClr>
                </a:solidFill>
              </a:rPr>
              <a:t>Safety</a:t>
            </a:r>
            <a:endParaRPr lang="en-AU" sz="2400" dirty="0">
              <a:solidFill>
                <a:schemeClr val="bg1">
                  <a:lumMod val="50000"/>
                </a:schemeClr>
              </a:solidFill>
            </a:endParaRPr>
          </a:p>
        </p:txBody>
      </p:sp>
      <p:sp>
        <p:nvSpPr>
          <p:cNvPr id="11" name="TextBox 10"/>
          <p:cNvSpPr txBox="1"/>
          <p:nvPr/>
        </p:nvSpPr>
        <p:spPr>
          <a:xfrm>
            <a:off x="6353056" y="5527934"/>
            <a:ext cx="1351160" cy="369332"/>
          </a:xfrm>
          <a:prstGeom prst="rect">
            <a:avLst/>
          </a:prstGeom>
          <a:noFill/>
        </p:spPr>
        <p:txBody>
          <a:bodyPr wrap="square" rtlCol="0">
            <a:spAutoFit/>
          </a:bodyPr>
          <a:lstStyle/>
          <a:p>
            <a:r>
              <a:rPr lang="en-AU" dirty="0">
                <a:solidFill>
                  <a:schemeClr val="bg1"/>
                </a:solidFill>
              </a:rPr>
              <a:t>Evaluation</a:t>
            </a:r>
          </a:p>
        </p:txBody>
      </p:sp>
      <p:sp>
        <p:nvSpPr>
          <p:cNvPr id="43" name="Rectangle 42"/>
          <p:cNvSpPr/>
          <p:nvPr/>
        </p:nvSpPr>
        <p:spPr>
          <a:xfrm>
            <a:off x="6306779" y="541269"/>
            <a:ext cx="2610187" cy="5006835"/>
          </a:xfrm>
          <a:prstGeom prst="rect">
            <a:avLst/>
          </a:prstGeom>
          <a:solidFill>
            <a:srgbClr val="DC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2" name="Rectangle 41"/>
          <p:cNvSpPr/>
          <p:nvPr/>
        </p:nvSpPr>
        <p:spPr>
          <a:xfrm>
            <a:off x="3550062" y="541268"/>
            <a:ext cx="2557179" cy="5006835"/>
          </a:xfrm>
          <a:prstGeom prst="rect">
            <a:avLst/>
          </a:prstGeom>
          <a:solidFill>
            <a:srgbClr val="DCEB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7" name="Slide Number Placeholder 6"/>
          <p:cNvSpPr>
            <a:spLocks noGrp="1"/>
          </p:cNvSpPr>
          <p:nvPr>
            <p:ph type="sldNum" sz="quarter" idx="12"/>
          </p:nvPr>
        </p:nvSpPr>
        <p:spPr/>
        <p:txBody>
          <a:bodyPr/>
          <a:lstStyle/>
          <a:p>
            <a:fld id="{13289840-919C-4FD4-82E1-7D3F66AB7A08}" type="slidenum">
              <a:rPr lang="en-AU" sz="1600" smtClean="0">
                <a:solidFill>
                  <a:schemeClr val="tx1"/>
                </a:solidFill>
              </a:rPr>
              <a:t>3</a:t>
            </a:fld>
            <a:endParaRPr lang="en-AU" sz="1600" dirty="0">
              <a:solidFill>
                <a:schemeClr val="tx1"/>
              </a:solidFill>
            </a:endParaRPr>
          </a:p>
        </p:txBody>
      </p:sp>
      <p:sp>
        <p:nvSpPr>
          <p:cNvPr id="45" name="Rectangle 44"/>
          <p:cNvSpPr/>
          <p:nvPr/>
        </p:nvSpPr>
        <p:spPr>
          <a:xfrm>
            <a:off x="3539699" y="552155"/>
            <a:ext cx="2567542" cy="320122"/>
          </a:xfrm>
          <a:prstGeom prst="rect">
            <a:avLst/>
          </a:prstGeom>
          <a:solidFill>
            <a:srgbClr val="48B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Stripe 2</a:t>
            </a:r>
            <a:endParaRPr lang="en-AU" b="1" dirty="0"/>
          </a:p>
        </p:txBody>
      </p:sp>
      <p:sp>
        <p:nvSpPr>
          <p:cNvPr id="46" name="TextBox 45"/>
          <p:cNvSpPr txBox="1"/>
          <p:nvPr/>
        </p:nvSpPr>
        <p:spPr>
          <a:xfrm>
            <a:off x="3538556" y="860893"/>
            <a:ext cx="2568685" cy="369332"/>
          </a:xfrm>
          <a:prstGeom prst="rect">
            <a:avLst/>
          </a:prstGeom>
          <a:solidFill>
            <a:srgbClr val="9CDAE0"/>
          </a:solidFill>
        </p:spPr>
        <p:txBody>
          <a:bodyPr wrap="square" rtlCol="0">
            <a:spAutoFit/>
          </a:bodyPr>
          <a:lstStyle>
            <a:defPPr>
              <a:defRPr lang="en-US"/>
            </a:defPPr>
            <a:lvl1pPr algn="ctr">
              <a:defRPr sz="900">
                <a:solidFill>
                  <a:srgbClr val="23282F"/>
                </a:solidFill>
                <a:latin typeface="Swis721 Hv BT" panose="020B0804020202020204" pitchFamily="34" charset="0"/>
              </a:defRPr>
            </a:lvl1pPr>
          </a:lstStyle>
          <a:p>
            <a:r>
              <a:rPr lang="en-US" sz="1800" dirty="0" smtClean="0">
                <a:latin typeface="+mn-lt"/>
              </a:rPr>
              <a:t>Safety Fundamentals</a:t>
            </a:r>
            <a:endParaRPr lang="en-AU" sz="1800" dirty="0">
              <a:latin typeface="+mn-lt"/>
            </a:endParaRPr>
          </a:p>
        </p:txBody>
      </p:sp>
      <p:sp>
        <p:nvSpPr>
          <p:cNvPr id="47" name="Rectangle 46"/>
          <p:cNvSpPr/>
          <p:nvPr/>
        </p:nvSpPr>
        <p:spPr>
          <a:xfrm>
            <a:off x="6323844" y="550287"/>
            <a:ext cx="2610186" cy="320122"/>
          </a:xfrm>
          <a:prstGeom prst="rect">
            <a:avLst/>
          </a:prstGeom>
          <a:solidFill>
            <a:srgbClr val="48B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Stripe 3</a:t>
            </a:r>
            <a:endParaRPr lang="en-AU" b="1" dirty="0"/>
          </a:p>
        </p:txBody>
      </p:sp>
      <p:sp>
        <p:nvSpPr>
          <p:cNvPr id="48" name="TextBox 47"/>
          <p:cNvSpPr txBox="1"/>
          <p:nvPr/>
        </p:nvSpPr>
        <p:spPr>
          <a:xfrm>
            <a:off x="6323843" y="859025"/>
            <a:ext cx="2610188" cy="369332"/>
          </a:xfrm>
          <a:prstGeom prst="rect">
            <a:avLst/>
          </a:prstGeom>
          <a:solidFill>
            <a:srgbClr val="9CDAE0"/>
          </a:solidFill>
        </p:spPr>
        <p:txBody>
          <a:bodyPr wrap="square" rtlCol="0">
            <a:spAutoFit/>
          </a:bodyPr>
          <a:lstStyle>
            <a:defPPr>
              <a:defRPr lang="en-US"/>
            </a:defPPr>
            <a:lvl1pPr algn="ctr">
              <a:defRPr sz="900">
                <a:solidFill>
                  <a:srgbClr val="23282F"/>
                </a:solidFill>
                <a:latin typeface="Swis721 Hv BT" panose="020B0804020202020204" pitchFamily="34" charset="0"/>
              </a:defRPr>
            </a:lvl1pPr>
          </a:lstStyle>
          <a:p>
            <a:r>
              <a:rPr lang="en-AU" sz="1800" dirty="0" smtClean="0">
                <a:latin typeface="+mn-lt"/>
              </a:rPr>
              <a:t>Improvement Strategies</a:t>
            </a:r>
            <a:endParaRPr lang="en-AU" sz="1800" dirty="0">
              <a:latin typeface="+mn-lt"/>
            </a:endParaRPr>
          </a:p>
        </p:txBody>
      </p:sp>
      <p:sp>
        <p:nvSpPr>
          <p:cNvPr id="49" name="Rectangle 48"/>
          <p:cNvSpPr/>
          <p:nvPr/>
        </p:nvSpPr>
        <p:spPr>
          <a:xfrm>
            <a:off x="9090000" y="552155"/>
            <a:ext cx="2557179" cy="320122"/>
          </a:xfrm>
          <a:prstGeom prst="rect">
            <a:avLst/>
          </a:prstGeom>
          <a:solidFill>
            <a:srgbClr val="48B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Stripe 4</a:t>
            </a:r>
            <a:endParaRPr lang="en-AU" b="1" dirty="0"/>
          </a:p>
        </p:txBody>
      </p:sp>
      <p:sp>
        <p:nvSpPr>
          <p:cNvPr id="50" name="TextBox 49"/>
          <p:cNvSpPr txBox="1"/>
          <p:nvPr/>
        </p:nvSpPr>
        <p:spPr>
          <a:xfrm>
            <a:off x="9096550" y="874145"/>
            <a:ext cx="2549486" cy="369332"/>
          </a:xfrm>
          <a:prstGeom prst="rect">
            <a:avLst/>
          </a:prstGeom>
          <a:solidFill>
            <a:srgbClr val="9CDAE0"/>
          </a:solidFill>
        </p:spPr>
        <p:txBody>
          <a:bodyPr wrap="square" rtlCol="0">
            <a:spAutoFit/>
          </a:bodyPr>
          <a:lstStyle>
            <a:defPPr>
              <a:defRPr lang="en-US"/>
            </a:defPPr>
            <a:lvl1pPr algn="ctr">
              <a:defRPr sz="900">
                <a:solidFill>
                  <a:srgbClr val="23282F"/>
                </a:solidFill>
                <a:latin typeface="Swis721 Hv BT" panose="020B0804020202020204" pitchFamily="34" charset="0"/>
              </a:defRPr>
            </a:lvl1pPr>
          </a:lstStyle>
          <a:p>
            <a:r>
              <a:rPr lang="en-AU" sz="1800" dirty="0" smtClean="0">
                <a:latin typeface="+mn-lt"/>
              </a:rPr>
              <a:t>Sustain</a:t>
            </a:r>
            <a:endParaRPr lang="en-AU" sz="1800" dirty="0">
              <a:latin typeface="+mn-lt"/>
            </a:endParaRPr>
          </a:p>
        </p:txBody>
      </p:sp>
      <p:sp>
        <p:nvSpPr>
          <p:cNvPr id="51" name="TextBox 50"/>
          <p:cNvSpPr txBox="1"/>
          <p:nvPr/>
        </p:nvSpPr>
        <p:spPr>
          <a:xfrm>
            <a:off x="976295" y="1475316"/>
            <a:ext cx="2374229" cy="1169551"/>
          </a:xfrm>
          <a:prstGeom prst="rect">
            <a:avLst/>
          </a:prstGeom>
          <a:noFill/>
        </p:spPr>
        <p:txBody>
          <a:bodyPr wrap="square" rtlCol="0">
            <a:spAutoFit/>
          </a:bodyPr>
          <a:lstStyle/>
          <a:p>
            <a:pPr marL="108000" indent="-108000">
              <a:buFont typeface="Arial" panose="020B0604020202020204" pitchFamily="34" charset="0"/>
              <a:buChar char="•"/>
            </a:pPr>
            <a:r>
              <a:rPr lang="en-AU" sz="1400" dirty="0"/>
              <a:t>Patient </a:t>
            </a:r>
            <a:r>
              <a:rPr lang="en-AU" sz="1400" dirty="0" smtClean="0"/>
              <a:t>experience</a:t>
            </a:r>
          </a:p>
          <a:p>
            <a:pPr marL="108000" indent="-108000">
              <a:buFont typeface="Arial" panose="020B0604020202020204" pitchFamily="34" charset="0"/>
              <a:buChar char="•"/>
            </a:pPr>
            <a:r>
              <a:rPr lang="en-US" sz="1400" dirty="0" smtClean="0"/>
              <a:t>Incident data</a:t>
            </a:r>
            <a:endParaRPr lang="en-AU" sz="1400" dirty="0"/>
          </a:p>
          <a:p>
            <a:pPr marL="108000" indent="-108000">
              <a:buFont typeface="Arial" panose="020B0604020202020204" pitchFamily="34" charset="0"/>
              <a:buChar char="•"/>
            </a:pPr>
            <a:r>
              <a:rPr lang="en-AU" sz="1400" dirty="0"/>
              <a:t>Safety Culture </a:t>
            </a:r>
          </a:p>
          <a:p>
            <a:pPr marL="108000" indent="-108000">
              <a:buFont typeface="Arial" panose="020B0604020202020204" pitchFamily="34" charset="0"/>
              <a:buChar char="•"/>
            </a:pPr>
            <a:r>
              <a:rPr lang="en-AU" sz="1400" dirty="0"/>
              <a:t>What goes well?</a:t>
            </a:r>
          </a:p>
          <a:p>
            <a:pPr marL="108000" indent="-108000">
              <a:buFont typeface="Arial" panose="020B0604020202020204" pitchFamily="34" charset="0"/>
              <a:buChar char="•"/>
            </a:pPr>
            <a:r>
              <a:rPr lang="en-AU" sz="1400" dirty="0"/>
              <a:t>MDT Focus group</a:t>
            </a:r>
          </a:p>
        </p:txBody>
      </p:sp>
      <p:sp>
        <p:nvSpPr>
          <p:cNvPr id="52" name="TextBox 51"/>
          <p:cNvSpPr txBox="1"/>
          <p:nvPr/>
        </p:nvSpPr>
        <p:spPr>
          <a:xfrm flipH="1">
            <a:off x="3613943" y="3306844"/>
            <a:ext cx="2493298" cy="1985159"/>
          </a:xfrm>
          <a:prstGeom prst="rect">
            <a:avLst/>
          </a:prstGeom>
          <a:noFill/>
        </p:spPr>
        <p:txBody>
          <a:bodyPr wrap="square" rtlCol="0">
            <a:spAutoFit/>
          </a:bodyPr>
          <a:lstStyle/>
          <a:p>
            <a:pPr marL="108000" indent="-108000">
              <a:buFont typeface="Arial" panose="020B0604020202020204" pitchFamily="34" charset="0"/>
              <a:buChar char="•"/>
            </a:pPr>
            <a:r>
              <a:rPr lang="en-AU" sz="1400" dirty="0"/>
              <a:t>Safety </a:t>
            </a:r>
            <a:r>
              <a:rPr lang="en-AU" sz="1400" dirty="0" smtClean="0"/>
              <a:t>Huddles Leadership </a:t>
            </a:r>
            <a:r>
              <a:rPr lang="en-AU" sz="1400" dirty="0" err="1"/>
              <a:t>WalkArounds</a:t>
            </a:r>
            <a:endParaRPr lang="en-AU" sz="1400" dirty="0"/>
          </a:p>
          <a:p>
            <a:pPr marL="108000" indent="-108000">
              <a:buFont typeface="Arial" panose="020B0604020202020204" pitchFamily="34" charset="0"/>
              <a:buChar char="•"/>
            </a:pPr>
            <a:r>
              <a:rPr lang="en-AU" sz="1400" dirty="0"/>
              <a:t>Quality Learning Boards</a:t>
            </a:r>
          </a:p>
          <a:p>
            <a:pPr marL="108000" indent="-108000">
              <a:buFont typeface="Arial" panose="020B0604020202020204" pitchFamily="34" charset="0"/>
              <a:buChar char="•"/>
            </a:pPr>
            <a:r>
              <a:rPr lang="en-AU" sz="1400" dirty="0" err="1"/>
              <a:t>Multiprofessional</a:t>
            </a:r>
            <a:r>
              <a:rPr lang="en-AU" sz="1400" dirty="0"/>
              <a:t> rounds Intentional Rounding</a:t>
            </a:r>
          </a:p>
          <a:p>
            <a:pPr marL="108000" indent="-108000">
              <a:buFont typeface="Arial" panose="020B0604020202020204" pitchFamily="34" charset="0"/>
              <a:buChar char="•"/>
            </a:pPr>
            <a:r>
              <a:rPr lang="en-AU" sz="1400" dirty="0"/>
              <a:t>M &amp; M Meetings</a:t>
            </a:r>
          </a:p>
          <a:p>
            <a:pPr marL="108000" indent="-108000">
              <a:buFont typeface="Arial" panose="020B0604020202020204" pitchFamily="34" charset="0"/>
              <a:buChar char="•"/>
            </a:pPr>
            <a:r>
              <a:rPr lang="en-AU" sz="1400" dirty="0"/>
              <a:t>Take 2 – Think, Do</a:t>
            </a:r>
          </a:p>
          <a:p>
            <a:pPr marL="108000" indent="-108000">
              <a:buFont typeface="Arial" panose="020B0604020202020204" pitchFamily="34" charset="0"/>
              <a:buChar char="•"/>
            </a:pPr>
            <a:r>
              <a:rPr lang="en-US" sz="1400" dirty="0"/>
              <a:t>What Matters to You?</a:t>
            </a:r>
            <a:endParaRPr lang="en-AU" sz="1400" dirty="0"/>
          </a:p>
          <a:p>
            <a:pPr marL="171450" indent="-171450">
              <a:buFont typeface="Arial" panose="020B0604020202020204" pitchFamily="34" charset="0"/>
              <a:buChar char="•"/>
            </a:pPr>
            <a:endParaRPr lang="en-AU" sz="1100" dirty="0"/>
          </a:p>
        </p:txBody>
      </p:sp>
      <p:sp>
        <p:nvSpPr>
          <p:cNvPr id="14" name="Right Arrow 13"/>
          <p:cNvSpPr/>
          <p:nvPr/>
        </p:nvSpPr>
        <p:spPr>
          <a:xfrm>
            <a:off x="4353904" y="5208192"/>
            <a:ext cx="6505892" cy="598508"/>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TextBox 52"/>
          <p:cNvSpPr txBox="1"/>
          <p:nvPr/>
        </p:nvSpPr>
        <p:spPr>
          <a:xfrm>
            <a:off x="6367516" y="3312598"/>
            <a:ext cx="2549449" cy="954107"/>
          </a:xfrm>
          <a:prstGeom prst="rect">
            <a:avLst/>
          </a:prstGeom>
          <a:noFill/>
        </p:spPr>
        <p:txBody>
          <a:bodyPr wrap="square" lIns="0" rtlCol="0">
            <a:spAutoFit/>
          </a:bodyPr>
          <a:lstStyle/>
          <a:p>
            <a:pPr marL="108000" indent="-108000">
              <a:buFont typeface="Arial" panose="020B0604020202020204" pitchFamily="34" charset="0"/>
              <a:buChar char="•"/>
            </a:pPr>
            <a:r>
              <a:rPr lang="en-AU" sz="1400" dirty="0"/>
              <a:t>Improvement strategy aligned with teams’ </a:t>
            </a:r>
            <a:r>
              <a:rPr lang="en-AU" sz="1400" dirty="0" smtClean="0"/>
              <a:t>goals</a:t>
            </a:r>
            <a:endParaRPr lang="en-AU" sz="1400" dirty="0"/>
          </a:p>
          <a:p>
            <a:pPr marL="108000" indent="-108000">
              <a:buFont typeface="Arial" panose="020B0604020202020204" pitchFamily="34" charset="0"/>
              <a:buChar char="•"/>
            </a:pPr>
            <a:r>
              <a:rPr lang="en-AU" sz="1400" dirty="0" smtClean="0"/>
              <a:t>QI training/coaching</a:t>
            </a:r>
            <a:endParaRPr lang="en-US" sz="1400" dirty="0"/>
          </a:p>
          <a:p>
            <a:pPr marL="108000" indent="-108000">
              <a:buFont typeface="Arial" panose="020B0604020202020204" pitchFamily="34" charset="0"/>
              <a:buChar char="•"/>
            </a:pPr>
            <a:r>
              <a:rPr lang="en-US" sz="1400" dirty="0"/>
              <a:t>Building capability</a:t>
            </a:r>
            <a:endParaRPr lang="en-AU" sz="1400" dirty="0"/>
          </a:p>
        </p:txBody>
      </p:sp>
      <p:sp>
        <p:nvSpPr>
          <p:cNvPr id="54" name="TextBox 53"/>
          <p:cNvSpPr txBox="1"/>
          <p:nvPr/>
        </p:nvSpPr>
        <p:spPr>
          <a:xfrm>
            <a:off x="9146068" y="3306844"/>
            <a:ext cx="2499968" cy="954107"/>
          </a:xfrm>
          <a:prstGeom prst="rect">
            <a:avLst/>
          </a:prstGeom>
          <a:noFill/>
        </p:spPr>
        <p:txBody>
          <a:bodyPr wrap="square" lIns="0" rtlCol="0">
            <a:spAutoFit/>
          </a:bodyPr>
          <a:lstStyle/>
          <a:p>
            <a:pPr marL="108000" indent="-108000">
              <a:buFont typeface="Arial" panose="020B0604020202020204" pitchFamily="34" charset="0"/>
              <a:buChar char="•"/>
            </a:pPr>
            <a:r>
              <a:rPr lang="en-AU" sz="1400" dirty="0"/>
              <a:t>Sustainability </a:t>
            </a:r>
            <a:r>
              <a:rPr lang="en-AU" sz="1400" dirty="0" smtClean="0"/>
              <a:t>plan</a:t>
            </a:r>
            <a:endParaRPr lang="en-AU" sz="1400" dirty="0"/>
          </a:p>
          <a:p>
            <a:pPr marL="108000" indent="-108000">
              <a:buFont typeface="Arial" panose="020B0604020202020204" pitchFamily="34" charset="0"/>
              <a:buChar char="•"/>
            </a:pPr>
            <a:r>
              <a:rPr lang="en-AU" sz="1400" dirty="0"/>
              <a:t>Shared </a:t>
            </a:r>
            <a:r>
              <a:rPr lang="en-AU" sz="1400" dirty="0" smtClean="0"/>
              <a:t>learnings</a:t>
            </a:r>
            <a:endParaRPr lang="en-US" sz="1400" dirty="0"/>
          </a:p>
          <a:p>
            <a:pPr marL="108000" indent="-108000">
              <a:buFont typeface="Arial" panose="020B0604020202020204" pitchFamily="34" charset="0"/>
              <a:buChar char="•"/>
            </a:pPr>
            <a:r>
              <a:rPr lang="en-US" sz="1400" dirty="0"/>
              <a:t>Embed and continue as business as usual</a:t>
            </a:r>
            <a:endParaRPr lang="en-AU" sz="1400" dirty="0"/>
          </a:p>
        </p:txBody>
      </p:sp>
      <p:sp>
        <p:nvSpPr>
          <p:cNvPr id="23" name="TextBox 22"/>
          <p:cNvSpPr txBox="1"/>
          <p:nvPr/>
        </p:nvSpPr>
        <p:spPr>
          <a:xfrm>
            <a:off x="6367516" y="5292003"/>
            <a:ext cx="2549449" cy="369332"/>
          </a:xfrm>
          <a:prstGeom prst="rect">
            <a:avLst/>
          </a:prstGeom>
          <a:noFill/>
        </p:spPr>
        <p:txBody>
          <a:bodyPr wrap="square" rtlCol="0">
            <a:spAutoFit/>
          </a:bodyPr>
          <a:lstStyle/>
          <a:p>
            <a:r>
              <a:rPr lang="en-US" dirty="0" smtClean="0">
                <a:solidFill>
                  <a:schemeClr val="bg1">
                    <a:lumMod val="95000"/>
                  </a:schemeClr>
                </a:solidFill>
              </a:rPr>
              <a:t>Evaluation</a:t>
            </a:r>
            <a:endParaRPr lang="en-AU" dirty="0">
              <a:solidFill>
                <a:schemeClr val="bg1">
                  <a:lumMod val="95000"/>
                </a:schemeClr>
              </a:solidFill>
            </a:endParaRPr>
          </a:p>
        </p:txBody>
      </p:sp>
      <p:sp>
        <p:nvSpPr>
          <p:cNvPr id="26" name="Arc 1"/>
          <p:cNvSpPr/>
          <p:nvPr/>
        </p:nvSpPr>
        <p:spPr>
          <a:xfrm rot="16639051">
            <a:off x="3959785" y="-1195651"/>
            <a:ext cx="4941367" cy="9793415"/>
          </a:xfrm>
          <a:custGeom>
            <a:avLst/>
            <a:gdLst>
              <a:gd name="connsiteX0" fmla="*/ 3884264 w 7071891"/>
              <a:gd name="connsiteY0" fmla="*/ 24098 h 9909251"/>
              <a:gd name="connsiteX1" fmla="*/ 6669828 w 7071891"/>
              <a:gd name="connsiteY1" fmla="*/ 2660010 h 9909251"/>
              <a:gd name="connsiteX2" fmla="*/ 7020830 w 7071891"/>
              <a:gd name="connsiteY2" fmla="*/ 5793599 h 9909251"/>
              <a:gd name="connsiteX3" fmla="*/ 3535946 w 7071891"/>
              <a:gd name="connsiteY3" fmla="*/ 4954626 h 9909251"/>
              <a:gd name="connsiteX4" fmla="*/ 3884264 w 7071891"/>
              <a:gd name="connsiteY4" fmla="*/ 24098 h 9909251"/>
              <a:gd name="connsiteX0" fmla="*/ 3884264 w 7071891"/>
              <a:gd name="connsiteY0" fmla="*/ 24098 h 9909251"/>
              <a:gd name="connsiteX1" fmla="*/ 6669828 w 7071891"/>
              <a:gd name="connsiteY1" fmla="*/ 2660010 h 9909251"/>
              <a:gd name="connsiteX2" fmla="*/ 7020830 w 7071891"/>
              <a:gd name="connsiteY2" fmla="*/ 5793599 h 9909251"/>
              <a:gd name="connsiteX0" fmla="*/ 348318 w 3936315"/>
              <a:gd name="connsiteY0" fmla="*/ 0 h 7285691"/>
              <a:gd name="connsiteX1" fmla="*/ 3133882 w 3936315"/>
              <a:gd name="connsiteY1" fmla="*/ 2635912 h 7285691"/>
              <a:gd name="connsiteX2" fmla="*/ 3484884 w 3936315"/>
              <a:gd name="connsiteY2" fmla="*/ 5769501 h 7285691"/>
              <a:gd name="connsiteX3" fmla="*/ 0 w 3936315"/>
              <a:gd name="connsiteY3" fmla="*/ 4930528 h 7285691"/>
              <a:gd name="connsiteX4" fmla="*/ 348318 w 3936315"/>
              <a:gd name="connsiteY4" fmla="*/ 0 h 7285691"/>
              <a:gd name="connsiteX0" fmla="*/ 348318 w 3936315"/>
              <a:gd name="connsiteY0" fmla="*/ 0 h 7285691"/>
              <a:gd name="connsiteX1" fmla="*/ 3133882 w 3936315"/>
              <a:gd name="connsiteY1" fmla="*/ 2635912 h 7285691"/>
              <a:gd name="connsiteX2" fmla="*/ 3916645 w 3936315"/>
              <a:gd name="connsiteY2" fmla="*/ 7285691 h 7285691"/>
              <a:gd name="connsiteX0" fmla="*/ 1741547 w 5329544"/>
              <a:gd name="connsiteY0" fmla="*/ 92444 h 7378135"/>
              <a:gd name="connsiteX1" fmla="*/ 4527111 w 5329544"/>
              <a:gd name="connsiteY1" fmla="*/ 2728356 h 7378135"/>
              <a:gd name="connsiteX2" fmla="*/ 4878113 w 5329544"/>
              <a:gd name="connsiteY2" fmla="*/ 5861945 h 7378135"/>
              <a:gd name="connsiteX3" fmla="*/ 1393229 w 5329544"/>
              <a:gd name="connsiteY3" fmla="*/ 5022972 h 7378135"/>
              <a:gd name="connsiteX4" fmla="*/ 1741547 w 5329544"/>
              <a:gd name="connsiteY4" fmla="*/ 92444 h 7378135"/>
              <a:gd name="connsiteX0" fmla="*/ 0 w 5329544"/>
              <a:gd name="connsiteY0" fmla="*/ 0 h 7378135"/>
              <a:gd name="connsiteX1" fmla="*/ 4527111 w 5329544"/>
              <a:gd name="connsiteY1" fmla="*/ 2728356 h 7378135"/>
              <a:gd name="connsiteX2" fmla="*/ 5309874 w 5329544"/>
              <a:gd name="connsiteY2" fmla="*/ 7378135 h 7378135"/>
              <a:gd name="connsiteX0" fmla="*/ 1741547 w 5331083"/>
              <a:gd name="connsiteY0" fmla="*/ 92444 h 7378135"/>
              <a:gd name="connsiteX1" fmla="*/ 4527111 w 5331083"/>
              <a:gd name="connsiteY1" fmla="*/ 2728356 h 7378135"/>
              <a:gd name="connsiteX2" fmla="*/ 4878113 w 5331083"/>
              <a:gd name="connsiteY2" fmla="*/ 5861945 h 7378135"/>
              <a:gd name="connsiteX3" fmla="*/ 1393229 w 5331083"/>
              <a:gd name="connsiteY3" fmla="*/ 5022972 h 7378135"/>
              <a:gd name="connsiteX4" fmla="*/ 1741547 w 5331083"/>
              <a:gd name="connsiteY4" fmla="*/ 92444 h 7378135"/>
              <a:gd name="connsiteX0" fmla="*/ 0 w 5331083"/>
              <a:gd name="connsiteY0" fmla="*/ 0 h 7378135"/>
              <a:gd name="connsiteX1" fmla="*/ 4575986 w 5331083"/>
              <a:gd name="connsiteY1" fmla="*/ 3450827 h 7378135"/>
              <a:gd name="connsiteX2" fmla="*/ 5309874 w 5331083"/>
              <a:gd name="connsiteY2" fmla="*/ 7378135 h 7378135"/>
            </a:gdLst>
            <a:ahLst/>
            <a:cxnLst>
              <a:cxn ang="0">
                <a:pos x="connsiteX0" y="connsiteY0"/>
              </a:cxn>
              <a:cxn ang="0">
                <a:pos x="connsiteX1" y="connsiteY1"/>
              </a:cxn>
              <a:cxn ang="0">
                <a:pos x="connsiteX2" y="connsiteY2"/>
              </a:cxn>
            </a:cxnLst>
            <a:rect l="l" t="t" r="r" b="b"/>
            <a:pathLst>
              <a:path w="5331083" h="7378135" stroke="0" extrusionOk="0">
                <a:moveTo>
                  <a:pt x="1741547" y="92444"/>
                </a:moveTo>
                <a:cubicBezTo>
                  <a:pt x="2927800" y="256984"/>
                  <a:pt x="3975041" y="1247963"/>
                  <a:pt x="4527111" y="2728356"/>
                </a:cubicBezTo>
                <a:cubicBezTo>
                  <a:pt x="4886014" y="3690768"/>
                  <a:pt x="5009337" y="4791741"/>
                  <a:pt x="4878113" y="5861945"/>
                </a:cubicBezTo>
                <a:lnTo>
                  <a:pt x="1393229" y="5022972"/>
                </a:lnTo>
                <a:lnTo>
                  <a:pt x="1741547" y="92444"/>
                </a:lnTo>
                <a:close/>
              </a:path>
              <a:path w="5331083" h="7378135" fill="none">
                <a:moveTo>
                  <a:pt x="0" y="0"/>
                </a:moveTo>
                <a:cubicBezTo>
                  <a:pt x="1186253" y="164540"/>
                  <a:pt x="4023916" y="1970434"/>
                  <a:pt x="4575986" y="3450827"/>
                </a:cubicBezTo>
                <a:cubicBezTo>
                  <a:pt x="4934889" y="4413239"/>
                  <a:pt x="5441098" y="6307931"/>
                  <a:pt x="5309874" y="7378135"/>
                </a:cubicBezTo>
              </a:path>
            </a:pathLst>
          </a:custGeom>
          <a:ln w="76200">
            <a:solidFill>
              <a:srgbClr val="00ABE6"/>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2" name="TextBox 1"/>
          <p:cNvSpPr txBox="1"/>
          <p:nvPr/>
        </p:nvSpPr>
        <p:spPr>
          <a:xfrm rot="19668876">
            <a:off x="2052024" y="2648322"/>
            <a:ext cx="2977307" cy="369332"/>
          </a:xfrm>
          <a:prstGeom prst="rect">
            <a:avLst/>
          </a:prstGeom>
          <a:noFill/>
        </p:spPr>
        <p:txBody>
          <a:bodyPr wrap="square" rtlCol="0">
            <a:spAutoFit/>
          </a:bodyPr>
          <a:lstStyle/>
          <a:p>
            <a:r>
              <a:rPr lang="en-US" dirty="0" smtClean="0"/>
              <a:t>Improved staff experience</a:t>
            </a:r>
            <a:endParaRPr lang="en-AU" dirty="0"/>
          </a:p>
        </p:txBody>
      </p:sp>
      <p:sp>
        <p:nvSpPr>
          <p:cNvPr id="28" name="TextBox 27"/>
          <p:cNvSpPr txBox="1"/>
          <p:nvPr/>
        </p:nvSpPr>
        <p:spPr>
          <a:xfrm>
            <a:off x="8060116" y="1339037"/>
            <a:ext cx="3434839" cy="369332"/>
          </a:xfrm>
          <a:prstGeom prst="rect">
            <a:avLst/>
          </a:prstGeom>
          <a:noFill/>
        </p:spPr>
        <p:txBody>
          <a:bodyPr wrap="square" rtlCol="0">
            <a:spAutoFit/>
          </a:bodyPr>
          <a:lstStyle/>
          <a:p>
            <a:r>
              <a:rPr lang="en-US" dirty="0" smtClean="0"/>
              <a:t>Improved patient experience</a:t>
            </a:r>
            <a:endParaRPr lang="en-AU"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600358522"/>
      </p:ext>
    </p:extLst>
  </p:cSld>
  <p:clrMapOvr>
    <a:masterClrMapping/>
  </p:clrMapOvr>
  <mc:AlternateContent xmlns:mc="http://schemas.openxmlformats.org/markup-compatibility/2006" xmlns:p14="http://schemas.microsoft.com/office/powerpoint/2010/main">
    <mc:Choice Requires="p14">
      <p:transition spd="slow" p14:dur="2000" advTm="62250"/>
    </mc:Choice>
    <mc:Fallback xmlns="">
      <p:transition spd="slow" advTm="622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Finally</a:t>
            </a:r>
            <a:endParaRPr lang="en-AU" dirty="0"/>
          </a:p>
        </p:txBody>
      </p:sp>
      <p:sp>
        <p:nvSpPr>
          <p:cNvPr id="4" name="Content Placeholder 3"/>
          <p:cNvSpPr>
            <a:spLocks noGrp="1"/>
          </p:cNvSpPr>
          <p:nvPr>
            <p:ph sz="quarter" idx="14"/>
          </p:nvPr>
        </p:nvSpPr>
        <p:spPr>
          <a:xfrm>
            <a:off x="676972" y="1190741"/>
            <a:ext cx="10801350" cy="4340264"/>
          </a:xfrm>
        </p:spPr>
        <p:txBody>
          <a:bodyPr/>
          <a:lstStyle/>
          <a:p>
            <a:r>
              <a:rPr lang="en-US" sz="1800" dirty="0" smtClean="0"/>
              <a:t>Individually and collectively we have the power to improve safety culture</a:t>
            </a:r>
          </a:p>
          <a:p>
            <a:r>
              <a:rPr lang="en-US" sz="1800" dirty="0"/>
              <a:t>Team Stripes and the Safety Fundamentals for Teams have been developed to support teams to embed a culture of </a:t>
            </a:r>
            <a:r>
              <a:rPr lang="en-US" sz="1800" dirty="0" smtClean="0"/>
              <a:t>safety</a:t>
            </a:r>
          </a:p>
          <a:p>
            <a:r>
              <a:rPr lang="en-US" sz="1800" dirty="0" smtClean="0"/>
              <a:t>Through:</a:t>
            </a:r>
          </a:p>
          <a:p>
            <a:pPr marL="735750" lvl="2" indent="-285750"/>
            <a:r>
              <a:rPr lang="en-US" sz="1800" dirty="0" smtClean="0"/>
              <a:t>Engagement and relationship building</a:t>
            </a:r>
          </a:p>
          <a:p>
            <a:pPr marL="735750" lvl="2" indent="-285750"/>
            <a:r>
              <a:rPr lang="en-US" sz="1800" dirty="0" smtClean="0"/>
              <a:t>Appreciating context</a:t>
            </a:r>
          </a:p>
          <a:p>
            <a:pPr marL="735750" lvl="2" indent="-285750"/>
            <a:r>
              <a:rPr lang="en-US" sz="1800" dirty="0" smtClean="0"/>
              <a:t>Collectively identifying opportunities</a:t>
            </a:r>
          </a:p>
          <a:p>
            <a:pPr marL="735750" lvl="2" indent="-285750"/>
            <a:r>
              <a:rPr lang="en-US" sz="1800" dirty="0" smtClean="0"/>
              <a:t>Harnessing the strengths</a:t>
            </a:r>
          </a:p>
          <a:p>
            <a:pPr marL="735750" lvl="2" indent="-285750"/>
            <a:r>
              <a:rPr lang="en-US" sz="1800" dirty="0" smtClean="0"/>
              <a:t>Testing and adapting tools</a:t>
            </a:r>
          </a:p>
          <a:p>
            <a:pPr marL="735750" lvl="2" indent="-285750"/>
            <a:r>
              <a:rPr lang="en-US" sz="1800" dirty="0" smtClean="0"/>
              <a:t>Remaining curious and open to learning </a:t>
            </a:r>
            <a:endParaRPr lang="en-US" sz="1800" dirty="0"/>
          </a:p>
          <a:p>
            <a:endParaRPr lang="en-AU" dirty="0"/>
          </a:p>
        </p:txBody>
      </p:sp>
      <p:sp>
        <p:nvSpPr>
          <p:cNvPr id="5" name="Footer Placeholder 4"/>
          <p:cNvSpPr>
            <a:spLocks noGrp="1"/>
          </p:cNvSpPr>
          <p:nvPr>
            <p:ph type="ftr" sz="quarter" idx="15"/>
          </p:nvPr>
        </p:nvSpPr>
        <p:spPr/>
        <p:txBody>
          <a:bodyPr/>
          <a:lstStyle/>
          <a:p>
            <a:r>
              <a:rPr lang="en-AU" smtClean="0"/>
              <a:t>Clinical Excellence Commission</a:t>
            </a:r>
            <a:endParaRPr lang="en-AU" dirty="0"/>
          </a:p>
        </p:txBody>
      </p:sp>
      <p:sp>
        <p:nvSpPr>
          <p:cNvPr id="6" name="Slide Number Placeholder 5"/>
          <p:cNvSpPr>
            <a:spLocks noGrp="1"/>
          </p:cNvSpPr>
          <p:nvPr>
            <p:ph type="sldNum" sz="quarter" idx="16"/>
          </p:nvPr>
        </p:nvSpPr>
        <p:spPr/>
        <p:txBody>
          <a:bodyPr/>
          <a:lstStyle/>
          <a:p>
            <a:fld id="{84D3DED8-CEC3-1449-A2AB-4F5665AE0AC9}" type="slidenum">
              <a:rPr lang="en-AU" smtClean="0"/>
              <a:t>4</a:t>
            </a:fld>
            <a:endParaRPr lang="en-AU"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6646" y="2710986"/>
            <a:ext cx="4230029" cy="2820019"/>
          </a:xfrm>
          <a:prstGeom prst="rect">
            <a:avLst/>
          </a:prstGeom>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705978755"/>
      </p:ext>
    </p:extLst>
  </p:cSld>
  <p:clrMapOvr>
    <a:masterClrMapping/>
  </p:clrMapOvr>
  <mc:AlternateContent xmlns:mc="http://schemas.openxmlformats.org/markup-compatibility/2006" xmlns:p14="http://schemas.microsoft.com/office/powerpoint/2010/main">
    <mc:Choice Requires="p14">
      <p:transition spd="slow" p14:dur="2000" advTm="46950"/>
    </mc:Choice>
    <mc:Fallback xmlns="">
      <p:transition spd="slow" advTm="46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 xmlns:a16="http://schemas.microsoft.com/office/drawing/2014/main" id="{070E437C-2AD5-E44D-B599-6261353F04D7}"/>
              </a:ext>
            </a:extLst>
          </p:cNvPr>
          <p:cNvSpPr>
            <a:spLocks noGrp="1"/>
          </p:cNvSpPr>
          <p:nvPr>
            <p:ph type="ftr" sz="quarter" idx="10"/>
          </p:nvPr>
        </p:nvSpPr>
        <p:spPr/>
        <p:txBody>
          <a:bodyPr/>
          <a:lstStyle/>
          <a:p>
            <a:r>
              <a:rPr lang="en-AU"/>
              <a:t>Clinical Excellence Commission</a:t>
            </a:r>
            <a:endParaRPr lang="en-AU" dirty="0"/>
          </a:p>
        </p:txBody>
      </p:sp>
      <p:sp>
        <p:nvSpPr>
          <p:cNvPr id="3" name="Slide Number Placeholder 2">
            <a:extLst>
              <a:ext uri="{FF2B5EF4-FFF2-40B4-BE49-F238E27FC236}">
                <a16:creationId xmlns="" xmlns:a16="http://schemas.microsoft.com/office/drawing/2014/main" id="{6A6B9ED5-3595-EC40-9A37-70978319F893}"/>
              </a:ext>
            </a:extLst>
          </p:cNvPr>
          <p:cNvSpPr>
            <a:spLocks noGrp="1"/>
          </p:cNvSpPr>
          <p:nvPr>
            <p:ph type="sldNum" sz="quarter" idx="11"/>
          </p:nvPr>
        </p:nvSpPr>
        <p:spPr/>
        <p:txBody>
          <a:bodyPr/>
          <a:lstStyle/>
          <a:p>
            <a:fld id="{84D3DED8-CEC3-1449-A2AB-4F5665AE0AC9}" type="slidenum">
              <a:rPr lang="en-AU" smtClean="0"/>
              <a:pPr/>
              <a:t>5</a:t>
            </a:fld>
            <a:endParaRPr lang="en-AU"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
        <p:nvSpPr>
          <p:cNvPr id="7" name="Text Placeholder 3">
            <a:extLst>
              <a:ext uri="{FF2B5EF4-FFF2-40B4-BE49-F238E27FC236}">
                <a16:creationId xmlns:a16="http://schemas.microsoft.com/office/drawing/2014/main" xmlns="" id="{D09E4CF2-715A-DA4E-AD2A-BAB5F49EE0A9}"/>
              </a:ext>
            </a:extLst>
          </p:cNvPr>
          <p:cNvSpPr txBox="1">
            <a:spLocks/>
          </p:cNvSpPr>
          <p:nvPr/>
        </p:nvSpPr>
        <p:spPr>
          <a:xfrm>
            <a:off x="721955" y="1578841"/>
            <a:ext cx="6202719" cy="2487468"/>
          </a:xfrm>
          <a:prstGeom prst="rect">
            <a:avLst/>
          </a:prstGeom>
        </p:spPr>
        <p:txBody>
          <a:bodyPr vert="horz" lIns="0" tIns="0" rIns="0" bIns="0" rtlCol="0" anchor="b" anchorCtr="0">
            <a:noAutofit/>
          </a:bodyPr>
          <a:lstStyle>
            <a:lvl1pPr marL="0" indent="0" algn="l" defTabSz="914400" rtl="0" eaLnBrk="1" latinLnBrk="0" hangingPunct="1">
              <a:lnSpc>
                <a:spcPct val="120000"/>
              </a:lnSpc>
              <a:spcBef>
                <a:spcPts val="0"/>
              </a:spcBef>
              <a:buFont typeface="Arial" panose="020B0604020202020204" pitchFamily="34" charset="0"/>
              <a:buNone/>
              <a:tabLst>
                <a:tab pos="309563" algn="l"/>
              </a:tabLst>
              <a:defRPr sz="1400" b="0" kern="1200">
                <a:solidFill>
                  <a:schemeClr val="accent6">
                    <a:lumMod val="75000"/>
                    <a:lumOff val="25000"/>
                  </a:schemeClr>
                </a:solidFill>
                <a:latin typeface="+mn-lt"/>
                <a:ea typeface="+mn-ea"/>
                <a:cs typeface="+mn-cs"/>
              </a:defRPr>
            </a:lvl1pPr>
            <a:lvl2pPr marL="0" indent="0" algn="l" defTabSz="914400" rtl="0" eaLnBrk="1" latinLnBrk="0" hangingPunct="1">
              <a:lnSpc>
                <a:spcPct val="120000"/>
              </a:lnSpc>
              <a:spcBef>
                <a:spcPts val="1000"/>
              </a:spcBef>
              <a:buSzPct val="120000"/>
              <a:buFont typeface="Arial" panose="020B0604020202020204" pitchFamily="34" charset="0"/>
              <a:buNone/>
              <a:defRPr sz="1400" kern="1200">
                <a:solidFill>
                  <a:schemeClr val="accent6">
                    <a:lumMod val="75000"/>
                    <a:lumOff val="25000"/>
                  </a:schemeClr>
                </a:solidFill>
                <a:latin typeface="+mn-lt"/>
                <a:ea typeface="+mn-ea"/>
                <a:cs typeface="+mn-cs"/>
              </a:defRPr>
            </a:lvl2pPr>
            <a:lvl3pPr marL="221400" indent="0" algn="l" defTabSz="914400" rtl="0" eaLnBrk="1" latinLnBrk="0" hangingPunct="1">
              <a:lnSpc>
                <a:spcPct val="120000"/>
              </a:lnSpc>
              <a:spcBef>
                <a:spcPts val="1000"/>
              </a:spcBef>
              <a:buSzPct val="90000"/>
              <a:buFont typeface="Wingdings" pitchFamily="2" charset="2"/>
              <a:buNone/>
              <a:defRPr sz="1400" kern="1200">
                <a:solidFill>
                  <a:schemeClr val="accent6">
                    <a:lumMod val="75000"/>
                    <a:lumOff val="25000"/>
                  </a:schemeClr>
                </a:solidFill>
                <a:latin typeface="+mn-lt"/>
                <a:ea typeface="+mn-ea"/>
                <a:cs typeface="+mn-cs"/>
              </a:defRPr>
            </a:lvl3pPr>
            <a:lvl4pPr marL="581400" indent="0" algn="l" defTabSz="914400" rtl="0" eaLnBrk="1" latinLnBrk="0" hangingPunct="1">
              <a:lnSpc>
                <a:spcPct val="120000"/>
              </a:lnSpc>
              <a:spcBef>
                <a:spcPts val="1000"/>
              </a:spcBef>
              <a:buFont typeface="System Font Regular"/>
              <a:buNone/>
              <a:defRPr sz="1400" kern="1200">
                <a:solidFill>
                  <a:schemeClr val="accent6">
                    <a:lumMod val="75000"/>
                    <a:lumOff val="25000"/>
                  </a:schemeClr>
                </a:solidFill>
                <a:latin typeface="+mn-lt"/>
                <a:ea typeface="+mn-ea"/>
                <a:cs typeface="+mn-cs"/>
              </a:defRPr>
            </a:lvl4pPr>
            <a:lvl5pPr marL="941400" indent="0" algn="l" defTabSz="914400" rtl="0" eaLnBrk="1" latinLnBrk="0" hangingPunct="1">
              <a:lnSpc>
                <a:spcPct val="120000"/>
              </a:lnSpc>
              <a:spcBef>
                <a:spcPts val="1000"/>
              </a:spcBef>
              <a:buFont typeface="System Font Regular"/>
              <a:buNone/>
              <a:defRPr sz="1400" kern="1200">
                <a:solidFill>
                  <a:schemeClr val="accent6">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tab pos="309563" algn="l"/>
              </a:tabLst>
              <a:defRPr/>
            </a:pPr>
            <a:r>
              <a:rPr kumimoji="0" lang="en-US" sz="1400" b="0" i="0" u="none" strike="noStrike" kern="1200" cap="none" spc="0" normalizeH="0" baseline="0" noProof="0" dirty="0" smtClean="0">
                <a:ln>
                  <a:noFill/>
                </a:ln>
                <a:solidFill>
                  <a:srgbClr val="000000">
                    <a:lumMod val="75000"/>
                    <a:lumOff val="25000"/>
                  </a:srgbClr>
                </a:solidFill>
                <a:effectLst/>
                <a:uLnTx/>
                <a:uFillTx/>
                <a:latin typeface="Arial" panose="020B0604020202020204"/>
                <a:ea typeface="+mn-ea"/>
                <a:cs typeface="+mn-cs"/>
              </a:rPr>
              <a:t>Program Lead – Team Effectiveness | Clinical Excellence Commission</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tab pos="309563" algn="l"/>
              </a:tabLst>
              <a:defRPr/>
            </a:pPr>
            <a:endParaRPr kumimoji="0" lang="en-US" sz="1400" b="0" i="0" u="none" strike="noStrike" kern="1200" cap="none" spc="0" normalizeH="0" baseline="0" noProof="0" dirty="0" smtClean="0">
              <a:ln>
                <a:noFill/>
              </a:ln>
              <a:solidFill>
                <a:srgbClr val="000000">
                  <a:lumMod val="75000"/>
                  <a:lumOff val="25000"/>
                </a:srgbClr>
              </a:solidFill>
              <a:effectLst/>
              <a:uLnTx/>
              <a:uFillTx/>
              <a:latin typeface="Arial" panose="020B06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tab pos="309563" algn="l"/>
              </a:tabLst>
              <a:defRPr/>
            </a:pPr>
            <a:r>
              <a:rPr kumimoji="0" lang="en-US" sz="1400" b="1" i="0" u="none" strike="noStrike" kern="1200" cap="none" spc="0" normalizeH="0" baseline="0" noProof="0" dirty="0" smtClean="0">
                <a:ln>
                  <a:noFill/>
                </a:ln>
                <a:solidFill>
                  <a:srgbClr val="009999"/>
                </a:solidFill>
                <a:effectLst/>
                <a:uLnTx/>
                <a:uFillTx/>
                <a:latin typeface="Arial" panose="020B0604020202020204"/>
                <a:ea typeface="+mn-ea"/>
                <a:cs typeface="+mn-cs"/>
              </a:rPr>
              <a:t>T</a:t>
            </a:r>
            <a:r>
              <a:rPr kumimoji="0" lang="en-US" sz="1400" b="0" i="0" u="none" strike="noStrike" kern="1200" cap="none" spc="0" normalizeH="0" baseline="0" noProof="0" dirty="0" smtClean="0">
                <a:ln>
                  <a:noFill/>
                </a:ln>
                <a:solidFill>
                  <a:srgbClr val="000000">
                    <a:lumMod val="75000"/>
                    <a:lumOff val="25000"/>
                  </a:srgbClr>
                </a:solidFill>
                <a:effectLst/>
                <a:uLnTx/>
                <a:uFillTx/>
                <a:latin typeface="Arial" panose="020B0604020202020204"/>
                <a:ea typeface="+mn-ea"/>
                <a:cs typeface="+mn-cs"/>
              </a:rPr>
              <a:t>	+61 9269 5615</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tab pos="309563" algn="l"/>
              </a:tabLst>
              <a:defRPr/>
            </a:pPr>
            <a:r>
              <a:rPr kumimoji="0" lang="en-US" sz="1400" b="1" i="0" u="none" strike="noStrike" kern="1200" cap="none" spc="0" normalizeH="0" baseline="0" noProof="0" dirty="0" smtClean="0">
                <a:ln>
                  <a:noFill/>
                </a:ln>
                <a:solidFill>
                  <a:srgbClr val="009999"/>
                </a:solidFill>
                <a:effectLst/>
                <a:uLnTx/>
                <a:uFillTx/>
                <a:latin typeface="Arial" panose="020B0604020202020204"/>
                <a:ea typeface="+mn-ea"/>
                <a:cs typeface="+mn-cs"/>
              </a:rPr>
              <a:t>E</a:t>
            </a:r>
            <a:r>
              <a:rPr kumimoji="0" lang="en-US" sz="1400" b="0" i="0" u="none" strike="noStrike" kern="1200" cap="none" spc="0" normalizeH="0" baseline="0" noProof="0" dirty="0" smtClean="0">
                <a:ln>
                  <a:noFill/>
                </a:ln>
                <a:solidFill>
                  <a:srgbClr val="000000">
                    <a:lumMod val="75000"/>
                    <a:lumOff val="25000"/>
                  </a:srgbClr>
                </a:solidFill>
                <a:effectLst/>
                <a:uLnTx/>
                <a:uFillTx/>
                <a:latin typeface="Arial" panose="020B0604020202020204"/>
                <a:ea typeface="+mn-ea"/>
                <a:cs typeface="+mn-cs"/>
              </a:rPr>
              <a:t>	teameffectiveness@health.nsw.gov.au</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tab pos="309563" algn="l"/>
              </a:tabLst>
              <a:defRPr/>
            </a:pPr>
            <a:r>
              <a:rPr kumimoji="0" lang="en-US" sz="1400" b="1" i="0" u="none" strike="noStrike" kern="1200" cap="none" spc="0" normalizeH="0" baseline="0" noProof="0" dirty="0" smtClean="0">
                <a:ln>
                  <a:noFill/>
                </a:ln>
                <a:solidFill>
                  <a:srgbClr val="009999"/>
                </a:solidFill>
                <a:effectLst/>
                <a:uLnTx/>
                <a:uFillTx/>
                <a:latin typeface="Arial" panose="020B0604020202020204"/>
                <a:ea typeface="+mn-ea"/>
                <a:cs typeface="+mn-cs"/>
              </a:rPr>
              <a:t>W</a:t>
            </a:r>
            <a:r>
              <a:rPr kumimoji="0" lang="en-US" sz="1400" b="0" i="0" u="none" strike="noStrike" kern="1200" cap="none" spc="0" normalizeH="0" baseline="0" noProof="0" dirty="0" smtClean="0">
                <a:ln>
                  <a:noFill/>
                </a:ln>
                <a:solidFill>
                  <a:srgbClr val="000000">
                    <a:lumMod val="75000"/>
                    <a:lumOff val="25000"/>
                  </a:srgbClr>
                </a:solidFill>
                <a:effectLst/>
                <a:uLnTx/>
                <a:uFillTx/>
                <a:latin typeface="Arial" panose="020B0604020202020204"/>
                <a:ea typeface="+mn-ea"/>
                <a:cs typeface="+mn-cs"/>
              </a:rPr>
              <a:t>	cec.health.nsw.gov.au</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tab pos="309563" algn="l"/>
              </a:tabLst>
              <a:defRPr/>
            </a:pPr>
            <a:endParaRPr kumimoji="0" lang="en-US" sz="1400" b="0" i="0" u="none" strike="noStrike" kern="1200" cap="none" spc="0" normalizeH="0" baseline="0" noProof="0" dirty="0" smtClean="0">
              <a:ln>
                <a:noFill/>
              </a:ln>
              <a:solidFill>
                <a:srgbClr val="000000">
                  <a:lumMod val="75000"/>
                  <a:lumOff val="25000"/>
                </a:srgbClr>
              </a:solidFill>
              <a:effectLst/>
              <a:uLnTx/>
              <a:uFillTx/>
              <a:latin typeface="Arial" panose="020B06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tab pos="309563" algn="l"/>
              </a:tabLst>
              <a:defRPr/>
            </a:pPr>
            <a:r>
              <a:rPr kumimoji="0" lang="en-US" sz="1400" b="0" i="0" u="none" strike="noStrike" kern="1200" cap="none" spc="0" normalizeH="0" baseline="0" noProof="0" dirty="0" smtClean="0">
                <a:ln>
                  <a:noFill/>
                </a:ln>
                <a:solidFill>
                  <a:srgbClr val="000000">
                    <a:lumMod val="75000"/>
                    <a:lumOff val="25000"/>
                  </a:srgbClr>
                </a:solidFill>
                <a:effectLst/>
                <a:uLnTx/>
                <a:uFillTx/>
                <a:latin typeface="Arial" panose="020B0604020202020204"/>
                <a:ea typeface="+mn-ea"/>
                <a:cs typeface="+mn-cs"/>
              </a:rPr>
              <a:t>Level 17, </a:t>
            </a:r>
            <a:r>
              <a:rPr kumimoji="0" lang="en-US" sz="1400" b="0" i="0" u="none" strike="noStrike" kern="1200" cap="none" spc="0" normalizeH="0" baseline="0" noProof="0" dirty="0" err="1" smtClean="0">
                <a:ln>
                  <a:noFill/>
                </a:ln>
                <a:solidFill>
                  <a:srgbClr val="000000">
                    <a:lumMod val="75000"/>
                    <a:lumOff val="25000"/>
                  </a:srgbClr>
                </a:solidFill>
                <a:effectLst/>
                <a:uLnTx/>
                <a:uFillTx/>
                <a:latin typeface="Arial" panose="020B0604020202020204"/>
                <a:ea typeface="+mn-ea"/>
                <a:cs typeface="+mn-cs"/>
              </a:rPr>
              <a:t>McKell</a:t>
            </a:r>
            <a:r>
              <a:rPr kumimoji="0" lang="en-US" sz="1400" b="0" i="0" u="none" strike="noStrike" kern="1200" cap="none" spc="0" normalizeH="0" baseline="0" noProof="0" dirty="0" smtClean="0">
                <a:ln>
                  <a:noFill/>
                </a:ln>
                <a:solidFill>
                  <a:srgbClr val="000000">
                    <a:lumMod val="75000"/>
                    <a:lumOff val="25000"/>
                  </a:srgbClr>
                </a:solidFill>
                <a:effectLst/>
                <a:uLnTx/>
                <a:uFillTx/>
                <a:latin typeface="Arial" panose="020B0604020202020204"/>
                <a:ea typeface="+mn-ea"/>
                <a:cs typeface="+mn-cs"/>
              </a:rPr>
              <a:t> Building</a:t>
            </a:r>
          </a:p>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tabLst>
                <a:tab pos="309563" algn="l"/>
              </a:tabLst>
              <a:defRPr/>
            </a:pPr>
            <a:r>
              <a:rPr kumimoji="0" lang="en-US" sz="1400" b="0" i="0" u="none" strike="noStrike" kern="1200" cap="none" spc="0" normalizeH="0" baseline="0" noProof="0" dirty="0" smtClean="0">
                <a:ln>
                  <a:noFill/>
                </a:ln>
                <a:solidFill>
                  <a:srgbClr val="000000">
                    <a:lumMod val="75000"/>
                    <a:lumOff val="25000"/>
                  </a:srgbClr>
                </a:solidFill>
                <a:effectLst/>
                <a:uLnTx/>
                <a:uFillTx/>
                <a:latin typeface="Arial" panose="020B0604020202020204"/>
                <a:ea typeface="+mn-ea"/>
                <a:cs typeface="+mn-cs"/>
              </a:rPr>
              <a:t>2-24 Rawson Place, Sydney NSW 2000</a:t>
            </a:r>
            <a:endParaRPr kumimoji="0" lang="en-US" sz="1400" b="0" i="0" u="none" strike="noStrike" kern="1200" cap="none" spc="0" normalizeH="0" baseline="0" noProof="0" dirty="0">
              <a:ln>
                <a:noFill/>
              </a:ln>
              <a:solidFill>
                <a:srgbClr val="000000">
                  <a:lumMod val="75000"/>
                  <a:lumOff val="2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79227835"/>
      </p:ext>
    </p:extLst>
  </p:cSld>
  <p:clrMapOvr>
    <a:masterClrMapping/>
  </p:clrMapOvr>
  <mc:AlternateContent xmlns:mc="http://schemas.openxmlformats.org/markup-compatibility/2006" xmlns:p14="http://schemas.microsoft.com/office/powerpoint/2010/main">
    <mc:Choice Requires="p14">
      <p:transition spd="slow" p14:dur="2000" advTm="13017"/>
    </mc:Choice>
    <mc:Fallback xmlns="">
      <p:transition spd="slow" advTm="13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562</Words>
  <Application>Microsoft Office PowerPoint</Application>
  <PresentationFormat>Widescreen</PresentationFormat>
  <Paragraphs>89</Paragraphs>
  <Slides>5</Slides>
  <Notes>5</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A way to prioritise Safety Fundamentals for Teams …</vt:lpstr>
      <vt:lpstr>Team Stripes</vt:lpstr>
      <vt:lpstr>PowerPoint Presentation</vt:lpstr>
      <vt:lpstr>Finally</vt:lpstr>
      <vt:lpstr>PowerPoint Presentation</vt:lpstr>
    </vt:vector>
  </TitlesOfParts>
  <Company>eHealthNSW</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way to prioritise SFT …</dc:title>
  <dc:creator>Zeb Woodpower</dc:creator>
  <cp:lastModifiedBy>Greg Mason</cp:lastModifiedBy>
  <cp:revision>4</cp:revision>
  <dcterms:created xsi:type="dcterms:W3CDTF">2020-05-07T05:42:03Z</dcterms:created>
  <dcterms:modified xsi:type="dcterms:W3CDTF">2020-05-07T23:22:47Z</dcterms:modified>
</cp:coreProperties>
</file>