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40" r:id="rId2"/>
    <p:sldId id="341" r:id="rId3"/>
    <p:sldId id="336" r:id="rId4"/>
    <p:sldId id="342" r:id="rId5"/>
    <p:sldId id="337" r:id="rId6"/>
    <p:sldId id="338" r:id="rId7"/>
    <p:sldId id="339" r:id="rId8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20550"/>
    <a:srgbClr val="E0F2A0"/>
    <a:srgbClr val="FF4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61" autoAdjust="0"/>
  </p:normalViewPr>
  <p:slideViewPr>
    <p:cSldViewPr>
      <p:cViewPr varScale="1">
        <p:scale>
          <a:sx n="107" d="100"/>
          <a:sy n="107" d="100"/>
        </p:scale>
        <p:origin x="173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AU"/>
              <a:t>04/09/2015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AU"/>
              <a:t>Presentation for clinicians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52D5A-393D-4672-A9A9-773B2A99FC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219918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r>
              <a:rPr lang="en-AU"/>
              <a:t>04/09/2015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r>
              <a:rPr lang="en-AU"/>
              <a:t>Presentation for clinicians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A8AC2A6-2648-4439-9504-E77139032B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935623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AC2A6-2648-4439-9504-E77139032B7F}" type="slidenum">
              <a:rPr lang="en-AU" smtClean="0"/>
              <a:t>1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AU"/>
              <a:t>04/09/2015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AU"/>
              <a:t>Presentation for clinicians</a:t>
            </a:r>
          </a:p>
        </p:txBody>
      </p:sp>
    </p:spTree>
    <p:extLst>
      <p:ext uri="{BB962C8B-B14F-4D97-AF65-F5344CB8AC3E}">
        <p14:creationId xmlns:p14="http://schemas.microsoft.com/office/powerpoint/2010/main" val="2335327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ottom Bar"/>
          <p:cNvSpPr/>
          <p:nvPr userDrawn="1"/>
        </p:nvSpPr>
        <p:spPr>
          <a:xfrm>
            <a:off x="251520" y="5875817"/>
            <a:ext cx="8640960" cy="74491"/>
          </a:xfrm>
          <a:prstGeom prst="rect">
            <a:avLst/>
          </a:prstGeom>
          <a:solidFill>
            <a:srgbClr val="D20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pic>
        <p:nvPicPr>
          <p:cNvPr id="8" name="QUAH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57059"/>
            <a:ext cx="1422483" cy="597745"/>
          </a:xfrm>
          <a:prstGeom prst="rect">
            <a:avLst/>
          </a:prstGeom>
        </p:spPr>
      </p:pic>
      <p:sp>
        <p:nvSpPr>
          <p:cNvPr id="10" name="Footer"/>
          <p:cNvSpPr txBox="1">
            <a:spLocks noChangeArrowheads="1"/>
          </p:cNvSpPr>
          <p:nvPr userDrawn="1"/>
        </p:nvSpPr>
        <p:spPr bwMode="auto">
          <a:xfrm>
            <a:off x="1622254" y="6114623"/>
            <a:ext cx="5710731" cy="626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  <a:tabLst>
                <a:tab pos="2865755" algn="ctr"/>
                <a:tab pos="5731510" algn="r"/>
              </a:tabLst>
            </a:pPr>
            <a:r>
              <a:rPr lang="en-AU" sz="95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The 5x5 Antimicrobial Audit is a component of the QUAH Antimicrobial Stewardship Toolkit</a:t>
            </a:r>
            <a:endParaRPr lang="en-AU" sz="95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  <a:tabLst>
                <a:tab pos="2865755" algn="ctr"/>
                <a:tab pos="5731510" algn="r"/>
              </a:tabLst>
            </a:pPr>
            <a:r>
              <a:rPr lang="en-AU" sz="950" b="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Based on Prescribing Indicators developed by the Scottish Antimicrobial Prescribing Group (SAPG)</a:t>
            </a:r>
            <a:endParaRPr lang="en-AU" sz="950" b="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  <a:tabLst>
                <a:tab pos="2865755" algn="ctr"/>
                <a:tab pos="5731510" algn="r"/>
              </a:tabLst>
            </a:pPr>
            <a:r>
              <a:rPr lang="en-AU" sz="95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© Clinical Excellence Commission 2015</a:t>
            </a:r>
            <a:endParaRPr lang="en-AU" sz="95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6020828"/>
            <a:ext cx="1480614" cy="633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90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ECB2-D70B-4A6E-BDD3-41C2E483B3B7}" type="datetimeFigureOut">
              <a:rPr lang="en-AU" smtClean="0"/>
              <a:t>22/06/2020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3F22-EA91-4A2C-BFB8-5D4004D36A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980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ECB2-D70B-4A6E-BDD3-41C2E483B3B7}" type="datetimeFigureOut">
              <a:rPr lang="en-AU" smtClean="0"/>
              <a:t>22/06/2020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3F22-EA91-4A2C-BFB8-5D4004D36A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7562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ECB2-D70B-4A6E-BDD3-41C2E483B3B7}" type="datetimeFigureOut">
              <a:rPr lang="en-AU" smtClean="0"/>
              <a:t>22/06/2020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3F22-EA91-4A2C-BFB8-5D4004D36A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8935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ECB2-D70B-4A6E-BDD3-41C2E483B3B7}" type="datetimeFigureOut">
              <a:rPr lang="en-AU" smtClean="0"/>
              <a:t>22/06/2020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3F22-EA91-4A2C-BFB8-5D4004D36A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938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ECB2-D70B-4A6E-BDD3-41C2E483B3B7}" type="datetimeFigureOut">
              <a:rPr lang="en-AU" smtClean="0"/>
              <a:t>22/06/2020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3F22-EA91-4A2C-BFB8-5D4004D36A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6734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ECB2-D70B-4A6E-BDD3-41C2E483B3B7}" type="datetimeFigureOut">
              <a:rPr lang="en-AU" smtClean="0"/>
              <a:t>22/06/2020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3F22-EA91-4A2C-BFB8-5D4004D36A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4959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ECB2-D70B-4A6E-BDD3-41C2E483B3B7}" type="datetimeFigureOut">
              <a:rPr lang="en-AU" smtClean="0"/>
              <a:t>22/06/2020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3F22-EA91-4A2C-BFB8-5D4004D36A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6847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ECB2-D70B-4A6E-BDD3-41C2E483B3B7}" type="datetimeFigureOut">
              <a:rPr lang="en-AU" smtClean="0"/>
              <a:t>22/06/2020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3F22-EA91-4A2C-BFB8-5D4004D36A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4922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ECB2-D70B-4A6E-BDD3-41C2E483B3B7}" type="datetimeFigureOut">
              <a:rPr lang="en-AU" smtClean="0"/>
              <a:t>22/06/2020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3F22-EA91-4A2C-BFB8-5D4004D36A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9836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ECB2-D70B-4A6E-BDD3-41C2E483B3B7}" type="datetimeFigureOut">
              <a:rPr lang="en-AU" smtClean="0"/>
              <a:t>22/06/2020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73F22-EA91-4A2C-BFB8-5D4004D36A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688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BECB2-D70B-4A6E-BDD3-41C2E483B3B7}" type="datetimeFigureOut">
              <a:rPr lang="en-AU" smtClean="0"/>
              <a:t>22/06/2020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73F22-EA91-4A2C-BFB8-5D4004D36A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491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c.health.nsw.gov.au/programs/quah/antimicrobial-audit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55891" cy="1556792"/>
          </a:xfrm>
          <a:prstGeom prst="rect">
            <a:avLst/>
          </a:prstGeom>
          <a:solidFill>
            <a:srgbClr val="D20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pic>
        <p:nvPicPr>
          <p:cNvPr id="12" name="Picture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672" y="0"/>
            <a:ext cx="1690219" cy="1556792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289814" y="404664"/>
            <a:ext cx="7344816" cy="847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sz="700" spc="150" dirty="0">
                <a:solidFill>
                  <a:srgbClr val="FFFFFF"/>
                </a:solidFill>
                <a:effectLst/>
                <a:latin typeface="Franklin Gothic Book" panose="020B0503020102020204" pitchFamily="34" charset="0"/>
                <a:ea typeface="Calibri"/>
                <a:cs typeface="Times New Roman"/>
              </a:rPr>
              <a:t> </a:t>
            </a:r>
            <a:endParaRPr lang="en-AU" sz="1400" dirty="0">
              <a:effectLst/>
              <a:latin typeface="Franklin Gothic Book" panose="020B050302010202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sz="4000" spc="150" dirty="0">
                <a:solidFill>
                  <a:srgbClr val="FFFFFF"/>
                </a:solidFill>
                <a:effectLst/>
                <a:latin typeface="Franklin Gothic Book" panose="020B0503020102020204" pitchFamily="34" charset="0"/>
                <a:ea typeface="Calibri"/>
                <a:cs typeface="Times New Roman"/>
              </a:rPr>
              <a:t>The 5x5 Antimicrobial Audit</a:t>
            </a:r>
            <a:r>
              <a:rPr lang="en-AU" sz="1400" dirty="0">
                <a:effectLst/>
                <a:latin typeface="Franklin Gothic Book" panose="020B0503020102020204" pitchFamily="34" charset="0"/>
                <a:ea typeface="Calibri"/>
                <a:cs typeface="Times New Roman"/>
              </a:rPr>
              <a:t> 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613" y="1916832"/>
            <a:ext cx="4171094" cy="3518390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292588" y="2204864"/>
            <a:ext cx="3938558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600" b="1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Franklin Gothic Book" panose="020B0503020102020204" pitchFamily="34" charset="0"/>
                <a:ea typeface="Calibri"/>
                <a:cs typeface="Times New Roman"/>
              </a:rPr>
              <a:t> </a:t>
            </a:r>
            <a:endParaRPr lang="en-AU" sz="12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Franklin Gothic Book" panose="020B0503020102020204" pitchFamily="34" charset="0"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en-AU" sz="3600" b="1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Franklin Gothic Book" panose="020B0503020102020204" pitchFamily="34" charset="0"/>
                <a:ea typeface="Calibri"/>
                <a:cs typeface="Times New Roman"/>
              </a:rPr>
              <a:t>A brief introduction for </a:t>
            </a:r>
          </a:p>
          <a:p>
            <a:pPr algn="ctr">
              <a:spcAft>
                <a:spcPts val="0"/>
              </a:spcAft>
            </a:pPr>
            <a:r>
              <a:rPr lang="en-AU" sz="3600" b="1" i="1" spc="150" dirty="0">
                <a:solidFill>
                  <a:srgbClr val="0000FF"/>
                </a:solidFill>
                <a:latin typeface="Franklin Gothic Book" panose="020B0503020102020204" pitchFamily="34" charset="0"/>
                <a:ea typeface="Calibri"/>
                <a:cs typeface="Times New Roman"/>
              </a:rPr>
              <a:t>&lt;Your Facility&gt; </a:t>
            </a:r>
            <a:r>
              <a:rPr lang="en-AU" sz="3600" b="1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Franklin Gothic Book" panose="020B0503020102020204" pitchFamily="34" charset="0"/>
                <a:ea typeface="Calibri"/>
                <a:cs typeface="Times New Roman"/>
              </a:rPr>
              <a:t>clinicians</a:t>
            </a:r>
            <a:endParaRPr lang="en-AU" sz="12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Franklin Gothic Book" panose="020B050302010202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3560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rallelogram 5"/>
          <p:cNvSpPr/>
          <p:nvPr/>
        </p:nvSpPr>
        <p:spPr>
          <a:xfrm>
            <a:off x="-1332655" y="332656"/>
            <a:ext cx="6480720" cy="1224136"/>
          </a:xfrm>
          <a:prstGeom prst="parallelogram">
            <a:avLst>
              <a:gd name="adj" fmla="val 79858"/>
            </a:avLst>
          </a:prstGeom>
          <a:solidFill>
            <a:srgbClr val="D20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19" name="Title"/>
          <p:cNvSpPr txBox="1">
            <a:spLocks noChangeArrowheads="1"/>
          </p:cNvSpPr>
          <p:nvPr/>
        </p:nvSpPr>
        <p:spPr bwMode="auto">
          <a:xfrm>
            <a:off x="440981" y="548680"/>
            <a:ext cx="4850036" cy="723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AU" sz="32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/>
                <a:cs typeface="Times New Roman"/>
              </a:rPr>
              <a:t>What is the 5x5 Antimicrobial Audit?</a:t>
            </a:r>
            <a:endParaRPr lang="en-AU" sz="2000" b="1" dirty="0">
              <a:solidFill>
                <a:schemeClr val="bg1"/>
              </a:solidFill>
              <a:effectLst/>
              <a:latin typeface="Franklin Gothic Book" panose="020B05030201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693" y="1772816"/>
            <a:ext cx="5043395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110000"/>
              <a:buFont typeface="Arial" panose="020B0604020202020204" pitchFamily="34" charset="0"/>
              <a:buChar char="•"/>
            </a:pPr>
            <a:r>
              <a:rPr lang="en-AU" sz="2100" dirty="0"/>
              <a:t>A continuous audit activity that collects information about empirical antimicrobial prescribing</a:t>
            </a:r>
          </a:p>
          <a:p>
            <a:pPr>
              <a:buSzPct val="110000"/>
            </a:pPr>
            <a:endParaRPr lang="en-AU" sz="1200" dirty="0"/>
          </a:p>
          <a:p>
            <a:pPr marL="285750" indent="-285750">
              <a:buSzPct val="110000"/>
              <a:buFont typeface="Arial" panose="020B0604020202020204" pitchFamily="34" charset="0"/>
              <a:buChar char="•"/>
            </a:pPr>
            <a:r>
              <a:rPr lang="en-AU" sz="2100" dirty="0"/>
              <a:t>Developed by the Clinical Excellence Commission and based on the work of the Scottish Antimicrobial Prescribing Group</a:t>
            </a:r>
          </a:p>
          <a:p>
            <a:pPr>
              <a:buSzPct val="110000"/>
            </a:pPr>
            <a:endParaRPr lang="en-AU" sz="1200" dirty="0"/>
          </a:p>
          <a:p>
            <a:pPr marL="285750" indent="-285750">
              <a:buSzPct val="110000"/>
              <a:buFont typeface="Arial" panose="020B0604020202020204" pitchFamily="34" charset="0"/>
              <a:buChar char="•"/>
            </a:pPr>
            <a:r>
              <a:rPr lang="en-AU" sz="2100" dirty="0"/>
              <a:t>Auditors answer up to 5 yes/no questions for 5 patients per week, with the audit process combining both data collection and prompted intervention</a:t>
            </a:r>
          </a:p>
          <a:p>
            <a:pPr marL="285750" indent="-285750">
              <a:buSzPct val="110000"/>
              <a:buFont typeface="Arial" panose="020B0604020202020204" pitchFamily="34" charset="0"/>
              <a:buChar char="•"/>
            </a:pPr>
            <a:endParaRPr lang="en-AU" sz="800" dirty="0"/>
          </a:p>
        </p:txBody>
      </p:sp>
      <p:grpSp>
        <p:nvGrpSpPr>
          <p:cNvPr id="9" name="Group 8"/>
          <p:cNvGrpSpPr/>
          <p:nvPr/>
        </p:nvGrpSpPr>
        <p:grpSpPr>
          <a:xfrm>
            <a:off x="5279051" y="540632"/>
            <a:ext cx="3601463" cy="5009607"/>
            <a:chOff x="38100" y="43432"/>
            <a:chExt cx="3455771" cy="4858541"/>
          </a:xfrm>
        </p:grpSpPr>
        <p:grpSp>
          <p:nvGrpSpPr>
            <p:cNvPr id="10" name="Group 9"/>
            <p:cNvGrpSpPr/>
            <p:nvPr/>
          </p:nvGrpSpPr>
          <p:grpSpPr>
            <a:xfrm>
              <a:off x="161925" y="43432"/>
              <a:ext cx="2875532" cy="477813"/>
              <a:chOff x="63507" y="-2111713"/>
              <a:chExt cx="1086288" cy="481043"/>
            </a:xfrm>
          </p:grpSpPr>
          <p:sp>
            <p:nvSpPr>
              <p:cNvPr id="57" name="Rounded Rectangle 56"/>
              <p:cNvSpPr>
                <a:spLocks noChangeArrowheads="1"/>
              </p:cNvSpPr>
              <p:nvPr/>
            </p:nvSpPr>
            <p:spPr bwMode="auto">
              <a:xfrm>
                <a:off x="63507" y="-2064194"/>
                <a:ext cx="1082489" cy="433524"/>
              </a:xfrm>
              <a:prstGeom prst="roundRect">
                <a:avLst>
                  <a:gd name="adj" fmla="val 16667"/>
                </a:avLst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>
                    <a:lumMod val="65000"/>
                    <a:lumOff val="35000"/>
                  </a:schemeClr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AU"/>
              </a:p>
            </p:txBody>
          </p:sp>
          <p:sp>
            <p:nvSpPr>
              <p:cNvPr id="58" name="Text Box 541"/>
              <p:cNvSpPr txBox="1">
                <a:spLocks noChangeArrowheads="1"/>
              </p:cNvSpPr>
              <p:nvPr/>
            </p:nvSpPr>
            <p:spPr bwMode="auto">
              <a:xfrm>
                <a:off x="78507" y="-2111713"/>
                <a:ext cx="166522" cy="4333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AU" sz="2600" b="1" dirty="0">
                    <a:solidFill>
                      <a:srgbClr val="404040"/>
                    </a:solidFill>
                    <a:effectLst/>
                    <a:ea typeface="Calibri"/>
                    <a:cs typeface="Times New Roman"/>
                  </a:rPr>
                  <a:t>1</a:t>
                </a:r>
                <a:endParaRPr lang="en-AU" sz="1100" dirty="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59" name="Text Box 542"/>
              <p:cNvSpPr txBox="1">
                <a:spLocks noChangeArrowheads="1"/>
              </p:cNvSpPr>
              <p:nvPr/>
            </p:nvSpPr>
            <p:spPr bwMode="auto">
              <a:xfrm>
                <a:off x="189946" y="-2054014"/>
                <a:ext cx="959849" cy="4059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ts val="1200"/>
                  </a:lnSpc>
                  <a:spcAft>
                    <a:spcPts val="1000"/>
                  </a:spcAft>
                </a:pPr>
                <a:r>
                  <a:rPr lang="en-AU" sz="950" dirty="0">
                    <a:solidFill>
                      <a:srgbClr val="404040"/>
                    </a:solidFill>
                    <a:effectLst/>
                    <a:ea typeface="Calibri"/>
                    <a:cs typeface="Times New Roman"/>
                  </a:rPr>
                  <a:t>Is there a clearly documented indication for antimicrobial therapy?</a:t>
                </a:r>
                <a:endParaRPr lang="en-AU" sz="1100" dirty="0">
                  <a:effectLst/>
                  <a:ea typeface="Calibri"/>
                  <a:cs typeface="Times New Roman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582852" y="848001"/>
              <a:ext cx="2911019" cy="578399"/>
              <a:chOff x="58019" y="32539"/>
              <a:chExt cx="1104765" cy="406385"/>
            </a:xfrm>
          </p:grpSpPr>
          <p:sp>
            <p:nvSpPr>
              <p:cNvPr id="54" name="Rounded Rectangle 53"/>
              <p:cNvSpPr>
                <a:spLocks noChangeArrowheads="1"/>
              </p:cNvSpPr>
              <p:nvPr/>
            </p:nvSpPr>
            <p:spPr bwMode="auto">
              <a:xfrm>
                <a:off x="58019" y="32539"/>
                <a:ext cx="1088952" cy="383885"/>
              </a:xfrm>
              <a:prstGeom prst="roundRect">
                <a:avLst>
                  <a:gd name="adj" fmla="val 16667"/>
                </a:avLst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AU"/>
              </a:p>
            </p:txBody>
          </p:sp>
          <p:sp>
            <p:nvSpPr>
              <p:cNvPr id="55" name="Text Box 545"/>
              <p:cNvSpPr txBox="1">
                <a:spLocks noChangeArrowheads="1"/>
              </p:cNvSpPr>
              <p:nvPr/>
            </p:nvSpPr>
            <p:spPr bwMode="auto">
              <a:xfrm>
                <a:off x="76737" y="41555"/>
                <a:ext cx="184824" cy="3533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AU" sz="2600" b="1">
                    <a:solidFill>
                      <a:srgbClr val="404040"/>
                    </a:solidFill>
                    <a:effectLst/>
                    <a:ea typeface="Calibri"/>
                    <a:cs typeface="Times New Roman"/>
                  </a:rPr>
                  <a:t>2</a:t>
                </a:r>
                <a:endParaRPr lang="en-AU" sz="11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56" name="Text Box 546"/>
              <p:cNvSpPr txBox="1">
                <a:spLocks noChangeArrowheads="1"/>
              </p:cNvSpPr>
              <p:nvPr/>
            </p:nvSpPr>
            <p:spPr bwMode="auto">
              <a:xfrm>
                <a:off x="213736" y="35208"/>
                <a:ext cx="949048" cy="4037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ts val="1100"/>
                  </a:lnSpc>
                  <a:spcAft>
                    <a:spcPts val="1000"/>
                  </a:spcAft>
                </a:pPr>
                <a:r>
                  <a:rPr lang="en-AU" sz="950" dirty="0">
                    <a:solidFill>
                      <a:srgbClr val="404040"/>
                    </a:solidFill>
                    <a:effectLst/>
                    <a:ea typeface="Calibri"/>
                    <a:cs typeface="Times New Roman"/>
                  </a:rPr>
                  <a:t>Did you contact the doctor/medical team responsible for this patient and clarify the indication for antimicrobial therapy?</a:t>
                </a:r>
                <a:endParaRPr lang="en-AU" sz="1100" dirty="0">
                  <a:effectLst/>
                  <a:ea typeface="Calibri"/>
                  <a:cs typeface="Times New Roman"/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7758" y="1742798"/>
              <a:ext cx="2863606" cy="546446"/>
              <a:chOff x="87108" y="-2091496"/>
              <a:chExt cx="1010337" cy="318235"/>
            </a:xfrm>
          </p:grpSpPr>
          <p:sp>
            <p:nvSpPr>
              <p:cNvPr id="51" name="Rounded Rectangle 50"/>
              <p:cNvSpPr>
                <a:spLocks noChangeArrowheads="1"/>
              </p:cNvSpPr>
              <p:nvPr/>
            </p:nvSpPr>
            <p:spPr bwMode="auto">
              <a:xfrm>
                <a:off x="87108" y="-2091496"/>
                <a:ext cx="973301" cy="318235"/>
              </a:xfrm>
              <a:prstGeom prst="roundRect">
                <a:avLst>
                  <a:gd name="adj" fmla="val 16667"/>
                </a:avLst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>
                    <a:lumMod val="65000"/>
                    <a:lumOff val="35000"/>
                  </a:schemeClr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AU"/>
              </a:p>
            </p:txBody>
          </p:sp>
          <p:sp>
            <p:nvSpPr>
              <p:cNvPr id="52" name="Text Box 549"/>
              <p:cNvSpPr txBox="1">
                <a:spLocks noChangeArrowheads="1"/>
              </p:cNvSpPr>
              <p:nvPr/>
            </p:nvSpPr>
            <p:spPr bwMode="auto">
              <a:xfrm>
                <a:off x="98732" y="-2083439"/>
                <a:ext cx="166889" cy="3005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AU" sz="2600" b="1">
                    <a:solidFill>
                      <a:srgbClr val="404040"/>
                    </a:solidFill>
                    <a:effectLst/>
                    <a:ea typeface="Calibri"/>
                    <a:cs typeface="Times New Roman"/>
                  </a:rPr>
                  <a:t>3</a:t>
                </a:r>
                <a:endParaRPr lang="en-AU" sz="11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53" name="Text Box 550"/>
              <p:cNvSpPr txBox="1">
                <a:spLocks noChangeArrowheads="1"/>
              </p:cNvSpPr>
              <p:nvPr/>
            </p:nvSpPr>
            <p:spPr bwMode="auto">
              <a:xfrm>
                <a:off x="199312" y="-2059308"/>
                <a:ext cx="898133" cy="2498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ts val="1200"/>
                  </a:lnSpc>
                  <a:spcAft>
                    <a:spcPts val="1000"/>
                  </a:spcAft>
                </a:pPr>
                <a:r>
                  <a:rPr lang="en-AU" sz="950">
                    <a:solidFill>
                      <a:srgbClr val="404040"/>
                    </a:solidFill>
                    <a:effectLst/>
                    <a:ea typeface="Calibri"/>
                    <a:cs typeface="Times New Roman"/>
                  </a:rPr>
                  <a:t>Is the choice of antimicrobial therapy concordant with guidelines?</a:t>
                </a:r>
                <a:endParaRPr lang="en-AU" sz="1100">
                  <a:effectLst/>
                  <a:ea typeface="Calibri"/>
                  <a:cs typeface="Times New Roman"/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632174" y="3482063"/>
              <a:ext cx="2609626" cy="715269"/>
              <a:chOff x="82190" y="-28425"/>
              <a:chExt cx="1031806" cy="553911"/>
            </a:xfrm>
          </p:grpSpPr>
          <p:sp>
            <p:nvSpPr>
              <p:cNvPr id="48" name="Rounded Rectangle 47"/>
              <p:cNvSpPr>
                <a:spLocks noChangeArrowheads="1"/>
              </p:cNvSpPr>
              <p:nvPr/>
            </p:nvSpPr>
            <p:spPr bwMode="auto">
              <a:xfrm>
                <a:off x="82190" y="-28425"/>
                <a:ext cx="1010603" cy="553911"/>
              </a:xfrm>
              <a:prstGeom prst="roundRect">
                <a:avLst>
                  <a:gd name="adj" fmla="val 16667"/>
                </a:avLst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AU"/>
              </a:p>
            </p:txBody>
          </p:sp>
          <p:sp>
            <p:nvSpPr>
              <p:cNvPr id="49" name="Text Box 553"/>
              <p:cNvSpPr txBox="1">
                <a:spLocks noChangeArrowheads="1"/>
              </p:cNvSpPr>
              <p:nvPr/>
            </p:nvSpPr>
            <p:spPr bwMode="auto">
              <a:xfrm>
                <a:off x="89920" y="71045"/>
                <a:ext cx="184824" cy="3533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AU" sz="2600" b="1">
                    <a:solidFill>
                      <a:srgbClr val="404040"/>
                    </a:solidFill>
                    <a:effectLst/>
                    <a:ea typeface="Calibri"/>
                    <a:cs typeface="Times New Roman"/>
                  </a:rPr>
                  <a:t>5</a:t>
                </a:r>
                <a:endParaRPr lang="en-AU" sz="11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50" name="Text Box 554"/>
              <p:cNvSpPr txBox="1">
                <a:spLocks noChangeArrowheads="1"/>
              </p:cNvSpPr>
              <p:nvPr/>
            </p:nvSpPr>
            <p:spPr bwMode="auto">
              <a:xfrm>
                <a:off x="232712" y="-28425"/>
                <a:ext cx="881284" cy="5537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AU" sz="950" dirty="0">
                    <a:solidFill>
                      <a:srgbClr val="404040"/>
                    </a:solidFill>
                    <a:effectLst/>
                    <a:ea typeface="Calibri"/>
                    <a:cs typeface="Times New Roman"/>
                  </a:rPr>
                  <a:t>Did you contact the doctor/medical team responsible for this patient with a view to recommending guideline-concordant antimicrobial therapy?</a:t>
                </a:r>
                <a:endParaRPr lang="en-AU" sz="1100" dirty="0">
                  <a:effectLst/>
                  <a:ea typeface="Calibri"/>
                  <a:cs typeface="Times New Roman"/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365779" y="2618953"/>
              <a:ext cx="2865583" cy="555742"/>
              <a:chOff x="15630" y="-2108534"/>
              <a:chExt cx="1354754" cy="323460"/>
            </a:xfrm>
          </p:grpSpPr>
          <p:sp>
            <p:nvSpPr>
              <p:cNvPr id="45" name="Rounded Rectangle 44"/>
              <p:cNvSpPr>
                <a:spLocks noChangeArrowheads="1"/>
              </p:cNvSpPr>
              <p:nvPr/>
            </p:nvSpPr>
            <p:spPr bwMode="auto">
              <a:xfrm>
                <a:off x="15630" y="-2102983"/>
                <a:ext cx="1354754" cy="317909"/>
              </a:xfrm>
              <a:prstGeom prst="roundRect">
                <a:avLst>
                  <a:gd name="adj" fmla="val 16667"/>
                </a:avLst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>
                    <a:lumMod val="65000"/>
                    <a:lumOff val="35000"/>
                  </a:schemeClr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AU"/>
              </a:p>
            </p:txBody>
          </p:sp>
          <p:sp>
            <p:nvSpPr>
              <p:cNvPr id="46" name="Text Box 557"/>
              <p:cNvSpPr txBox="1">
                <a:spLocks noChangeArrowheads="1"/>
              </p:cNvSpPr>
              <p:nvPr/>
            </p:nvSpPr>
            <p:spPr bwMode="auto">
              <a:xfrm>
                <a:off x="87928" y="-2092273"/>
                <a:ext cx="166889" cy="300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AU" sz="2600" b="1">
                    <a:solidFill>
                      <a:srgbClr val="404040"/>
                    </a:solidFill>
                    <a:effectLst/>
                    <a:ea typeface="Calibri"/>
                    <a:cs typeface="Times New Roman"/>
                  </a:rPr>
                  <a:t>4</a:t>
                </a:r>
                <a:endParaRPr lang="en-AU" sz="11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47" name="Text Box 558"/>
              <p:cNvSpPr txBox="1">
                <a:spLocks noChangeArrowheads="1"/>
              </p:cNvSpPr>
              <p:nvPr/>
            </p:nvSpPr>
            <p:spPr bwMode="auto">
              <a:xfrm>
                <a:off x="239602" y="-2108534"/>
                <a:ext cx="1130782" cy="3115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ts val="1200"/>
                  </a:lnSpc>
                  <a:spcAft>
                    <a:spcPts val="1000"/>
                  </a:spcAft>
                </a:pPr>
                <a:r>
                  <a:rPr lang="en-AU" sz="950">
                    <a:solidFill>
                      <a:srgbClr val="404040"/>
                    </a:solidFill>
                    <a:effectLst/>
                    <a:ea typeface="Calibri"/>
                    <a:cs typeface="Times New Roman"/>
                  </a:rPr>
                  <a:t>Is there a documented reason for non-concordance in the notes, chart or electronic medical record?</a:t>
                </a:r>
                <a:endParaRPr lang="en-AU" sz="1100">
                  <a:effectLst/>
                  <a:ea typeface="Calibri"/>
                  <a:cs typeface="Times New Roman"/>
                </a:endParaRPr>
              </a:p>
            </p:txBody>
          </p:sp>
        </p:grpSp>
        <p:sp>
          <p:nvSpPr>
            <p:cNvPr id="16" name="Text Box 2"/>
            <p:cNvSpPr txBox="1">
              <a:spLocks noChangeArrowheads="1"/>
            </p:cNvSpPr>
            <p:nvPr/>
          </p:nvSpPr>
          <p:spPr bwMode="auto">
            <a:xfrm>
              <a:off x="38100" y="4596499"/>
              <a:ext cx="3432810" cy="305474"/>
            </a:xfrm>
            <a:prstGeom prst="rect">
              <a:avLst/>
            </a:prstGeom>
            <a:solidFill>
              <a:srgbClr val="FECAD6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AU" sz="1000" b="1" spc="70" dirty="0">
                  <a:solidFill>
                    <a:srgbClr val="404040"/>
                  </a:solidFill>
                  <a:effectLst/>
                  <a:ea typeface="Calibri"/>
                  <a:cs typeface="Times New Roman"/>
                </a:rPr>
                <a:t>AUDIT COMPLETE FOR THIS PATIENT</a:t>
              </a:r>
              <a:endParaRPr lang="en-AU" sz="1000" dirty="0">
                <a:effectLst/>
                <a:ea typeface="Calibri"/>
                <a:cs typeface="Times New Roman"/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406340" y="541124"/>
              <a:ext cx="463994" cy="1148298"/>
              <a:chOff x="396815" y="17251"/>
              <a:chExt cx="463994" cy="1148404"/>
            </a:xfrm>
          </p:grpSpPr>
          <p:cxnSp>
            <p:nvCxnSpPr>
              <p:cNvPr id="43" name="Straight Arrow Connector 42"/>
              <p:cNvCxnSpPr/>
              <p:nvPr/>
            </p:nvCxnSpPr>
            <p:spPr>
              <a:xfrm>
                <a:off x="396815" y="36578"/>
                <a:ext cx="2349" cy="1129077"/>
              </a:xfrm>
              <a:prstGeom prst="straightConnector1">
                <a:avLst/>
              </a:prstGeom>
              <a:ln w="22225">
                <a:solidFill>
                  <a:srgbClr val="E65A78"/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Text Box 2"/>
              <p:cNvSpPr txBox="1">
                <a:spLocks noChangeArrowheads="1"/>
              </p:cNvSpPr>
              <p:nvPr/>
            </p:nvSpPr>
            <p:spPr bwMode="auto">
              <a:xfrm>
                <a:off x="399164" y="17251"/>
                <a:ext cx="461645" cy="2622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AU" sz="1000" dirty="0">
                    <a:solidFill>
                      <a:srgbClr val="404040"/>
                    </a:solidFill>
                    <a:effectLst/>
                    <a:ea typeface="Calibri"/>
                    <a:cs typeface="Times New Roman"/>
                  </a:rPr>
                  <a:t>YES</a:t>
                </a:r>
                <a:endParaRPr lang="en-AU" sz="1100" dirty="0">
                  <a:effectLst/>
                  <a:ea typeface="Calibri"/>
                  <a:cs typeface="Times New Roman"/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176483" y="2333983"/>
              <a:ext cx="470983" cy="2230505"/>
              <a:chOff x="43133" y="-37750"/>
              <a:chExt cx="470983" cy="2231007"/>
            </a:xfrm>
          </p:grpSpPr>
          <p:cxnSp>
            <p:nvCxnSpPr>
              <p:cNvPr id="41" name="Straight Arrow Connector 40"/>
              <p:cNvCxnSpPr/>
              <p:nvPr/>
            </p:nvCxnSpPr>
            <p:spPr>
              <a:xfrm>
                <a:off x="43133" y="-28258"/>
                <a:ext cx="0" cy="2221515"/>
              </a:xfrm>
              <a:prstGeom prst="straightConnector1">
                <a:avLst/>
              </a:prstGeom>
              <a:ln w="22225">
                <a:solidFill>
                  <a:srgbClr val="E65A78"/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 Box 2"/>
              <p:cNvSpPr txBox="1">
                <a:spLocks noChangeArrowheads="1"/>
              </p:cNvSpPr>
              <p:nvPr/>
            </p:nvSpPr>
            <p:spPr bwMode="auto">
              <a:xfrm>
                <a:off x="52471" y="-37750"/>
                <a:ext cx="461645" cy="2622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AU" sz="1000">
                    <a:solidFill>
                      <a:srgbClr val="404040"/>
                    </a:solidFill>
                    <a:effectLst/>
                    <a:ea typeface="Calibri"/>
                    <a:cs typeface="Times New Roman"/>
                  </a:rPr>
                  <a:t>YES</a:t>
                </a:r>
                <a:endParaRPr lang="en-AU" sz="1100">
                  <a:effectLst/>
                  <a:ea typeface="Calibri"/>
                  <a:cs typeface="Times New Roman"/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518704" y="3219808"/>
              <a:ext cx="525793" cy="1344680"/>
              <a:chOff x="347254" y="-37742"/>
              <a:chExt cx="525793" cy="1344680"/>
            </a:xfrm>
          </p:grpSpPr>
          <p:cxnSp>
            <p:nvCxnSpPr>
              <p:cNvPr id="39" name="Straight Arrow Connector 38"/>
              <p:cNvCxnSpPr/>
              <p:nvPr/>
            </p:nvCxnSpPr>
            <p:spPr>
              <a:xfrm>
                <a:off x="347254" y="-37741"/>
                <a:ext cx="0" cy="1344679"/>
              </a:xfrm>
              <a:prstGeom prst="straightConnector1">
                <a:avLst/>
              </a:prstGeom>
              <a:ln w="22225">
                <a:solidFill>
                  <a:srgbClr val="E65A78"/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Text Box 2"/>
              <p:cNvSpPr txBox="1">
                <a:spLocks noChangeArrowheads="1"/>
              </p:cNvSpPr>
              <p:nvPr/>
            </p:nvSpPr>
            <p:spPr bwMode="auto">
              <a:xfrm>
                <a:off x="411402" y="-37742"/>
                <a:ext cx="461645" cy="2622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AU" sz="1000">
                    <a:solidFill>
                      <a:srgbClr val="404040"/>
                    </a:solidFill>
                    <a:effectLst/>
                    <a:ea typeface="Calibri"/>
                    <a:cs typeface="Times New Roman"/>
                  </a:rPr>
                  <a:t>YES</a:t>
                </a:r>
                <a:endParaRPr lang="en-AU" sz="1100">
                  <a:effectLst/>
                  <a:ea typeface="Calibri"/>
                  <a:cs typeface="Times New Roman"/>
                </a:endParaRP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1634706" y="530428"/>
              <a:ext cx="472135" cy="271358"/>
              <a:chOff x="34506" y="25653"/>
              <a:chExt cx="472135" cy="271899"/>
            </a:xfrm>
          </p:grpSpPr>
          <p:cxnSp>
            <p:nvCxnSpPr>
              <p:cNvPr id="37" name="Straight Arrow Connector 36"/>
              <p:cNvCxnSpPr/>
              <p:nvPr/>
            </p:nvCxnSpPr>
            <p:spPr>
              <a:xfrm>
                <a:off x="34506" y="63552"/>
                <a:ext cx="0" cy="234000"/>
              </a:xfrm>
              <a:prstGeom prst="straightConnector1">
                <a:avLst/>
              </a:prstGeom>
              <a:ln w="22225">
                <a:solidFill>
                  <a:srgbClr val="E65A78"/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 Box 2"/>
              <p:cNvSpPr txBox="1">
                <a:spLocks noChangeArrowheads="1"/>
              </p:cNvSpPr>
              <p:nvPr/>
            </p:nvSpPr>
            <p:spPr bwMode="auto">
              <a:xfrm>
                <a:off x="44996" y="25653"/>
                <a:ext cx="461645" cy="2622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AU" sz="1000" dirty="0">
                    <a:solidFill>
                      <a:srgbClr val="404040"/>
                    </a:solidFill>
                    <a:effectLst/>
                    <a:ea typeface="Calibri"/>
                    <a:cs typeface="Times New Roman"/>
                  </a:rPr>
                  <a:t>NO</a:t>
                </a:r>
                <a:endParaRPr lang="en-AU" sz="1100" dirty="0">
                  <a:effectLst/>
                  <a:ea typeface="Calibri"/>
                  <a:cs typeface="Times New Roman"/>
                </a:endParaRP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1626080" y="1409700"/>
              <a:ext cx="496982" cy="284479"/>
              <a:chOff x="25880" y="0"/>
              <a:chExt cx="496982" cy="285078"/>
            </a:xfrm>
          </p:grpSpPr>
          <p:cxnSp>
            <p:nvCxnSpPr>
              <p:cNvPr id="35" name="Straight Arrow Connector 34"/>
              <p:cNvCxnSpPr/>
              <p:nvPr/>
            </p:nvCxnSpPr>
            <p:spPr>
              <a:xfrm>
                <a:off x="25880" y="25878"/>
                <a:ext cx="0" cy="259200"/>
              </a:xfrm>
              <a:prstGeom prst="straightConnector1">
                <a:avLst/>
              </a:prstGeom>
              <a:ln w="22225">
                <a:solidFill>
                  <a:srgbClr val="E65A78"/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 Box 2"/>
              <p:cNvSpPr txBox="1">
                <a:spLocks noChangeArrowheads="1"/>
              </p:cNvSpPr>
              <p:nvPr/>
            </p:nvSpPr>
            <p:spPr bwMode="auto">
              <a:xfrm>
                <a:off x="61217" y="0"/>
                <a:ext cx="461645" cy="2622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AU" sz="1000">
                    <a:solidFill>
                      <a:srgbClr val="404040"/>
                    </a:solidFill>
                    <a:effectLst/>
                    <a:ea typeface="Calibri"/>
                    <a:cs typeface="Times New Roman"/>
                  </a:rPr>
                  <a:t>YES</a:t>
                </a:r>
                <a:endParaRPr lang="en-AU" sz="1100">
                  <a:effectLst/>
                  <a:ea typeface="Calibri"/>
                  <a:cs typeface="Times New Roman"/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1634706" y="2303851"/>
              <a:ext cx="479610" cy="268888"/>
              <a:chOff x="34506" y="-20265"/>
              <a:chExt cx="479610" cy="269104"/>
            </a:xfrm>
          </p:grpSpPr>
          <p:cxnSp>
            <p:nvCxnSpPr>
              <p:cNvPr id="33" name="Straight Arrow Connector 32"/>
              <p:cNvCxnSpPr/>
              <p:nvPr/>
            </p:nvCxnSpPr>
            <p:spPr>
              <a:xfrm>
                <a:off x="34506" y="15159"/>
                <a:ext cx="0" cy="233680"/>
              </a:xfrm>
              <a:prstGeom prst="straightConnector1">
                <a:avLst/>
              </a:prstGeom>
              <a:ln w="22225">
                <a:solidFill>
                  <a:srgbClr val="E65A78"/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 Box 2"/>
              <p:cNvSpPr txBox="1">
                <a:spLocks noChangeArrowheads="1"/>
              </p:cNvSpPr>
              <p:nvPr/>
            </p:nvSpPr>
            <p:spPr bwMode="auto">
              <a:xfrm>
                <a:off x="52471" y="-20265"/>
                <a:ext cx="461645" cy="2622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AU" sz="1000">
                    <a:solidFill>
                      <a:srgbClr val="404040"/>
                    </a:solidFill>
                    <a:effectLst/>
                    <a:ea typeface="Calibri"/>
                    <a:cs typeface="Times New Roman"/>
                  </a:rPr>
                  <a:t>NO</a:t>
                </a:r>
                <a:endParaRPr lang="en-AU" sz="1100">
                  <a:effectLst/>
                  <a:ea typeface="Calibri"/>
                  <a:cs typeface="Times New Roman"/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1634706" y="3206808"/>
              <a:ext cx="488356" cy="262256"/>
              <a:chOff x="34506" y="-31692"/>
              <a:chExt cx="488356" cy="262256"/>
            </a:xfrm>
          </p:grpSpPr>
          <p:cxnSp>
            <p:nvCxnSpPr>
              <p:cNvPr id="31" name="Straight Arrow Connector 30"/>
              <p:cNvCxnSpPr/>
              <p:nvPr/>
            </p:nvCxnSpPr>
            <p:spPr>
              <a:xfrm>
                <a:off x="34506" y="-3115"/>
                <a:ext cx="0" cy="233679"/>
              </a:xfrm>
              <a:prstGeom prst="straightConnector1">
                <a:avLst/>
              </a:prstGeom>
              <a:ln w="22225">
                <a:solidFill>
                  <a:srgbClr val="E65A78"/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 Box 2"/>
              <p:cNvSpPr txBox="1">
                <a:spLocks noChangeArrowheads="1"/>
              </p:cNvSpPr>
              <p:nvPr/>
            </p:nvSpPr>
            <p:spPr bwMode="auto">
              <a:xfrm>
                <a:off x="61217" y="-31692"/>
                <a:ext cx="461645" cy="2622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AU" sz="1000">
                    <a:solidFill>
                      <a:srgbClr val="404040"/>
                    </a:solidFill>
                    <a:effectLst/>
                    <a:ea typeface="Calibri"/>
                    <a:cs typeface="Times New Roman"/>
                  </a:rPr>
                  <a:t>NO</a:t>
                </a:r>
                <a:endParaRPr lang="en-AU" sz="1100">
                  <a:effectLst/>
                  <a:ea typeface="Calibri"/>
                  <a:cs typeface="Times New Roman"/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1543196" y="4238792"/>
              <a:ext cx="978625" cy="326254"/>
              <a:chOff x="-76053" y="104942"/>
              <a:chExt cx="978625" cy="326254"/>
            </a:xfrm>
          </p:grpSpPr>
          <p:cxnSp>
            <p:nvCxnSpPr>
              <p:cNvPr id="29" name="Straight Arrow Connector 28"/>
              <p:cNvCxnSpPr/>
              <p:nvPr/>
            </p:nvCxnSpPr>
            <p:spPr>
              <a:xfrm>
                <a:off x="0" y="104942"/>
                <a:ext cx="0" cy="326254"/>
              </a:xfrm>
              <a:prstGeom prst="straightConnector1">
                <a:avLst/>
              </a:prstGeom>
              <a:ln w="22225">
                <a:solidFill>
                  <a:srgbClr val="E65A78"/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 Box 2"/>
              <p:cNvSpPr txBox="1">
                <a:spLocks noChangeArrowheads="1"/>
              </p:cNvSpPr>
              <p:nvPr/>
            </p:nvSpPr>
            <p:spPr bwMode="auto">
              <a:xfrm>
                <a:off x="-76053" y="107639"/>
                <a:ext cx="978625" cy="2320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AU" sz="1000" dirty="0">
                    <a:solidFill>
                      <a:srgbClr val="404040"/>
                    </a:solidFill>
                    <a:effectLst/>
                    <a:ea typeface="Calibri"/>
                    <a:cs typeface="Times New Roman"/>
                  </a:rPr>
                  <a:t>YES or NO</a:t>
                </a:r>
                <a:endParaRPr lang="en-AU" sz="1100" dirty="0">
                  <a:effectLst/>
                  <a:ea typeface="Calibri"/>
                  <a:cs typeface="Times New Roman"/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2911365" y="1425758"/>
              <a:ext cx="461645" cy="3139289"/>
              <a:chOff x="-69960" y="25586"/>
              <a:chExt cx="461645" cy="3139593"/>
            </a:xfrm>
          </p:grpSpPr>
          <p:cxnSp>
            <p:nvCxnSpPr>
              <p:cNvPr id="27" name="Straight Arrow Connector 26"/>
              <p:cNvCxnSpPr/>
              <p:nvPr/>
            </p:nvCxnSpPr>
            <p:spPr>
              <a:xfrm>
                <a:off x="362309" y="25586"/>
                <a:ext cx="0" cy="3139593"/>
              </a:xfrm>
              <a:prstGeom prst="straightConnector1">
                <a:avLst/>
              </a:prstGeom>
              <a:ln w="22225">
                <a:solidFill>
                  <a:srgbClr val="E65A78"/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 Box 2"/>
              <p:cNvSpPr txBox="1">
                <a:spLocks noChangeArrowheads="1"/>
              </p:cNvSpPr>
              <p:nvPr/>
            </p:nvSpPr>
            <p:spPr bwMode="auto">
              <a:xfrm>
                <a:off x="-69960" y="27020"/>
                <a:ext cx="461645" cy="2622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AU" sz="1000" dirty="0">
                    <a:solidFill>
                      <a:srgbClr val="404040"/>
                    </a:solidFill>
                    <a:effectLst/>
                    <a:ea typeface="Calibri"/>
                    <a:cs typeface="Times New Roman"/>
                  </a:rPr>
                  <a:t>NO</a:t>
                </a:r>
                <a:endParaRPr lang="en-AU" sz="1100" dirty="0">
                  <a:effectLst/>
                  <a:ea typeface="Calibri"/>
                  <a:cs typeface="Times New Roman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75682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rallelogram 5"/>
          <p:cNvSpPr/>
          <p:nvPr/>
        </p:nvSpPr>
        <p:spPr>
          <a:xfrm>
            <a:off x="-685293" y="332656"/>
            <a:ext cx="8136904" cy="720000"/>
          </a:xfrm>
          <a:prstGeom prst="parallelogram">
            <a:avLst>
              <a:gd name="adj" fmla="val 79858"/>
            </a:avLst>
          </a:prstGeom>
          <a:solidFill>
            <a:srgbClr val="D20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19" name="Title"/>
          <p:cNvSpPr txBox="1">
            <a:spLocks noChangeArrowheads="1"/>
          </p:cNvSpPr>
          <p:nvPr/>
        </p:nvSpPr>
        <p:spPr bwMode="auto">
          <a:xfrm>
            <a:off x="350474" y="328986"/>
            <a:ext cx="6669087" cy="651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sz="32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/>
                <a:cs typeface="Times New Roman"/>
              </a:rPr>
              <a:t>What does the audit tool measure?</a:t>
            </a:r>
            <a:endParaRPr lang="en-AU" sz="2000" b="1" dirty="0">
              <a:solidFill>
                <a:schemeClr val="bg1"/>
              </a:solidFill>
              <a:effectLst/>
              <a:latin typeface="Franklin Gothic Book" panose="020B05030201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544" y="1430385"/>
            <a:ext cx="80648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10000"/>
            </a:pPr>
            <a:endParaRPr lang="en-AU" sz="800" dirty="0"/>
          </a:p>
          <a:p>
            <a:pPr marL="285750" indent="-285750">
              <a:buSzPct val="110000"/>
              <a:buFont typeface="Arial" panose="020B0604020202020204" pitchFamily="34" charset="0"/>
              <a:buChar char="•"/>
            </a:pPr>
            <a:r>
              <a:rPr lang="en-AU" sz="2100" dirty="0"/>
              <a:t>Key measures include two prescribing indicators related to the </a:t>
            </a:r>
            <a:r>
              <a:rPr lang="en-AU" sz="2100" u="sng" dirty="0"/>
              <a:t>process</a:t>
            </a:r>
            <a:r>
              <a:rPr lang="en-AU" sz="2100" dirty="0"/>
              <a:t> of prescribing empirical antimicrobial therapy:</a:t>
            </a:r>
          </a:p>
          <a:p>
            <a:pPr>
              <a:buSzPct val="110000"/>
            </a:pPr>
            <a:endParaRPr lang="en-AU" sz="1200" dirty="0"/>
          </a:p>
          <a:p>
            <a:pPr marL="800100" lvl="1" indent="-342900">
              <a:buSzPct val="110000"/>
              <a:buFont typeface="Wingdings" panose="05000000000000000000" pitchFamily="2" charset="2"/>
              <a:buChar char="§"/>
            </a:pPr>
            <a:r>
              <a:rPr lang="en-AU" i="1" dirty="0">
                <a:solidFill>
                  <a:srgbClr val="D20550"/>
                </a:solidFill>
              </a:rPr>
              <a:t>An indication for antimicrobial therapy is clearly documented</a:t>
            </a:r>
          </a:p>
          <a:p>
            <a:pPr lvl="1">
              <a:buSzPct val="110000"/>
            </a:pPr>
            <a:endParaRPr lang="en-AU" sz="900" dirty="0"/>
          </a:p>
          <a:p>
            <a:pPr marL="800100" lvl="1" indent="-342900">
              <a:buSzPct val="110000"/>
              <a:buFont typeface="Wingdings" panose="05000000000000000000" pitchFamily="2" charset="2"/>
              <a:buChar char="§"/>
            </a:pPr>
            <a:r>
              <a:rPr lang="en-AU" i="1" dirty="0">
                <a:solidFill>
                  <a:srgbClr val="D20550"/>
                </a:solidFill>
              </a:rPr>
              <a:t>Choice of antimicrobial therapy is concordant with guidelines (or there is a documented reason for non-concordance)</a:t>
            </a:r>
          </a:p>
          <a:p>
            <a:pPr lvl="1">
              <a:buSzPct val="110000"/>
            </a:pPr>
            <a:endParaRPr lang="en-AU" i="1" dirty="0">
              <a:solidFill>
                <a:srgbClr val="D20550"/>
              </a:solidFill>
            </a:endParaRPr>
          </a:p>
          <a:p>
            <a:pPr lvl="1">
              <a:buSzPct val="110000"/>
            </a:pPr>
            <a:endParaRPr lang="en-AU" i="1" dirty="0"/>
          </a:p>
          <a:p>
            <a:pPr marL="342900" indent="-342900">
              <a:buSzPct val="110000"/>
              <a:buFont typeface="Arial" panose="020B0604020202020204" pitchFamily="34" charset="0"/>
              <a:buChar char="•"/>
            </a:pPr>
            <a:r>
              <a:rPr lang="en-AU" sz="2100" dirty="0"/>
              <a:t>“Guidelines” refers to either locally endorsed (official) guidelines for the facility, or the Australian </a:t>
            </a:r>
            <a:r>
              <a:rPr lang="en-AU" sz="2100" i="1" dirty="0"/>
              <a:t>Therapeutic Guidelines: Antibiotic</a:t>
            </a:r>
            <a:r>
              <a:rPr lang="en-AU" sz="2100" dirty="0"/>
              <a:t>.</a:t>
            </a:r>
          </a:p>
          <a:p>
            <a:pPr>
              <a:buSzPct val="110000"/>
            </a:pPr>
            <a:endParaRPr lang="en-AU" sz="2100" i="1" dirty="0"/>
          </a:p>
        </p:txBody>
      </p:sp>
    </p:spTree>
    <p:extLst>
      <p:ext uri="{BB962C8B-B14F-4D97-AF65-F5344CB8AC3E}">
        <p14:creationId xmlns:p14="http://schemas.microsoft.com/office/powerpoint/2010/main" val="561882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rallelogram 5"/>
          <p:cNvSpPr/>
          <p:nvPr/>
        </p:nvSpPr>
        <p:spPr>
          <a:xfrm>
            <a:off x="-685294" y="332656"/>
            <a:ext cx="8641669" cy="720000"/>
          </a:xfrm>
          <a:prstGeom prst="parallelogram">
            <a:avLst>
              <a:gd name="adj" fmla="val 79858"/>
            </a:avLst>
          </a:prstGeom>
          <a:solidFill>
            <a:srgbClr val="D20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19" name="Title"/>
          <p:cNvSpPr txBox="1">
            <a:spLocks noChangeArrowheads="1"/>
          </p:cNvSpPr>
          <p:nvPr/>
        </p:nvSpPr>
        <p:spPr bwMode="auto">
          <a:xfrm>
            <a:off x="350474" y="328986"/>
            <a:ext cx="6957830" cy="651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sz="32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/>
                <a:cs typeface="Times New Roman"/>
              </a:rPr>
              <a:t>Has the audit been used before locally?</a:t>
            </a:r>
            <a:endParaRPr lang="en-AU" sz="3200" b="1" dirty="0">
              <a:solidFill>
                <a:schemeClr val="bg1"/>
              </a:solidFill>
              <a:effectLst/>
              <a:latin typeface="Franklin Gothic Book" panose="020B05030201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544" y="1268760"/>
            <a:ext cx="80648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10000"/>
            </a:pPr>
            <a:endParaRPr lang="en-AU" sz="800" dirty="0"/>
          </a:p>
          <a:p>
            <a:pPr marL="285750" indent="-285750">
              <a:buSzPct val="110000"/>
              <a:buFont typeface="Arial" panose="020B0604020202020204" pitchFamily="34" charset="0"/>
              <a:buChar char="•"/>
            </a:pPr>
            <a:r>
              <a:rPr lang="en-AU" sz="2100" dirty="0"/>
              <a:t>The audit was pilot tested in 15 NSW public hospitals in 2014-15</a:t>
            </a:r>
          </a:p>
          <a:p>
            <a:pPr marL="285750" indent="-285750">
              <a:buSzPct val="110000"/>
              <a:buFont typeface="Arial" panose="020B0604020202020204" pitchFamily="34" charset="0"/>
              <a:buChar char="•"/>
            </a:pPr>
            <a:endParaRPr lang="en-AU" sz="2100" dirty="0"/>
          </a:p>
          <a:p>
            <a:pPr marL="285750" indent="-285750">
              <a:buSzPct val="110000"/>
              <a:buFont typeface="Arial" panose="020B0604020202020204" pitchFamily="34" charset="0"/>
              <a:buChar char="•"/>
            </a:pPr>
            <a:r>
              <a:rPr lang="en-AU" sz="2100" dirty="0"/>
              <a:t> Overall results of the pilot:</a:t>
            </a:r>
          </a:p>
          <a:p>
            <a:pPr marL="800100" lvl="1" indent="-342900">
              <a:buClr>
                <a:srgbClr val="D20550"/>
              </a:buClr>
              <a:buSzPct val="110000"/>
              <a:buFont typeface="Arial" panose="020B0604020202020204" pitchFamily="34" charset="0"/>
              <a:buChar char="•"/>
            </a:pPr>
            <a:r>
              <a:rPr lang="en-AU" sz="2100" dirty="0"/>
              <a:t>Documentation of an indication for antimicrobial therapy increased from 87% to 93%</a:t>
            </a:r>
          </a:p>
          <a:p>
            <a:pPr marL="800100" lvl="1" indent="-342900">
              <a:buClr>
                <a:srgbClr val="D20550"/>
              </a:buClr>
              <a:buSzPct val="110000"/>
              <a:buFont typeface="Arial" panose="020B0604020202020204" pitchFamily="34" charset="0"/>
              <a:buChar char="•"/>
            </a:pPr>
            <a:r>
              <a:rPr lang="en-AU" sz="2100" dirty="0"/>
              <a:t>Concordance with antimicrobial guidelines (OR non-concordance with a documented reason) increased from 74% to 86%</a:t>
            </a:r>
          </a:p>
          <a:p>
            <a:pPr>
              <a:buSzPct val="110000"/>
            </a:pPr>
            <a:endParaRPr lang="en-AU" sz="2100" dirty="0"/>
          </a:p>
          <a:p>
            <a:pPr marL="285750" indent="-285750">
              <a:buSzPct val="110000"/>
              <a:buFont typeface="Arial" panose="020B0604020202020204" pitchFamily="34" charset="0"/>
              <a:buChar char="•"/>
            </a:pPr>
            <a:r>
              <a:rPr lang="en-AU" sz="2100" i="1" dirty="0"/>
              <a:t> </a:t>
            </a:r>
            <a:r>
              <a:rPr lang="en-AU" sz="2100" i="1" dirty="0">
                <a:solidFill>
                  <a:srgbClr val="0000FF"/>
                </a:solidFill>
              </a:rPr>
              <a:t>&lt;Insert local pilot site&gt; </a:t>
            </a:r>
            <a:r>
              <a:rPr lang="en-AU" sz="2100" dirty="0"/>
              <a:t>was involved in the pilot, and found it to be a useful and sustainable activity</a:t>
            </a:r>
          </a:p>
          <a:p>
            <a:pPr marL="285750" indent="-285750">
              <a:buSzPct val="110000"/>
              <a:buFont typeface="Arial" panose="020B0604020202020204" pitchFamily="34" charset="0"/>
              <a:buChar char="•"/>
            </a:pPr>
            <a:endParaRPr lang="en-AU" sz="2100" dirty="0"/>
          </a:p>
          <a:p>
            <a:pPr marL="285750" indent="-285750">
              <a:buSzPct val="110000"/>
              <a:buFont typeface="Arial" panose="020B0604020202020204" pitchFamily="34" charset="0"/>
              <a:buChar char="•"/>
            </a:pPr>
            <a:r>
              <a:rPr lang="en-AU" sz="2100" dirty="0"/>
              <a:t>CEC evaluation of the pilot available at: </a:t>
            </a:r>
            <a:r>
              <a:rPr lang="en-AU" sz="2000" dirty="0">
                <a:hlinkClick r:id="rId2"/>
              </a:rPr>
              <a:t>http://www.cec.health.nsw.gov.au/programs/quah/antimicrobial-audit</a:t>
            </a:r>
            <a:r>
              <a:rPr lang="en-AU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8087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37647" y="1340768"/>
            <a:ext cx="79208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110000"/>
              <a:buFont typeface="Arial" panose="020B0604020202020204" pitchFamily="34" charset="0"/>
              <a:buChar char="•"/>
            </a:pPr>
            <a:r>
              <a:rPr lang="en-AU" sz="2100" dirty="0"/>
              <a:t>Auditing is scheduled to commence from </a:t>
            </a:r>
            <a:r>
              <a:rPr lang="en-AU" sz="2100" i="1" dirty="0">
                <a:solidFill>
                  <a:srgbClr val="0000FF"/>
                </a:solidFill>
              </a:rPr>
              <a:t>&lt;Start Date&gt; </a:t>
            </a:r>
            <a:r>
              <a:rPr lang="en-AU" sz="2100" dirty="0"/>
              <a:t>on </a:t>
            </a:r>
            <a:r>
              <a:rPr lang="en-AU" sz="2100" i="1" dirty="0">
                <a:solidFill>
                  <a:srgbClr val="0000FF"/>
                </a:solidFill>
              </a:rPr>
              <a:t>&lt;Audit Wards/Teams&gt;</a:t>
            </a:r>
          </a:p>
          <a:p>
            <a:pPr>
              <a:buSzPct val="110000"/>
            </a:pPr>
            <a:endParaRPr lang="en-AU" sz="2100" dirty="0"/>
          </a:p>
          <a:p>
            <a:pPr marL="285750" indent="-285750">
              <a:buSzPct val="110000"/>
              <a:buFont typeface="Arial" panose="020B0604020202020204" pitchFamily="34" charset="0"/>
              <a:buChar char="•"/>
            </a:pPr>
            <a:r>
              <a:rPr lang="en-AU" sz="2100" dirty="0"/>
              <a:t>Use of the 5x5 Antimicrobial Audit is supported by </a:t>
            </a:r>
            <a:r>
              <a:rPr lang="en-AU" sz="2100" i="1" dirty="0">
                <a:solidFill>
                  <a:srgbClr val="0000FF"/>
                </a:solidFill>
              </a:rPr>
              <a:t>&lt;Name (Title) of relevant executive sponsors/ supporters e.g. LHD Chief Executive, Director of Clinical Governance, Director of Medical Services, Head of Department&gt;.</a:t>
            </a:r>
          </a:p>
          <a:p>
            <a:pPr>
              <a:buSzPct val="110000"/>
            </a:pPr>
            <a:endParaRPr lang="en-AU" sz="2100" dirty="0"/>
          </a:p>
          <a:p>
            <a:pPr marL="285750" indent="-285750">
              <a:buSzPct val="110000"/>
              <a:buFont typeface="Arial" panose="020B0604020202020204" pitchFamily="34" charset="0"/>
              <a:buChar char="•"/>
            </a:pPr>
            <a:r>
              <a:rPr lang="en-AU" sz="2100" dirty="0"/>
              <a:t>Our facility currently has </a:t>
            </a:r>
            <a:r>
              <a:rPr lang="en-AU" sz="2100" i="1" dirty="0">
                <a:solidFill>
                  <a:srgbClr val="0000FF"/>
                </a:solidFill>
              </a:rPr>
              <a:t>&lt;#&gt;</a:t>
            </a:r>
            <a:r>
              <a:rPr lang="en-AU" sz="2100" dirty="0"/>
              <a:t> auditors trained for data collection and intervention: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AU" sz="2100" i="1" dirty="0">
                <a:solidFill>
                  <a:srgbClr val="0000FF"/>
                </a:solidFill>
              </a:rPr>
              <a:t>&lt;Joanne </a:t>
            </a:r>
            <a:r>
              <a:rPr lang="en-AU" sz="2100" i="1" dirty="0" err="1">
                <a:solidFill>
                  <a:srgbClr val="0000FF"/>
                </a:solidFill>
              </a:rPr>
              <a:t>Bloggs</a:t>
            </a:r>
            <a:r>
              <a:rPr lang="en-AU" sz="2100" i="1" dirty="0">
                <a:solidFill>
                  <a:srgbClr val="0000FF"/>
                </a:solidFill>
              </a:rPr>
              <a:t> (Pharmacist)&gt;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AU" sz="2100" i="1" dirty="0">
                <a:solidFill>
                  <a:srgbClr val="0000FF"/>
                </a:solidFill>
              </a:rPr>
              <a:t>&lt;Dr Joe </a:t>
            </a:r>
            <a:r>
              <a:rPr lang="en-AU" sz="2100" i="1" dirty="0" err="1">
                <a:solidFill>
                  <a:srgbClr val="0000FF"/>
                </a:solidFill>
              </a:rPr>
              <a:t>Bloggs</a:t>
            </a:r>
            <a:r>
              <a:rPr lang="en-AU" sz="2100" i="1" dirty="0">
                <a:solidFill>
                  <a:srgbClr val="0000FF"/>
                </a:solidFill>
              </a:rPr>
              <a:t> (Resident Medical Officer)&gt;</a:t>
            </a:r>
          </a:p>
        </p:txBody>
      </p:sp>
      <p:sp>
        <p:nvSpPr>
          <p:cNvPr id="5" name="Parallelogram 4"/>
          <p:cNvSpPr/>
          <p:nvPr/>
        </p:nvSpPr>
        <p:spPr>
          <a:xfrm>
            <a:off x="-685293" y="332656"/>
            <a:ext cx="8136904" cy="720000"/>
          </a:xfrm>
          <a:prstGeom prst="parallelogram">
            <a:avLst>
              <a:gd name="adj" fmla="val 79858"/>
            </a:avLst>
          </a:prstGeom>
          <a:solidFill>
            <a:srgbClr val="D20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7" name="Title"/>
          <p:cNvSpPr txBox="1">
            <a:spLocks noChangeArrowheads="1"/>
          </p:cNvSpPr>
          <p:nvPr/>
        </p:nvSpPr>
        <p:spPr bwMode="auto">
          <a:xfrm>
            <a:off x="350475" y="314801"/>
            <a:ext cx="6669087" cy="723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sz="32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/>
                <a:cs typeface="Times New Roman"/>
              </a:rPr>
              <a:t>How and when will auditing occur?</a:t>
            </a:r>
            <a:endParaRPr lang="en-AU" sz="2000" b="1" dirty="0">
              <a:solidFill>
                <a:schemeClr val="bg1"/>
              </a:solidFill>
              <a:effectLst/>
              <a:latin typeface="Franklin Gothic Book" panose="020B05030201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154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37645" y="1268760"/>
            <a:ext cx="8138809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110000"/>
              <a:buFont typeface="Arial" panose="020B0604020202020204" pitchFamily="34" charset="0"/>
              <a:buChar char="•"/>
            </a:pPr>
            <a:r>
              <a:rPr lang="en-AU" sz="2000" dirty="0"/>
              <a:t>Any inpatient receiving systemic antimicrobial therapy for an acute indication may be eligible for inclusion in the audit</a:t>
            </a:r>
          </a:p>
          <a:p>
            <a:pPr>
              <a:buSzPct val="110000"/>
            </a:pPr>
            <a:endParaRPr lang="en-AU" sz="1200" dirty="0"/>
          </a:p>
          <a:p>
            <a:pPr marL="285750" indent="-285750">
              <a:buSzPct val="110000"/>
              <a:buFont typeface="Arial" panose="020B0604020202020204" pitchFamily="34" charset="0"/>
              <a:buChar char="•"/>
            </a:pPr>
            <a:r>
              <a:rPr lang="en-AU" sz="2000" dirty="0"/>
              <a:t>As part of the data collection process, auditors may be prompted to contact the patient’s medical team. Please do not feel personally affronted if this occurs </a:t>
            </a:r>
            <a:r>
              <a:rPr lang="en-AU" sz="2000"/>
              <a:t>– your </a:t>
            </a:r>
            <a:r>
              <a:rPr lang="en-AU" sz="2000" dirty="0"/>
              <a:t>patient has been audited at random and the purpose of this contact will usually be to:</a:t>
            </a:r>
          </a:p>
          <a:p>
            <a:pPr>
              <a:buSzPct val="110000"/>
            </a:pPr>
            <a:endParaRPr lang="en-AU" sz="600" dirty="0"/>
          </a:p>
          <a:p>
            <a:pPr marL="742950" lvl="1" indent="-285750">
              <a:buSzPct val="110000"/>
              <a:buFont typeface="Arial" panose="020B0604020202020204" pitchFamily="34" charset="0"/>
              <a:buChar char="•"/>
            </a:pPr>
            <a:r>
              <a:rPr lang="en-AU" dirty="0"/>
              <a:t>Clarify the indication for antimicrobial therapy in your patient </a:t>
            </a:r>
          </a:p>
          <a:p>
            <a:pPr lvl="1">
              <a:buSzPct val="110000"/>
            </a:pPr>
            <a:r>
              <a:rPr lang="en-AU" dirty="0"/>
              <a:t>	</a:t>
            </a:r>
            <a:r>
              <a:rPr lang="en-AU" b="1" dirty="0"/>
              <a:t>AND/OR</a:t>
            </a:r>
          </a:p>
          <a:p>
            <a:pPr marL="742950" lvl="1" indent="-285750">
              <a:buSzPct val="110000"/>
              <a:buFont typeface="Arial" panose="020B0604020202020204" pitchFamily="34" charset="0"/>
              <a:buChar char="•"/>
            </a:pPr>
            <a:r>
              <a:rPr lang="en-AU" dirty="0"/>
              <a:t>Recommend guideline concordant antimicrobial therapy</a:t>
            </a:r>
          </a:p>
          <a:p>
            <a:pPr lvl="1">
              <a:buSzPct val="110000"/>
            </a:pPr>
            <a:endParaRPr lang="en-AU" sz="1200" dirty="0"/>
          </a:p>
          <a:p>
            <a:pPr marL="285750" indent="-285750">
              <a:buSzPct val="110000"/>
              <a:buFont typeface="Arial" panose="020B0604020202020204" pitchFamily="34" charset="0"/>
              <a:buChar char="•"/>
            </a:pPr>
            <a:r>
              <a:rPr lang="en-AU" sz="2000" dirty="0"/>
              <a:t>Relevant prescribers should receive regular feedback of overall audit results by both active and passive means. In this facility, results will be fed back via </a:t>
            </a:r>
            <a:r>
              <a:rPr lang="en-AU" sz="2000" i="1" dirty="0">
                <a:solidFill>
                  <a:srgbClr val="0000FF"/>
                </a:solidFill>
              </a:rPr>
              <a:t>&lt;e.g. monthly clinician meetings, email and posters on the bulletin board&gt;</a:t>
            </a:r>
          </a:p>
        </p:txBody>
      </p:sp>
      <p:sp>
        <p:nvSpPr>
          <p:cNvPr id="5" name="Parallelogram 4"/>
          <p:cNvSpPr/>
          <p:nvPr/>
        </p:nvSpPr>
        <p:spPr>
          <a:xfrm>
            <a:off x="-685293" y="332656"/>
            <a:ext cx="8137613" cy="720000"/>
          </a:xfrm>
          <a:prstGeom prst="parallelogram">
            <a:avLst>
              <a:gd name="adj" fmla="val 79858"/>
            </a:avLst>
          </a:prstGeom>
          <a:solidFill>
            <a:srgbClr val="D20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7" name="Title"/>
          <p:cNvSpPr txBox="1">
            <a:spLocks noChangeArrowheads="1"/>
          </p:cNvSpPr>
          <p:nvPr/>
        </p:nvSpPr>
        <p:spPr bwMode="auto">
          <a:xfrm>
            <a:off x="251520" y="314801"/>
            <a:ext cx="7101845" cy="723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sz="32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/>
                <a:cs typeface="Times New Roman"/>
              </a:rPr>
              <a:t>How will this audit affect prescribers?</a:t>
            </a:r>
            <a:endParaRPr lang="en-AU" sz="2000" b="1" dirty="0">
              <a:solidFill>
                <a:schemeClr val="bg1"/>
              </a:solidFill>
              <a:effectLst/>
              <a:latin typeface="Franklin Gothic Book" panose="020B05030201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492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37646" y="1772816"/>
            <a:ext cx="813880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The designated audit coordinator at </a:t>
            </a:r>
            <a:r>
              <a:rPr lang="en-AU" sz="2400" i="1" dirty="0">
                <a:solidFill>
                  <a:srgbClr val="0000FF"/>
                </a:solidFill>
              </a:rPr>
              <a:t>&lt;Your Facility&gt; </a:t>
            </a:r>
            <a:r>
              <a:rPr lang="en-AU" sz="2400" dirty="0"/>
              <a:t>is:</a:t>
            </a:r>
          </a:p>
          <a:p>
            <a:endParaRPr lang="en-A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A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AU" sz="2800" i="1" dirty="0">
                <a:solidFill>
                  <a:srgbClr val="0000FF"/>
                </a:solidFill>
              </a:rPr>
              <a:t>&lt;Name of Audit Coordinator&gt;</a:t>
            </a:r>
          </a:p>
          <a:p>
            <a:r>
              <a:rPr lang="en-AU" sz="2800" i="1" dirty="0">
                <a:solidFill>
                  <a:srgbClr val="0000FF"/>
                </a:solidFill>
              </a:rPr>
              <a:t>	&lt;Position &amp; Department&gt;</a:t>
            </a:r>
          </a:p>
          <a:p>
            <a:r>
              <a:rPr lang="en-AU" sz="2800" i="1" dirty="0">
                <a:solidFill>
                  <a:srgbClr val="0000FF"/>
                </a:solidFill>
              </a:rPr>
              <a:t>	&lt;Contact Details&gt; </a:t>
            </a:r>
          </a:p>
        </p:txBody>
      </p:sp>
      <p:sp>
        <p:nvSpPr>
          <p:cNvPr id="5" name="Parallelogram 4"/>
          <p:cNvSpPr/>
          <p:nvPr/>
        </p:nvSpPr>
        <p:spPr>
          <a:xfrm>
            <a:off x="-685293" y="332656"/>
            <a:ext cx="8785685" cy="720000"/>
          </a:xfrm>
          <a:prstGeom prst="parallelogram">
            <a:avLst>
              <a:gd name="adj" fmla="val 79858"/>
            </a:avLst>
          </a:prstGeom>
          <a:solidFill>
            <a:srgbClr val="D20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7" name="Title"/>
          <p:cNvSpPr txBox="1">
            <a:spLocks noChangeArrowheads="1"/>
          </p:cNvSpPr>
          <p:nvPr/>
        </p:nvSpPr>
        <p:spPr bwMode="auto">
          <a:xfrm>
            <a:off x="251520" y="314801"/>
            <a:ext cx="7488832" cy="723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sz="32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/>
                <a:cs typeface="Times New Roman"/>
              </a:rPr>
              <a:t>Who can I speak to for more information?</a:t>
            </a:r>
            <a:endParaRPr lang="en-AU" sz="2000" b="1" dirty="0">
              <a:solidFill>
                <a:schemeClr val="bg1"/>
              </a:solidFill>
              <a:effectLst/>
              <a:latin typeface="Franklin Gothic Book" panose="020B05030201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943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5498</TotalTime>
  <Words>543</Words>
  <Application>Microsoft Office PowerPoint</Application>
  <PresentationFormat>On-screen Show (4:3)</PresentationFormat>
  <Paragraphs>79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Franklin Gothic Book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5x5 Antimicrobial Audit - Brief Introduction</dc:title>
  <dc:creator>Kate Callaghan</dc:creator>
  <cp:lastModifiedBy>Zeb Woodpower (Clinical Excellence Commission)</cp:lastModifiedBy>
  <cp:revision>223</cp:revision>
  <dcterms:created xsi:type="dcterms:W3CDTF">2014-01-10T05:23:05Z</dcterms:created>
  <dcterms:modified xsi:type="dcterms:W3CDTF">2020-06-21T23:58:46Z</dcterms:modified>
</cp:coreProperties>
</file>