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sldIdLst>
    <p:sldId id="256" r:id="rId3"/>
    <p:sldId id="257" r:id="rId4"/>
    <p:sldId id="303" r:id="rId5"/>
    <p:sldId id="304" r:id="rId6"/>
    <p:sldId id="259" r:id="rId7"/>
    <p:sldId id="260" r:id="rId8"/>
    <p:sldId id="262" r:id="rId9"/>
    <p:sldId id="263" r:id="rId10"/>
    <p:sldId id="264" r:id="rId11"/>
    <p:sldId id="266" r:id="rId12"/>
    <p:sldId id="267" r:id="rId13"/>
    <p:sldId id="268" r:id="rId14"/>
    <p:sldId id="281" r:id="rId15"/>
    <p:sldId id="269" r:id="rId16"/>
    <p:sldId id="270" r:id="rId17"/>
    <p:sldId id="271" r:id="rId18"/>
    <p:sldId id="272" r:id="rId19"/>
    <p:sldId id="273" r:id="rId20"/>
    <p:sldId id="278" r:id="rId21"/>
    <p:sldId id="275" r:id="rId22"/>
    <p:sldId id="279" r:id="rId23"/>
    <p:sldId id="277" r:id="rId24"/>
    <p:sldId id="280" r:id="rId25"/>
    <p:sldId id="282" r:id="rId26"/>
    <p:sldId id="283" r:id="rId27"/>
    <p:sldId id="285" r:id="rId28"/>
    <p:sldId id="286" r:id="rId29"/>
    <p:sldId id="298" r:id="rId30"/>
    <p:sldId id="289" r:id="rId31"/>
    <p:sldId id="297" r:id="rId32"/>
    <p:sldId id="287" r:id="rId33"/>
    <p:sldId id="291" r:id="rId34"/>
    <p:sldId id="292" r:id="rId35"/>
    <p:sldId id="293" r:id="rId36"/>
    <p:sldId id="296" r:id="rId37"/>
    <p:sldId id="295" r:id="rId38"/>
    <p:sldId id="299" r:id="rId39"/>
    <p:sldId id="300" r:id="rId40"/>
    <p:sldId id="301" r:id="rId41"/>
    <p:sldId id="320" r:id="rId42"/>
    <p:sldId id="314" r:id="rId43"/>
    <p:sldId id="306" r:id="rId44"/>
    <p:sldId id="307" r:id="rId45"/>
    <p:sldId id="308" r:id="rId46"/>
    <p:sldId id="309" r:id="rId47"/>
    <p:sldId id="315" r:id="rId48"/>
    <p:sldId id="316" r:id="rId49"/>
    <p:sldId id="317" r:id="rId50"/>
    <p:sldId id="313" r:id="rId51"/>
    <p:sldId id="322" r:id="rId52"/>
    <p:sldId id="323" r:id="rId53"/>
    <p:sldId id="324" r:id="rId54"/>
    <p:sldId id="321" r:id="rId55"/>
    <p:sldId id="318" r:id="rId56"/>
  </p:sldIdLst>
  <p:sldSz cx="9144000" cy="6858000" type="screen4x3"/>
  <p:notesSz cx="6858000" cy="9144000"/>
  <p:embeddedFontLst>
    <p:embeddedFont>
      <p:font typeface="Calibri" panose="020F0502020204030204" pitchFamily="34" charset="0"/>
      <p:regular r:id="rId57"/>
      <p:bold r:id="rId58"/>
      <p:italic r:id="rId59"/>
      <p:boldItalic r:id="rId60"/>
    </p:embeddedFont>
    <p:embeddedFont>
      <p:font typeface="Calibri Light" panose="020F0302020204030204" pitchFamily="34" charset="0"/>
      <p:regular r:id="rId61"/>
      <p:italic r:id="rId62"/>
    </p:embeddedFont>
    <p:embeddedFont>
      <p:font typeface="Franklin Gothic Book" panose="020B0503020102020204" pitchFamily="34" charset="0"/>
      <p:regular r:id="rId63"/>
      <p:italic r:id="rId64"/>
    </p:embeddedFont>
    <p:embeddedFont>
      <p:font typeface="Geometr415 Lt BT" panose="020B0502020204020303" pitchFamily="34" charset="0"/>
      <p:regular r:id="rId65"/>
      <p: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550"/>
    <a:srgbClr val="E0F2A0"/>
    <a:srgbClr val="F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0"/>
  </p:normalViewPr>
  <p:slideViewPr>
    <p:cSldViewPr>
      <p:cViewPr varScale="1">
        <p:scale>
          <a:sx n="108" d="100"/>
          <a:sy n="108" d="100"/>
        </p:scale>
        <p:origin x="166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7.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8.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6.fntdata"/><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Bottom Bar"/>
          <p:cNvSpPr/>
          <p:nvPr userDrawn="1"/>
        </p:nvSpPr>
        <p:spPr>
          <a:xfrm>
            <a:off x="251520" y="5831553"/>
            <a:ext cx="8640960" cy="45719"/>
          </a:xfrm>
          <a:prstGeom prst="rect">
            <a:avLst/>
          </a:prstGeom>
          <a:solidFill>
            <a:srgbClr val="D205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8" name="QUAH Logo"/>
          <p:cNvPicPr/>
          <p:nvPr userDrawn="1"/>
        </p:nvPicPr>
        <p:blipFill>
          <a:blip r:embed="rId2" cstate="print">
            <a:extLst>
              <a:ext uri="{28A0092B-C50C-407E-A947-70E740481C1C}">
                <a14:useLocalDpi xmlns:a14="http://schemas.microsoft.com/office/drawing/2010/main" val="0"/>
              </a:ext>
            </a:extLst>
          </a:blip>
          <a:stretch>
            <a:fillRect/>
          </a:stretch>
        </p:blipFill>
        <p:spPr>
          <a:xfrm>
            <a:off x="251519" y="6013084"/>
            <a:ext cx="1527135" cy="641721"/>
          </a:xfrm>
          <a:prstGeom prst="rect">
            <a:avLst/>
          </a:prstGeom>
        </p:spPr>
      </p:pic>
      <p:sp>
        <p:nvSpPr>
          <p:cNvPr id="10" name="Footer"/>
          <p:cNvSpPr txBox="1">
            <a:spLocks noChangeArrowheads="1"/>
          </p:cNvSpPr>
          <p:nvPr userDrawn="1"/>
        </p:nvSpPr>
        <p:spPr bwMode="auto">
          <a:xfrm>
            <a:off x="1619672" y="6135706"/>
            <a:ext cx="5688632" cy="554737"/>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tabLst>
                <a:tab pos="2865755" algn="ctr"/>
                <a:tab pos="5731510" algn="r"/>
              </a:tabLst>
            </a:pPr>
            <a:r>
              <a:rPr lang="en-AU" sz="1100" b="1" dirty="0">
                <a:solidFill>
                  <a:srgbClr val="404040"/>
                </a:solidFill>
                <a:effectLst/>
                <a:latin typeface="Arial" panose="020B0604020202020204" pitchFamily="34" charset="0"/>
                <a:ea typeface="Calibri"/>
                <a:cs typeface="Arial" panose="020B0604020202020204" pitchFamily="34" charset="0"/>
              </a:rPr>
              <a:t>The 5x5 Antimicrobial Audit Challenging Cases Tutorial</a:t>
            </a:r>
          </a:p>
          <a:p>
            <a:pPr algn="ctr">
              <a:spcAft>
                <a:spcPts val="0"/>
              </a:spcAft>
              <a:tabLst>
                <a:tab pos="2865755" algn="ctr"/>
                <a:tab pos="5731510" algn="r"/>
              </a:tabLst>
            </a:pPr>
            <a:endParaRPr lang="en-AU" sz="300" b="0" dirty="0">
              <a:solidFill>
                <a:srgbClr val="404040"/>
              </a:solidFill>
              <a:effectLst/>
              <a:latin typeface="Arial" panose="020B0604020202020204" pitchFamily="34" charset="0"/>
              <a:ea typeface="Calibri"/>
              <a:cs typeface="Arial" panose="020B0604020202020204" pitchFamily="34" charset="0"/>
            </a:endParaRPr>
          </a:p>
          <a:p>
            <a:pPr algn="ctr">
              <a:spcAft>
                <a:spcPts val="0"/>
              </a:spcAft>
              <a:tabLst>
                <a:tab pos="2865755" algn="ctr"/>
                <a:tab pos="5731510" algn="r"/>
              </a:tabLst>
            </a:pPr>
            <a:r>
              <a:rPr lang="en-AU" sz="1100" b="0" dirty="0">
                <a:solidFill>
                  <a:srgbClr val="404040"/>
                </a:solidFill>
                <a:effectLst/>
                <a:latin typeface="Arial" panose="020B0604020202020204" pitchFamily="34" charset="0"/>
                <a:ea typeface="Calibri"/>
                <a:cs typeface="Arial" panose="020B0604020202020204" pitchFamily="34" charset="0"/>
              </a:rPr>
              <a:t>Updated April</a:t>
            </a:r>
            <a:r>
              <a:rPr lang="en-AU" sz="1100" b="0" baseline="0" dirty="0">
                <a:solidFill>
                  <a:srgbClr val="404040"/>
                </a:solidFill>
                <a:effectLst/>
                <a:latin typeface="Arial" panose="020B0604020202020204" pitchFamily="34" charset="0"/>
                <a:ea typeface="Calibri"/>
                <a:cs typeface="Arial" panose="020B0604020202020204" pitchFamily="34" charset="0"/>
              </a:rPr>
              <a:t> 2016   </a:t>
            </a:r>
            <a:r>
              <a:rPr lang="en-AU" sz="1100" b="0" dirty="0">
                <a:solidFill>
                  <a:srgbClr val="404040"/>
                </a:solidFill>
                <a:effectLst/>
                <a:latin typeface="Arial" panose="020B0604020202020204" pitchFamily="34" charset="0"/>
                <a:ea typeface="Calibri"/>
                <a:cs typeface="Arial" panose="020B0604020202020204" pitchFamily="34" charset="0"/>
              </a:rPr>
              <a:t> © Clinical Excellence Commission 2016</a:t>
            </a:r>
            <a:endParaRPr lang="en-AU" sz="1050" b="0" dirty="0">
              <a:effectLst/>
              <a:latin typeface="Arial" panose="020B0604020202020204" pitchFamily="34" charset="0"/>
              <a:ea typeface="Calibri"/>
              <a:cs typeface="Arial" panose="020B0604020202020204" pitchFamily="34" charset="0"/>
            </a:endParaRPr>
          </a:p>
        </p:txBody>
      </p:sp>
      <p:sp>
        <p:nvSpPr>
          <p:cNvPr id="11" name="Top Banner Shape"/>
          <p:cNvSpPr/>
          <p:nvPr userDrawn="1"/>
        </p:nvSpPr>
        <p:spPr>
          <a:xfrm>
            <a:off x="-540567" y="0"/>
            <a:ext cx="6624736" cy="389263"/>
          </a:xfrm>
          <a:prstGeom prst="parallelogram">
            <a:avLst>
              <a:gd name="adj" fmla="val 101017"/>
            </a:avLst>
          </a:prstGeom>
          <a:solidFill>
            <a:srgbClr val="D205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Top Banner Text"/>
          <p:cNvSpPr txBox="1"/>
          <p:nvPr userDrawn="1"/>
        </p:nvSpPr>
        <p:spPr>
          <a:xfrm>
            <a:off x="193560" y="25354"/>
            <a:ext cx="5530568" cy="338554"/>
          </a:xfrm>
          <a:prstGeom prst="rect">
            <a:avLst/>
          </a:prstGeom>
          <a:noFill/>
        </p:spPr>
        <p:txBody>
          <a:bodyPr wrap="square" rtlCol="0">
            <a:spAutoFit/>
          </a:bodyPr>
          <a:lstStyle/>
          <a:p>
            <a:r>
              <a:rPr lang="en-AU" sz="1600" dirty="0">
                <a:solidFill>
                  <a:schemeClr val="bg1"/>
                </a:solidFill>
                <a:latin typeface="Geometr415 Lt BT" panose="020B0502020204020303" pitchFamily="34" charset="0"/>
              </a:rPr>
              <a:t>5x5 Antimicrobial Audit:  CHALLENGING</a:t>
            </a:r>
            <a:r>
              <a:rPr lang="en-AU" sz="1600" baseline="0" dirty="0">
                <a:solidFill>
                  <a:schemeClr val="bg1"/>
                </a:solidFill>
                <a:latin typeface="Geometr415 Lt BT" panose="020B0502020204020303" pitchFamily="34" charset="0"/>
              </a:rPr>
              <a:t> CASES TUTORIAL</a:t>
            </a:r>
            <a:endParaRPr lang="en-AU" sz="1600" dirty="0">
              <a:solidFill>
                <a:schemeClr val="bg1"/>
              </a:solidFill>
              <a:latin typeface="Geometr415 Lt BT" panose="020B0502020204020303" pitchFamily="34" charset="0"/>
            </a:endParaRPr>
          </a:p>
        </p:txBody>
      </p:sp>
      <p:pic>
        <p:nvPicPr>
          <p:cNvPr id="13" name="Picture 12"/>
          <p:cNvPicPr/>
          <p:nvPr userDrawn="1"/>
        </p:nvPicPr>
        <p:blipFill>
          <a:blip r:embed="rId3" cstate="print">
            <a:extLst>
              <a:ext uri="{28A0092B-C50C-407E-A947-70E740481C1C}">
                <a14:useLocalDpi xmlns:a14="http://schemas.microsoft.com/office/drawing/2010/main" val="0"/>
              </a:ext>
            </a:extLst>
          </a:blip>
          <a:stretch>
            <a:fillRect/>
          </a:stretch>
        </p:blipFill>
        <p:spPr>
          <a:xfrm>
            <a:off x="7164289" y="5984452"/>
            <a:ext cx="1648740" cy="705991"/>
          </a:xfrm>
          <a:prstGeom prst="rect">
            <a:avLst/>
          </a:prstGeom>
        </p:spPr>
      </p:pic>
    </p:spTree>
    <p:extLst>
      <p:ext uri="{BB962C8B-B14F-4D97-AF65-F5344CB8AC3E}">
        <p14:creationId xmlns:p14="http://schemas.microsoft.com/office/powerpoint/2010/main" val="3135903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9BECB2-D70B-4A6E-BDD3-41C2E483B3B7}" type="datetimeFigureOut">
              <a:rPr lang="en-AU" smtClean="0"/>
              <a:t>22/06/2020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7073F22-EA91-4A2C-BFB8-5D4004D36A9F}" type="slidenum">
              <a:rPr lang="en-AU" smtClean="0"/>
              <a:t>‹#›</a:t>
            </a:fld>
            <a:endParaRPr lang="en-AU"/>
          </a:p>
        </p:txBody>
      </p:sp>
    </p:spTree>
    <p:extLst>
      <p:ext uri="{BB962C8B-B14F-4D97-AF65-F5344CB8AC3E}">
        <p14:creationId xmlns:p14="http://schemas.microsoft.com/office/powerpoint/2010/main" val="96688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79BECB2-D70B-4A6E-BDD3-41C2E483B3B7}" type="datetimeFigureOut">
              <a:rPr lang="en-AU" smtClean="0"/>
              <a:t>22/06/2020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073F22-EA91-4A2C-BFB8-5D4004D36A9F}" type="slidenum">
              <a:rPr lang="en-AU" smtClean="0"/>
              <a:t>‹#›</a:t>
            </a:fld>
            <a:endParaRPr lang="en-AU"/>
          </a:p>
        </p:txBody>
      </p:sp>
    </p:spTree>
    <p:extLst>
      <p:ext uri="{BB962C8B-B14F-4D97-AF65-F5344CB8AC3E}">
        <p14:creationId xmlns:p14="http://schemas.microsoft.com/office/powerpoint/2010/main" val="2899808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79BECB2-D70B-4A6E-BDD3-41C2E483B3B7}" type="datetimeFigureOut">
              <a:rPr lang="en-AU" smtClean="0"/>
              <a:t>22/06/2020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073F22-EA91-4A2C-BFB8-5D4004D36A9F}" type="slidenum">
              <a:rPr lang="en-AU" smtClean="0"/>
              <a:t>‹#›</a:t>
            </a:fld>
            <a:endParaRPr lang="en-AU"/>
          </a:p>
        </p:txBody>
      </p:sp>
    </p:spTree>
    <p:extLst>
      <p:ext uri="{BB962C8B-B14F-4D97-AF65-F5344CB8AC3E}">
        <p14:creationId xmlns:p14="http://schemas.microsoft.com/office/powerpoint/2010/main" val="3647562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79BECB2-D70B-4A6E-BDD3-41C2E483B3B7}" type="datetimeFigureOut">
              <a:rPr lang="en-AU" smtClean="0"/>
              <a:t>22/06/2020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073F22-EA91-4A2C-BFB8-5D4004D36A9F}" type="slidenum">
              <a:rPr lang="en-AU" smtClean="0"/>
              <a:t>‹#›</a:t>
            </a:fld>
            <a:endParaRPr lang="en-AU"/>
          </a:p>
        </p:txBody>
      </p:sp>
    </p:spTree>
    <p:extLst>
      <p:ext uri="{BB962C8B-B14F-4D97-AF65-F5344CB8AC3E}">
        <p14:creationId xmlns:p14="http://schemas.microsoft.com/office/powerpoint/2010/main" val="1281019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64C88422-84E2-4FBA-AD6D-03066E4B85F3}" type="datetimeFigureOut">
              <a:rPr lang="en-AU" smtClean="0"/>
              <a:t>22/06/2020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F6B076-585D-4B17-869A-62C326522DD5}" type="slidenum">
              <a:rPr lang="en-AU" smtClean="0"/>
              <a:t>‹#›</a:t>
            </a:fld>
            <a:endParaRPr lang="en-AU"/>
          </a:p>
        </p:txBody>
      </p:sp>
    </p:spTree>
    <p:extLst>
      <p:ext uri="{BB962C8B-B14F-4D97-AF65-F5344CB8AC3E}">
        <p14:creationId xmlns:p14="http://schemas.microsoft.com/office/powerpoint/2010/main" val="848779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4C88422-84E2-4FBA-AD6D-03066E4B85F3}" type="datetimeFigureOut">
              <a:rPr lang="en-AU" smtClean="0"/>
              <a:t>22/06/2020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F6B076-585D-4B17-869A-62C326522DD5}" type="slidenum">
              <a:rPr lang="en-AU" smtClean="0"/>
              <a:t>‹#›</a:t>
            </a:fld>
            <a:endParaRPr lang="en-AU"/>
          </a:p>
        </p:txBody>
      </p:sp>
    </p:spTree>
    <p:extLst>
      <p:ext uri="{BB962C8B-B14F-4D97-AF65-F5344CB8AC3E}">
        <p14:creationId xmlns:p14="http://schemas.microsoft.com/office/powerpoint/2010/main" val="3405934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C88422-84E2-4FBA-AD6D-03066E4B85F3}" type="datetimeFigureOut">
              <a:rPr lang="en-AU" smtClean="0"/>
              <a:t>22/06/2020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F6B076-585D-4B17-869A-62C326522DD5}" type="slidenum">
              <a:rPr lang="en-AU" smtClean="0"/>
              <a:t>‹#›</a:t>
            </a:fld>
            <a:endParaRPr lang="en-AU"/>
          </a:p>
        </p:txBody>
      </p:sp>
    </p:spTree>
    <p:extLst>
      <p:ext uri="{BB962C8B-B14F-4D97-AF65-F5344CB8AC3E}">
        <p14:creationId xmlns:p14="http://schemas.microsoft.com/office/powerpoint/2010/main" val="500455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64C88422-84E2-4FBA-AD6D-03066E4B85F3}" type="datetimeFigureOut">
              <a:rPr lang="en-AU" smtClean="0"/>
              <a:t>22/06/2020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FF6B076-585D-4B17-869A-62C326522DD5}" type="slidenum">
              <a:rPr lang="en-AU" smtClean="0"/>
              <a:t>‹#›</a:t>
            </a:fld>
            <a:endParaRPr lang="en-AU"/>
          </a:p>
        </p:txBody>
      </p:sp>
    </p:spTree>
    <p:extLst>
      <p:ext uri="{BB962C8B-B14F-4D97-AF65-F5344CB8AC3E}">
        <p14:creationId xmlns:p14="http://schemas.microsoft.com/office/powerpoint/2010/main" val="3823121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64C88422-84E2-4FBA-AD6D-03066E4B85F3}" type="datetimeFigureOut">
              <a:rPr lang="en-AU" smtClean="0"/>
              <a:t>22/06/2020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FF6B076-585D-4B17-869A-62C326522DD5}" type="slidenum">
              <a:rPr lang="en-AU" smtClean="0"/>
              <a:t>‹#›</a:t>
            </a:fld>
            <a:endParaRPr lang="en-AU"/>
          </a:p>
        </p:txBody>
      </p:sp>
    </p:spTree>
    <p:extLst>
      <p:ext uri="{BB962C8B-B14F-4D97-AF65-F5344CB8AC3E}">
        <p14:creationId xmlns:p14="http://schemas.microsoft.com/office/powerpoint/2010/main" val="1686868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4C88422-84E2-4FBA-AD6D-03066E4B85F3}" type="datetimeFigureOut">
              <a:rPr lang="en-AU" smtClean="0"/>
              <a:t>22/06/2020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FF6B076-585D-4B17-869A-62C326522DD5}" type="slidenum">
              <a:rPr lang="en-AU" smtClean="0"/>
              <a:t>‹#›</a:t>
            </a:fld>
            <a:endParaRPr lang="en-AU"/>
          </a:p>
        </p:txBody>
      </p:sp>
    </p:spTree>
    <p:extLst>
      <p:ext uri="{BB962C8B-B14F-4D97-AF65-F5344CB8AC3E}">
        <p14:creationId xmlns:p14="http://schemas.microsoft.com/office/powerpoint/2010/main" val="378193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Bottom Bar"/>
          <p:cNvSpPr/>
          <p:nvPr userDrawn="1"/>
        </p:nvSpPr>
        <p:spPr>
          <a:xfrm>
            <a:off x="251520" y="5831553"/>
            <a:ext cx="8640960" cy="45719"/>
          </a:xfrm>
          <a:prstGeom prst="rect">
            <a:avLst/>
          </a:prstGeom>
          <a:solidFill>
            <a:srgbClr val="D205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8" name="QUAH Logo"/>
          <p:cNvPicPr/>
          <p:nvPr userDrawn="1"/>
        </p:nvPicPr>
        <p:blipFill>
          <a:blip r:embed="rId2" cstate="print">
            <a:extLst>
              <a:ext uri="{28A0092B-C50C-407E-A947-70E740481C1C}">
                <a14:useLocalDpi xmlns:a14="http://schemas.microsoft.com/office/drawing/2010/main" val="0"/>
              </a:ext>
            </a:extLst>
          </a:blip>
          <a:stretch>
            <a:fillRect/>
          </a:stretch>
        </p:blipFill>
        <p:spPr>
          <a:xfrm>
            <a:off x="251519" y="6013084"/>
            <a:ext cx="1527135" cy="641721"/>
          </a:xfrm>
          <a:prstGeom prst="rect">
            <a:avLst/>
          </a:prstGeom>
        </p:spPr>
      </p:pic>
      <p:sp>
        <p:nvSpPr>
          <p:cNvPr id="10" name="Footer"/>
          <p:cNvSpPr txBox="1">
            <a:spLocks noChangeArrowheads="1"/>
          </p:cNvSpPr>
          <p:nvPr userDrawn="1"/>
        </p:nvSpPr>
        <p:spPr bwMode="auto">
          <a:xfrm>
            <a:off x="1619672" y="6135706"/>
            <a:ext cx="5688632" cy="554737"/>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tabLst>
                <a:tab pos="2865755" algn="ctr"/>
                <a:tab pos="5731510" algn="r"/>
              </a:tabLst>
            </a:pPr>
            <a:r>
              <a:rPr lang="en-AU" sz="1100" b="1" dirty="0">
                <a:solidFill>
                  <a:srgbClr val="404040"/>
                </a:solidFill>
                <a:effectLst/>
                <a:latin typeface="Arial" panose="020B0604020202020204" pitchFamily="34" charset="0"/>
                <a:ea typeface="Calibri"/>
                <a:cs typeface="Arial" panose="020B0604020202020204" pitchFamily="34" charset="0"/>
              </a:rPr>
              <a:t>The 5x5 Antimicrobial Audit Challenging Cases Tutorial</a:t>
            </a:r>
          </a:p>
          <a:p>
            <a:pPr algn="ctr">
              <a:spcAft>
                <a:spcPts val="0"/>
              </a:spcAft>
              <a:tabLst>
                <a:tab pos="2865755" algn="ctr"/>
                <a:tab pos="5731510" algn="r"/>
              </a:tabLst>
            </a:pPr>
            <a:endParaRPr lang="en-AU" sz="300" b="0" dirty="0">
              <a:solidFill>
                <a:srgbClr val="404040"/>
              </a:solidFill>
              <a:effectLst/>
              <a:latin typeface="Arial" panose="020B0604020202020204" pitchFamily="34" charset="0"/>
              <a:ea typeface="Calibri"/>
              <a:cs typeface="Arial" panose="020B0604020202020204" pitchFamily="34" charset="0"/>
            </a:endParaRPr>
          </a:p>
          <a:p>
            <a:pPr algn="ctr">
              <a:spcAft>
                <a:spcPts val="0"/>
              </a:spcAft>
              <a:tabLst>
                <a:tab pos="2865755" algn="ctr"/>
                <a:tab pos="5731510" algn="r"/>
              </a:tabLst>
            </a:pPr>
            <a:r>
              <a:rPr lang="en-AU" sz="1100" b="0" dirty="0">
                <a:solidFill>
                  <a:srgbClr val="404040"/>
                </a:solidFill>
                <a:effectLst/>
                <a:latin typeface="Arial" panose="020B0604020202020204" pitchFamily="34" charset="0"/>
                <a:ea typeface="Calibri"/>
                <a:cs typeface="Arial" panose="020B0604020202020204" pitchFamily="34" charset="0"/>
              </a:rPr>
              <a:t>Updated April 2016   © Clinical Excellence Commission 2016</a:t>
            </a:r>
            <a:endParaRPr lang="en-AU" sz="1050" b="0" dirty="0">
              <a:effectLst/>
              <a:latin typeface="Arial" panose="020B0604020202020204" pitchFamily="34" charset="0"/>
              <a:ea typeface="Calibri"/>
              <a:cs typeface="Arial" panose="020B0604020202020204" pitchFamily="34" charset="0"/>
            </a:endParaRPr>
          </a:p>
        </p:txBody>
      </p:sp>
      <p:pic>
        <p:nvPicPr>
          <p:cNvPr id="13" name="Picture 12"/>
          <p:cNvPicPr/>
          <p:nvPr userDrawn="1"/>
        </p:nvPicPr>
        <p:blipFill>
          <a:blip r:embed="rId3" cstate="print">
            <a:extLst>
              <a:ext uri="{28A0092B-C50C-407E-A947-70E740481C1C}">
                <a14:useLocalDpi xmlns:a14="http://schemas.microsoft.com/office/drawing/2010/main" val="0"/>
              </a:ext>
            </a:extLst>
          </a:blip>
          <a:stretch>
            <a:fillRect/>
          </a:stretch>
        </p:blipFill>
        <p:spPr>
          <a:xfrm>
            <a:off x="7164289" y="5984452"/>
            <a:ext cx="1648740" cy="705991"/>
          </a:xfrm>
          <a:prstGeom prst="rect">
            <a:avLst/>
          </a:prstGeom>
        </p:spPr>
      </p:pic>
    </p:spTree>
    <p:extLst>
      <p:ext uri="{BB962C8B-B14F-4D97-AF65-F5344CB8AC3E}">
        <p14:creationId xmlns:p14="http://schemas.microsoft.com/office/powerpoint/2010/main" val="1114591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88422-84E2-4FBA-AD6D-03066E4B85F3}" type="datetimeFigureOut">
              <a:rPr lang="en-AU" smtClean="0"/>
              <a:t>22/06/2020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FF6B076-585D-4B17-869A-62C326522DD5}" type="slidenum">
              <a:rPr lang="en-AU" smtClean="0"/>
              <a:t>‹#›</a:t>
            </a:fld>
            <a:endParaRPr lang="en-AU"/>
          </a:p>
        </p:txBody>
      </p:sp>
    </p:spTree>
    <p:extLst>
      <p:ext uri="{BB962C8B-B14F-4D97-AF65-F5344CB8AC3E}">
        <p14:creationId xmlns:p14="http://schemas.microsoft.com/office/powerpoint/2010/main" val="2568246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C88422-84E2-4FBA-AD6D-03066E4B85F3}" type="datetimeFigureOut">
              <a:rPr lang="en-AU" smtClean="0"/>
              <a:t>22/06/2020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FF6B076-585D-4B17-869A-62C326522DD5}" type="slidenum">
              <a:rPr lang="en-AU" smtClean="0"/>
              <a:t>‹#›</a:t>
            </a:fld>
            <a:endParaRPr lang="en-AU"/>
          </a:p>
        </p:txBody>
      </p:sp>
    </p:spTree>
    <p:extLst>
      <p:ext uri="{BB962C8B-B14F-4D97-AF65-F5344CB8AC3E}">
        <p14:creationId xmlns:p14="http://schemas.microsoft.com/office/powerpoint/2010/main" val="3915412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C88422-84E2-4FBA-AD6D-03066E4B85F3}" type="datetimeFigureOut">
              <a:rPr lang="en-AU" smtClean="0"/>
              <a:t>22/06/2020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FF6B076-585D-4B17-869A-62C326522DD5}" type="slidenum">
              <a:rPr lang="en-AU" smtClean="0"/>
              <a:t>‹#›</a:t>
            </a:fld>
            <a:endParaRPr lang="en-AU"/>
          </a:p>
        </p:txBody>
      </p:sp>
    </p:spTree>
    <p:extLst>
      <p:ext uri="{BB962C8B-B14F-4D97-AF65-F5344CB8AC3E}">
        <p14:creationId xmlns:p14="http://schemas.microsoft.com/office/powerpoint/2010/main" val="3638941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4C88422-84E2-4FBA-AD6D-03066E4B85F3}" type="datetimeFigureOut">
              <a:rPr lang="en-AU" smtClean="0"/>
              <a:t>22/06/2020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F6B076-585D-4B17-869A-62C326522DD5}" type="slidenum">
              <a:rPr lang="en-AU" smtClean="0"/>
              <a:t>‹#›</a:t>
            </a:fld>
            <a:endParaRPr lang="en-AU"/>
          </a:p>
        </p:txBody>
      </p:sp>
    </p:spTree>
    <p:extLst>
      <p:ext uri="{BB962C8B-B14F-4D97-AF65-F5344CB8AC3E}">
        <p14:creationId xmlns:p14="http://schemas.microsoft.com/office/powerpoint/2010/main" val="1109985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4C88422-84E2-4FBA-AD6D-03066E4B85F3}" type="datetimeFigureOut">
              <a:rPr lang="en-AU" smtClean="0"/>
              <a:t>22/06/2020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F6B076-585D-4B17-869A-62C326522DD5}" type="slidenum">
              <a:rPr lang="en-AU" smtClean="0"/>
              <a:t>‹#›</a:t>
            </a:fld>
            <a:endParaRPr lang="en-AU"/>
          </a:p>
        </p:txBody>
      </p:sp>
    </p:spTree>
    <p:extLst>
      <p:ext uri="{BB962C8B-B14F-4D97-AF65-F5344CB8AC3E}">
        <p14:creationId xmlns:p14="http://schemas.microsoft.com/office/powerpoint/2010/main" val="328160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79BECB2-D70B-4A6E-BDD3-41C2E483B3B7}" type="datetimeFigureOut">
              <a:rPr lang="en-AU" smtClean="0"/>
              <a:t>22/06/2020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073F22-EA91-4A2C-BFB8-5D4004D36A9F}" type="slidenum">
              <a:rPr lang="en-AU" smtClean="0"/>
              <a:t>‹#›</a:t>
            </a:fld>
            <a:endParaRPr lang="en-AU"/>
          </a:p>
        </p:txBody>
      </p:sp>
    </p:spTree>
    <p:extLst>
      <p:ext uri="{BB962C8B-B14F-4D97-AF65-F5344CB8AC3E}">
        <p14:creationId xmlns:p14="http://schemas.microsoft.com/office/powerpoint/2010/main" val="3558935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9BECB2-D70B-4A6E-BDD3-41C2E483B3B7}" type="datetimeFigureOut">
              <a:rPr lang="en-AU" smtClean="0"/>
              <a:t>22/06/2020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073F22-EA91-4A2C-BFB8-5D4004D36A9F}" type="slidenum">
              <a:rPr lang="en-AU" smtClean="0"/>
              <a:t>‹#›</a:t>
            </a:fld>
            <a:endParaRPr lang="en-AU"/>
          </a:p>
        </p:txBody>
      </p:sp>
    </p:spTree>
    <p:extLst>
      <p:ext uri="{BB962C8B-B14F-4D97-AF65-F5344CB8AC3E}">
        <p14:creationId xmlns:p14="http://schemas.microsoft.com/office/powerpoint/2010/main" val="2839383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379BECB2-D70B-4A6E-BDD3-41C2E483B3B7}" type="datetimeFigureOut">
              <a:rPr lang="en-AU" smtClean="0"/>
              <a:t>22/06/2020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7073F22-EA91-4A2C-BFB8-5D4004D36A9F}" type="slidenum">
              <a:rPr lang="en-AU" smtClean="0"/>
              <a:t>‹#›</a:t>
            </a:fld>
            <a:endParaRPr lang="en-AU"/>
          </a:p>
        </p:txBody>
      </p:sp>
    </p:spTree>
    <p:extLst>
      <p:ext uri="{BB962C8B-B14F-4D97-AF65-F5344CB8AC3E}">
        <p14:creationId xmlns:p14="http://schemas.microsoft.com/office/powerpoint/2010/main" val="366673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379BECB2-D70B-4A6E-BDD3-41C2E483B3B7}" type="datetimeFigureOut">
              <a:rPr lang="en-AU" smtClean="0"/>
              <a:t>22/06/2020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7073F22-EA91-4A2C-BFB8-5D4004D36A9F}" type="slidenum">
              <a:rPr lang="en-AU" smtClean="0"/>
              <a:t>‹#›</a:t>
            </a:fld>
            <a:endParaRPr lang="en-AU"/>
          </a:p>
        </p:txBody>
      </p:sp>
    </p:spTree>
    <p:extLst>
      <p:ext uri="{BB962C8B-B14F-4D97-AF65-F5344CB8AC3E}">
        <p14:creationId xmlns:p14="http://schemas.microsoft.com/office/powerpoint/2010/main" val="1244959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379BECB2-D70B-4A6E-BDD3-41C2E483B3B7}" type="datetimeFigureOut">
              <a:rPr lang="en-AU" smtClean="0"/>
              <a:t>22/06/2020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7073F22-EA91-4A2C-BFB8-5D4004D36A9F}" type="slidenum">
              <a:rPr lang="en-AU" smtClean="0"/>
              <a:t>‹#›</a:t>
            </a:fld>
            <a:endParaRPr lang="en-AU"/>
          </a:p>
        </p:txBody>
      </p:sp>
    </p:spTree>
    <p:extLst>
      <p:ext uri="{BB962C8B-B14F-4D97-AF65-F5344CB8AC3E}">
        <p14:creationId xmlns:p14="http://schemas.microsoft.com/office/powerpoint/2010/main" val="353684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9BECB2-D70B-4A6E-BDD3-41C2E483B3B7}" type="datetimeFigureOut">
              <a:rPr lang="en-AU" smtClean="0"/>
              <a:t>22/06/2020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7073F22-EA91-4A2C-BFB8-5D4004D36A9F}" type="slidenum">
              <a:rPr lang="en-AU" smtClean="0"/>
              <a:t>‹#›</a:t>
            </a:fld>
            <a:endParaRPr lang="en-AU"/>
          </a:p>
        </p:txBody>
      </p:sp>
    </p:spTree>
    <p:extLst>
      <p:ext uri="{BB962C8B-B14F-4D97-AF65-F5344CB8AC3E}">
        <p14:creationId xmlns:p14="http://schemas.microsoft.com/office/powerpoint/2010/main" val="281492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9BECB2-D70B-4A6E-BDD3-41C2E483B3B7}" type="datetimeFigureOut">
              <a:rPr lang="en-AU" smtClean="0"/>
              <a:t>22/06/2020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7073F22-EA91-4A2C-BFB8-5D4004D36A9F}" type="slidenum">
              <a:rPr lang="en-AU" smtClean="0"/>
              <a:t>‹#›</a:t>
            </a:fld>
            <a:endParaRPr lang="en-AU"/>
          </a:p>
        </p:txBody>
      </p:sp>
    </p:spTree>
    <p:extLst>
      <p:ext uri="{BB962C8B-B14F-4D97-AF65-F5344CB8AC3E}">
        <p14:creationId xmlns:p14="http://schemas.microsoft.com/office/powerpoint/2010/main" val="416983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BECB2-D70B-4A6E-BDD3-41C2E483B3B7}" type="datetimeFigureOut">
              <a:rPr lang="en-AU" smtClean="0"/>
              <a:t>22/06/2020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73F22-EA91-4A2C-BFB8-5D4004D36A9F}" type="slidenum">
              <a:rPr lang="en-AU" smtClean="0"/>
              <a:t>‹#›</a:t>
            </a:fld>
            <a:endParaRPr lang="en-AU"/>
          </a:p>
        </p:txBody>
      </p:sp>
    </p:spTree>
    <p:extLst>
      <p:ext uri="{BB962C8B-B14F-4D97-AF65-F5344CB8AC3E}">
        <p14:creationId xmlns:p14="http://schemas.microsoft.com/office/powerpoint/2010/main" val="269491453"/>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88422-84E2-4FBA-AD6D-03066E4B85F3}" type="datetimeFigureOut">
              <a:rPr lang="en-AU" smtClean="0"/>
              <a:t>22/06/2020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6B076-585D-4B17-869A-62C326522DD5}" type="slidenum">
              <a:rPr lang="en-AU" smtClean="0"/>
              <a:t>‹#›</a:t>
            </a:fld>
            <a:endParaRPr lang="en-AU"/>
          </a:p>
        </p:txBody>
      </p:sp>
    </p:spTree>
    <p:extLst>
      <p:ext uri="{BB962C8B-B14F-4D97-AF65-F5344CB8AC3E}">
        <p14:creationId xmlns:p14="http://schemas.microsoft.com/office/powerpoint/2010/main" val="3860292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 Target="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slide" Target="slide9.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slide" Target="slide15.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image" Target="../media/image8.png"/><Relationship Id="rId4" Type="http://schemas.openxmlformats.org/officeDocument/2006/relationships/slide" Target="slide17.xml"/><Relationship Id="rId9" Type="http://schemas.openxmlformats.org/officeDocument/2006/relationships/image" Target="../media/image4.jpg"/></Relationships>
</file>

<file path=ppt/slides/_rels/slide15.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slide" Target="slide14.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10" Type="http://schemas.openxmlformats.org/officeDocument/2006/relationships/image" Target="../media/image29.jpg"/><Relationship Id="rId4" Type="http://schemas.openxmlformats.org/officeDocument/2006/relationships/image" Target="../media/image23.jpg"/><Relationship Id="rId9"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 Target="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14.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jpg"/><Relationship Id="rId3" Type="http://schemas.openxmlformats.org/officeDocument/2006/relationships/slide" Target="slide19.xml"/><Relationship Id="rId7" Type="http://schemas.openxmlformats.org/officeDocument/2006/relationships/slide" Target="slide20.xml"/><Relationship Id="rId12" Type="http://schemas.openxmlformats.org/officeDocument/2006/relationships/slide" Target="slide14.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4.jpg"/><Relationship Id="rId5" Type="http://schemas.openxmlformats.org/officeDocument/2006/relationships/slide" Target="slide21.xml"/><Relationship Id="rId10" Type="http://schemas.openxmlformats.org/officeDocument/2006/relationships/slide" Target="slide22.xml"/><Relationship Id="rId4" Type="http://schemas.openxmlformats.org/officeDocument/2006/relationships/image" Target="../media/image6.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slide" Target="slide18.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10" Type="http://schemas.openxmlformats.org/officeDocument/2006/relationships/image" Target="../media/image29.jpg"/><Relationship Id="rId4" Type="http://schemas.openxmlformats.org/officeDocument/2006/relationships/image" Target="../media/image23.jpg"/><Relationship Id="rId9"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18.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slide" Target="slide18.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slide" Target="slide24.xml"/><Relationship Id="rId1" Type="http://schemas.openxmlformats.org/officeDocument/2006/relationships/slideLayout" Target="../slideLayouts/slideLayout1.xml"/><Relationship Id="rId6" Type="http://schemas.openxmlformats.org/officeDocument/2006/relationships/slide" Target="slide25.xml"/><Relationship Id="rId5" Type="http://schemas.openxmlformats.org/officeDocument/2006/relationships/image" Target="../media/image8.png"/><Relationship Id="rId4" Type="http://schemas.openxmlformats.org/officeDocument/2006/relationships/slide" Target="slide26.xml"/><Relationship Id="rId9" Type="http://schemas.openxmlformats.org/officeDocument/2006/relationships/image" Target="../media/image4.jpg"/></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slide" Target="slide23.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jpg"/><Relationship Id="rId3" Type="http://schemas.openxmlformats.org/officeDocument/2006/relationships/slide" Target="slide28.xml"/><Relationship Id="rId7" Type="http://schemas.openxmlformats.org/officeDocument/2006/relationships/slide" Target="slide29.xml"/><Relationship Id="rId12" Type="http://schemas.openxmlformats.org/officeDocument/2006/relationships/slide" Target="slide23.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4.jpg"/><Relationship Id="rId5" Type="http://schemas.openxmlformats.org/officeDocument/2006/relationships/slide" Target="slide30.xml"/><Relationship Id="rId10" Type="http://schemas.openxmlformats.org/officeDocument/2006/relationships/slide" Target="slide31.xml"/><Relationship Id="rId4" Type="http://schemas.openxmlformats.org/officeDocument/2006/relationships/image" Target="../media/image6.png"/><Relationship Id="rId9"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slide" Target="slide27.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4.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slide" Target="slide27.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slide" Target="slide33.xml"/><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image" Target="../media/image8.png"/><Relationship Id="rId4" Type="http://schemas.openxmlformats.org/officeDocument/2006/relationships/slide" Target="slide35.xml"/><Relationship Id="rId9" Type="http://schemas.openxmlformats.org/officeDocument/2006/relationships/image" Target="../media/image4.jpg"/></Relationships>
</file>

<file path=ppt/slides/_rels/slide3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slide" Target="slide32.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 Target="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jpg"/><Relationship Id="rId3" Type="http://schemas.openxmlformats.org/officeDocument/2006/relationships/slide" Target="slide37.xml"/><Relationship Id="rId7" Type="http://schemas.openxmlformats.org/officeDocument/2006/relationships/slide" Target="slide38.xml"/><Relationship Id="rId12" Type="http://schemas.openxmlformats.org/officeDocument/2006/relationships/slide" Target="slide32.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4.jpg"/><Relationship Id="rId5" Type="http://schemas.openxmlformats.org/officeDocument/2006/relationships/slide" Target="slide39.xml"/><Relationship Id="rId10" Type="http://schemas.openxmlformats.org/officeDocument/2006/relationships/slide" Target="slide40.xml"/><Relationship Id="rId4" Type="http://schemas.openxmlformats.org/officeDocument/2006/relationships/image" Target="../media/image6.png"/><Relationship Id="rId9" Type="http://schemas.openxmlformats.org/officeDocument/2006/relationships/image" Target="../media/image19.png"/><Relationship Id="rId14" Type="http://schemas.openxmlformats.org/officeDocument/2006/relationships/slide" Target="slide41.xml"/></Relationships>
</file>

<file path=ppt/slides/_rels/slide3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slide" Target="slide36.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 Target="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5.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slide" Target="slide27.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slide" Target="slide45.xml"/><Relationship Id="rId1" Type="http://schemas.openxmlformats.org/officeDocument/2006/relationships/slideLayout" Target="../slideLayouts/slideLayout1.xml"/><Relationship Id="rId6" Type="http://schemas.openxmlformats.org/officeDocument/2006/relationships/slide" Target="slide43.xml"/><Relationship Id="rId5" Type="http://schemas.openxmlformats.org/officeDocument/2006/relationships/image" Target="../media/image6.png"/><Relationship Id="rId4" Type="http://schemas.openxmlformats.org/officeDocument/2006/relationships/slide" Target="slide42.xml"/><Relationship Id="rId9" Type="http://schemas.openxmlformats.org/officeDocument/2006/relationships/image" Target="../media/image8.png"/></Relationships>
</file>

<file path=ppt/slides/_rels/slide4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slide" Target="slide41.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 Target="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6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jpg"/><Relationship Id="rId3" Type="http://schemas.openxmlformats.org/officeDocument/2006/relationships/slide" Target="slide46.xml"/><Relationship Id="rId7" Type="http://schemas.openxmlformats.org/officeDocument/2006/relationships/slide" Target="slide47.xml"/><Relationship Id="rId12" Type="http://schemas.openxmlformats.org/officeDocument/2006/relationships/slide" Target="slide41.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4.jpg"/><Relationship Id="rId5" Type="http://schemas.openxmlformats.org/officeDocument/2006/relationships/slide" Target="slide48.xml"/><Relationship Id="rId10" Type="http://schemas.openxmlformats.org/officeDocument/2006/relationships/slide" Target="slide49.xml"/><Relationship Id="rId4" Type="http://schemas.openxmlformats.org/officeDocument/2006/relationships/image" Target="../media/image6.png"/><Relationship Id="rId9" Type="http://schemas.openxmlformats.org/officeDocument/2006/relationships/image" Target="../media/image19.png"/></Relationships>
</file>

<file path=ppt/slides/_rels/slide4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slide" Target="slide45.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 Target="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6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slide" Target="slide45.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image" Target="../media/image6.png"/><Relationship Id="rId4" Type="http://schemas.openxmlformats.org/officeDocument/2006/relationships/slide" Target="slide6.xml"/><Relationship Id="rId9"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slide" Target="slide54.xml"/><Relationship Id="rId2" Type="http://schemas.openxmlformats.org/officeDocument/2006/relationships/slide" Target="slide5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slide" Target="slide52.xml"/></Relationships>
</file>

<file path=ppt/slides/_rels/slide5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slide" Target="slide50.xml"/><Relationship Id="rId9"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67.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jpg"/><Relationship Id="rId3" Type="http://schemas.openxmlformats.org/officeDocument/2006/relationships/slide" Target="slide37.xml"/><Relationship Id="rId7" Type="http://schemas.openxmlformats.org/officeDocument/2006/relationships/slide" Target="slide38.xml"/><Relationship Id="rId12" Type="http://schemas.openxmlformats.org/officeDocument/2006/relationships/slide" Target="slide32.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4.jpg"/><Relationship Id="rId5" Type="http://schemas.openxmlformats.org/officeDocument/2006/relationships/slide" Target="slide39.xml"/><Relationship Id="rId10" Type="http://schemas.openxmlformats.org/officeDocument/2006/relationships/slide" Target="slide40.xml"/><Relationship Id="rId4" Type="http://schemas.openxmlformats.org/officeDocument/2006/relationships/image" Target="../media/image6.png"/><Relationship Id="rId9" Type="http://schemas.openxmlformats.org/officeDocument/2006/relationships/image" Target="../media/image19.png"/><Relationship Id="rId14" Type="http://schemas.openxmlformats.org/officeDocument/2006/relationships/slide" Target="slide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5.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slide" Target="slide5.xml"/><Relationship Id="rId2" Type="http://schemas.openxmlformats.org/officeDocument/2006/relationships/slide" Target="slide13.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20.png"/><Relationship Id="rId10" Type="http://schemas.openxmlformats.org/officeDocument/2006/relationships/slide" Target="slide10.xml"/><Relationship Id="rId4" Type="http://schemas.openxmlformats.org/officeDocument/2006/relationships/image" Target="../media/image19.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55891" cy="1772816"/>
          </a:xfrm>
          <a:prstGeom prst="rect">
            <a:avLst/>
          </a:prstGeom>
          <a:solidFill>
            <a:srgbClr val="D205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7092280" y="1271"/>
            <a:ext cx="2060436" cy="1897784"/>
          </a:xfrm>
          <a:prstGeom prst="rect">
            <a:avLst/>
          </a:prstGeom>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16" name="Text Box 2"/>
          <p:cNvSpPr txBox="1">
            <a:spLocks noChangeArrowheads="1"/>
          </p:cNvSpPr>
          <p:nvPr/>
        </p:nvSpPr>
        <p:spPr bwMode="auto">
          <a:xfrm>
            <a:off x="323528" y="764703"/>
            <a:ext cx="6310759" cy="847129"/>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0"/>
              </a:spcAft>
            </a:pPr>
            <a:r>
              <a:rPr lang="en-AU" sz="500" spc="150" dirty="0">
                <a:solidFill>
                  <a:srgbClr val="FFFFFF"/>
                </a:solidFill>
                <a:effectLst/>
                <a:latin typeface="Geometr415 Lt BT" panose="020B0502020204020303" pitchFamily="34" charset="0"/>
                <a:ea typeface="Calibri"/>
                <a:cs typeface="Times New Roman"/>
              </a:rPr>
              <a:t> </a:t>
            </a:r>
            <a:endParaRPr lang="en-AU" sz="1100" dirty="0">
              <a:effectLst/>
              <a:latin typeface="Geometr415 Lt BT" panose="020B0502020204020303" pitchFamily="34" charset="0"/>
              <a:ea typeface="Calibri"/>
              <a:cs typeface="Times New Roman"/>
            </a:endParaRPr>
          </a:p>
          <a:p>
            <a:pPr>
              <a:lnSpc>
                <a:spcPct val="115000"/>
              </a:lnSpc>
              <a:spcAft>
                <a:spcPts val="0"/>
              </a:spcAft>
            </a:pPr>
            <a:r>
              <a:rPr lang="en-AU" sz="3200" spc="150" dirty="0">
                <a:solidFill>
                  <a:srgbClr val="FFFFFF"/>
                </a:solidFill>
                <a:effectLst/>
                <a:latin typeface="Geometr415 Lt BT" panose="020B0502020204020303" pitchFamily="34" charset="0"/>
                <a:ea typeface="Calibri"/>
                <a:cs typeface="Times New Roman"/>
              </a:rPr>
              <a:t>The 5x5 Antimicrobial Audit</a:t>
            </a:r>
            <a:r>
              <a:rPr lang="en-AU" sz="1100" dirty="0">
                <a:effectLst/>
                <a:latin typeface="Geometr415 Lt BT" panose="020B0502020204020303" pitchFamily="34" charset="0"/>
                <a:ea typeface="Calibri"/>
                <a:cs typeface="Times New Roman"/>
              </a:rPr>
              <a:t> </a:t>
            </a:r>
          </a:p>
        </p:txBody>
      </p:sp>
      <p:sp>
        <p:nvSpPr>
          <p:cNvPr id="19" name="Text Box 2"/>
          <p:cNvSpPr txBox="1">
            <a:spLocks noChangeArrowheads="1"/>
          </p:cNvSpPr>
          <p:nvPr/>
        </p:nvSpPr>
        <p:spPr bwMode="auto">
          <a:xfrm>
            <a:off x="303326" y="2758831"/>
            <a:ext cx="6100627" cy="1588869"/>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AU" sz="4800" dirty="0">
                <a:solidFill>
                  <a:srgbClr val="D20550"/>
                </a:solidFill>
                <a:effectLst/>
                <a:latin typeface="Geometr415 Lt BT" panose="020B0502020204020303" pitchFamily="34" charset="0"/>
                <a:ea typeface="Calibri"/>
                <a:cs typeface="Times New Roman"/>
              </a:rPr>
              <a:t>Challenging Cases: </a:t>
            </a:r>
          </a:p>
          <a:p>
            <a:pPr algn="ctr">
              <a:lnSpc>
                <a:spcPct val="115000"/>
              </a:lnSpc>
              <a:spcAft>
                <a:spcPts val="0"/>
              </a:spcAft>
            </a:pPr>
            <a:r>
              <a:rPr lang="en-AU" sz="3200" dirty="0">
                <a:solidFill>
                  <a:srgbClr val="D20550"/>
                </a:solidFill>
                <a:effectLst/>
                <a:latin typeface="Geometr415 Lt BT" panose="020B0502020204020303" pitchFamily="34" charset="0"/>
                <a:ea typeface="Calibri"/>
                <a:cs typeface="Times New Roman"/>
              </a:rPr>
              <a:t>A </a:t>
            </a:r>
            <a:r>
              <a:rPr lang="en-AU" sz="3200" dirty="0">
                <a:solidFill>
                  <a:srgbClr val="D20550"/>
                </a:solidFill>
                <a:latin typeface="Geometr415 Lt BT" panose="020B0502020204020303" pitchFamily="34" charset="0"/>
                <a:ea typeface="Calibri"/>
                <a:cs typeface="Times New Roman"/>
              </a:rPr>
              <a:t>tutorial for 5x5 Auditors</a:t>
            </a:r>
            <a:endParaRPr lang="en-AU" sz="3200" dirty="0">
              <a:solidFill>
                <a:srgbClr val="D20550"/>
              </a:solidFill>
              <a:effectLst/>
              <a:latin typeface="Geometr415 Lt BT" panose="020B0502020204020303" pitchFamily="34" charset="0"/>
              <a:ea typeface="Calibri"/>
              <a:cs typeface="Times New Roman"/>
            </a:endParaRPr>
          </a:p>
        </p:txBody>
      </p:sp>
      <p:sp>
        <p:nvSpPr>
          <p:cNvPr id="9" name="Oval 8"/>
          <p:cNvSpPr/>
          <p:nvPr/>
        </p:nvSpPr>
        <p:spPr>
          <a:xfrm>
            <a:off x="6634287" y="2815200"/>
            <a:ext cx="1610121" cy="1610121"/>
          </a:xfrm>
          <a:prstGeom prst="ellipse">
            <a:avLst/>
          </a:prstGeom>
          <a:solidFill>
            <a:schemeClr val="bg1">
              <a:lumMod val="85000"/>
            </a:schemeClr>
          </a:solidFill>
          <a:ln>
            <a:noFill/>
          </a:ln>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hlinkClick r:id="rId3" action="ppaction://hlinksldjump"/>
          </p:cNvPr>
          <p:cNvSpPr/>
          <p:nvPr/>
        </p:nvSpPr>
        <p:spPr>
          <a:xfrm>
            <a:off x="6744218" y="2924944"/>
            <a:ext cx="1390258" cy="1390258"/>
          </a:xfrm>
          <a:prstGeom prst="ellipse">
            <a:avLst/>
          </a:prstGeom>
          <a:solidFill>
            <a:srgbClr val="E0F2A0"/>
          </a:solidFill>
          <a:ln>
            <a:noFill/>
          </a:ln>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hlinkClick r:id="rId3" action="ppaction://hlinksldjump"/>
          </p:cNvPr>
          <p:cNvSpPr txBox="1"/>
          <p:nvPr/>
        </p:nvSpPr>
        <p:spPr>
          <a:xfrm>
            <a:off x="6840000" y="3366000"/>
            <a:ext cx="1224136" cy="461665"/>
          </a:xfrm>
          <a:prstGeom prst="rect">
            <a:avLst/>
          </a:prstGeom>
          <a:noFill/>
        </p:spPr>
        <p:txBody>
          <a:bodyPr wrap="square" rtlCol="0">
            <a:spAutoFit/>
          </a:bodyPr>
          <a:lstStyle/>
          <a:p>
            <a:r>
              <a:rPr lang="en-AU" sz="2400" b="1" dirty="0">
                <a:solidFill>
                  <a:schemeClr val="tx1">
                    <a:lumMod val="75000"/>
                    <a:lumOff val="25000"/>
                  </a:schemeClr>
                </a:solidFill>
                <a:latin typeface="Arial" panose="020B0604020202020204" pitchFamily="34" charset="0"/>
                <a:cs typeface="Arial" panose="020B0604020202020204" pitchFamily="34" charset="0"/>
              </a:rPr>
              <a:t>START</a:t>
            </a:r>
          </a:p>
        </p:txBody>
      </p:sp>
    </p:spTree>
    <p:extLst>
      <p:ext uri="{BB962C8B-B14F-4D97-AF65-F5344CB8AC3E}">
        <p14:creationId xmlns:p14="http://schemas.microsoft.com/office/powerpoint/2010/main" val="1788176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7" name="Chart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515" y="638097"/>
            <a:ext cx="3560939" cy="1570109"/>
          </a:xfrm>
          <a:prstGeom prst="rect">
            <a:avLst/>
          </a:prstGeom>
        </p:spPr>
      </p:pic>
      <p:pic>
        <p:nvPicPr>
          <p:cNvPr id="9" name="Chart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515" y="2208206"/>
            <a:ext cx="3560939" cy="1086021"/>
          </a:xfrm>
          <a:prstGeom prst="rect">
            <a:avLst/>
          </a:prstGeom>
        </p:spPr>
      </p:pic>
      <p:pic>
        <p:nvPicPr>
          <p:cNvPr id="2" name="Chart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387" y="4380249"/>
            <a:ext cx="3560937" cy="1086021"/>
          </a:xfrm>
          <a:prstGeom prst="rect">
            <a:avLst/>
          </a:prstGeom>
        </p:spPr>
      </p:pic>
      <p:pic>
        <p:nvPicPr>
          <p:cNvPr id="3" name="Chart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516" y="3294228"/>
            <a:ext cx="3560937" cy="1086021"/>
          </a:xfrm>
          <a:prstGeom prst="rect">
            <a:avLst/>
          </a:prstGeom>
        </p:spPr>
      </p:pic>
      <p:pic>
        <p:nvPicPr>
          <p:cNvPr id="4" name="Chart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0" y="647015"/>
            <a:ext cx="3554068" cy="1083926"/>
          </a:xfrm>
          <a:prstGeom prst="rect">
            <a:avLst/>
          </a:prstGeom>
        </p:spPr>
      </p:pic>
      <p:pic>
        <p:nvPicPr>
          <p:cNvPr id="5" name="Chart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1730941"/>
            <a:ext cx="3554068" cy="1083926"/>
          </a:xfrm>
          <a:prstGeom prst="rect">
            <a:avLst/>
          </a:prstGeom>
        </p:spPr>
      </p:pic>
      <p:pic>
        <p:nvPicPr>
          <p:cNvPr id="10" name="Chart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4947" y="2814867"/>
            <a:ext cx="3541122" cy="1079977"/>
          </a:xfrm>
          <a:prstGeom prst="rect">
            <a:avLst/>
          </a:prstGeom>
        </p:spPr>
      </p:pic>
      <p:pic>
        <p:nvPicPr>
          <p:cNvPr id="11" name="Allergies Box"/>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99856" y="4094823"/>
            <a:ext cx="2617594" cy="1354647"/>
          </a:xfrm>
          <a:prstGeom prst="rect">
            <a:avLst/>
          </a:prstGeom>
        </p:spPr>
      </p:pic>
    </p:spTree>
    <p:extLst>
      <p:ext uri="{BB962C8B-B14F-4D97-AF65-F5344CB8AC3E}">
        <p14:creationId xmlns:p14="http://schemas.microsoft.com/office/powerpoint/2010/main" val="1190039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14" name="Progress N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548680"/>
            <a:ext cx="6647688" cy="4928616"/>
          </a:xfrm>
          <a:prstGeom prst="rect">
            <a:avLst/>
          </a:prstGeom>
        </p:spPr>
      </p:pic>
    </p:spTree>
    <p:extLst>
      <p:ext uri="{BB962C8B-B14F-4D97-AF65-F5344CB8AC3E}">
        <p14:creationId xmlns:p14="http://schemas.microsoft.com/office/powerpoint/2010/main" val="594651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3" name="eM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40" y="908720"/>
            <a:ext cx="8164065" cy="2629267"/>
          </a:xfrm>
          <a:prstGeom prst="rect">
            <a:avLst/>
          </a:prstGeom>
        </p:spPr>
      </p:pic>
    </p:spTree>
    <p:extLst>
      <p:ext uri="{BB962C8B-B14F-4D97-AF65-F5344CB8AC3E}">
        <p14:creationId xmlns:p14="http://schemas.microsoft.com/office/powerpoint/2010/main" val="3020627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760" y="3440013"/>
            <a:ext cx="381053" cy="376290"/>
          </a:xfrm>
          <a:prstGeom prst="rect">
            <a:avLst/>
          </a:prstGeom>
        </p:spPr>
      </p:pic>
      <p:pic>
        <p:nvPicPr>
          <p:cNvPr id="23" nam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760" y="2828013"/>
            <a:ext cx="381053" cy="376290"/>
          </a:xfrm>
          <a:prstGeom prst="rect">
            <a:avLst/>
          </a:prstGeom>
        </p:spPr>
      </p:pic>
      <p:pic>
        <p:nvPicPr>
          <p:cNvPr id="5" nam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760" y="1604013"/>
            <a:ext cx="381053" cy="376290"/>
          </a:xfrm>
          <a:prstGeom prst="rect">
            <a:avLst/>
          </a:prstGeom>
        </p:spPr>
      </p:pic>
      <p:pic>
        <p:nvPicPr>
          <p:cNvPr id="24" name="Next Butto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0333" y="4851796"/>
            <a:ext cx="965169" cy="725154"/>
          </a:xfrm>
          <a:prstGeom prst="rect">
            <a:avLst/>
          </a:prstGeom>
        </p:spPr>
      </p:pic>
      <p:sp>
        <p:nvSpPr>
          <p:cNvPr id="58" name="Transparent Box"/>
          <p:cNvSpPr/>
          <p:nvPr/>
        </p:nvSpPr>
        <p:spPr>
          <a:xfrm>
            <a:off x="2267744" y="1196752"/>
            <a:ext cx="6552728" cy="4536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Left Text"/>
          <p:cNvSpPr txBox="1"/>
          <p:nvPr/>
        </p:nvSpPr>
        <p:spPr>
          <a:xfrm>
            <a:off x="791402" y="1570206"/>
            <a:ext cx="1476342" cy="2923877"/>
          </a:xfrm>
          <a:prstGeom prst="rect">
            <a:avLst/>
          </a:prstGeom>
          <a:noFill/>
        </p:spPr>
        <p:txBody>
          <a:bodyPr wrap="square" rtlCol="0">
            <a:spAutoFit/>
          </a:bodyPr>
          <a:lstStyle/>
          <a:p>
            <a:r>
              <a:rPr lang="en-AU" sz="2400" b="1" dirty="0">
                <a:solidFill>
                  <a:schemeClr val="tx1">
                    <a:lumMod val="75000"/>
                    <a:lumOff val="25000"/>
                  </a:schemeClr>
                </a:solidFill>
              </a:rPr>
              <a:t>Q1.  </a:t>
            </a:r>
            <a:r>
              <a:rPr lang="en-AU" sz="2400" dirty="0">
                <a:solidFill>
                  <a:schemeClr val="tx1">
                    <a:lumMod val="75000"/>
                    <a:lumOff val="25000"/>
                  </a:schemeClr>
                </a:solidFill>
                <a:latin typeface="Calibri Light" panose="020F0302020204030204" pitchFamily="34" charset="0"/>
              </a:rPr>
              <a:t>Yes</a:t>
            </a:r>
          </a:p>
          <a:p>
            <a:endParaRPr lang="en-AU" sz="1600" dirty="0">
              <a:solidFill>
                <a:schemeClr val="tx1">
                  <a:lumMod val="75000"/>
                  <a:lumOff val="25000"/>
                </a:schemeClr>
              </a:solidFill>
            </a:endParaRPr>
          </a:p>
          <a:p>
            <a:r>
              <a:rPr lang="en-AU" sz="2400" b="1" dirty="0">
                <a:solidFill>
                  <a:schemeClr val="tx1">
                    <a:lumMod val="75000"/>
                    <a:lumOff val="25000"/>
                  </a:schemeClr>
                </a:solidFill>
              </a:rPr>
              <a:t>Q2.  </a:t>
            </a:r>
            <a:r>
              <a:rPr lang="en-AU" sz="2400" dirty="0">
                <a:solidFill>
                  <a:schemeClr val="tx1">
                    <a:lumMod val="75000"/>
                    <a:lumOff val="25000"/>
                  </a:schemeClr>
                </a:solidFill>
                <a:latin typeface="Calibri Light" panose="020F0302020204030204" pitchFamily="34" charset="0"/>
              </a:rPr>
              <a:t>N/A</a:t>
            </a:r>
          </a:p>
          <a:p>
            <a:endParaRPr lang="en-AU" sz="1600" dirty="0">
              <a:solidFill>
                <a:schemeClr val="tx1">
                  <a:lumMod val="75000"/>
                  <a:lumOff val="25000"/>
                </a:schemeClr>
              </a:solidFill>
            </a:endParaRPr>
          </a:p>
          <a:p>
            <a:r>
              <a:rPr lang="en-AU" sz="2400" b="1" dirty="0">
                <a:solidFill>
                  <a:schemeClr val="tx1">
                    <a:lumMod val="75000"/>
                    <a:lumOff val="25000"/>
                  </a:schemeClr>
                </a:solidFill>
              </a:rPr>
              <a:t>Q3.  </a:t>
            </a:r>
            <a:r>
              <a:rPr lang="en-AU" sz="2400" dirty="0">
                <a:solidFill>
                  <a:schemeClr val="tx1">
                    <a:lumMod val="75000"/>
                    <a:lumOff val="25000"/>
                  </a:schemeClr>
                </a:solidFill>
                <a:latin typeface="Calibri Light" panose="020F0302020204030204" pitchFamily="34" charset="0"/>
              </a:rPr>
              <a:t>No</a:t>
            </a:r>
          </a:p>
          <a:p>
            <a:endParaRPr lang="en-AU" sz="1600" dirty="0">
              <a:solidFill>
                <a:schemeClr val="tx1">
                  <a:lumMod val="75000"/>
                  <a:lumOff val="25000"/>
                </a:schemeClr>
              </a:solidFill>
            </a:endParaRPr>
          </a:p>
          <a:p>
            <a:r>
              <a:rPr lang="en-AU" sz="2400" b="1" dirty="0">
                <a:solidFill>
                  <a:schemeClr val="tx1">
                    <a:lumMod val="75000"/>
                    <a:lumOff val="25000"/>
                  </a:schemeClr>
                </a:solidFill>
              </a:rPr>
              <a:t>Q4.  </a:t>
            </a:r>
            <a:r>
              <a:rPr lang="en-AU" sz="2400" dirty="0">
                <a:solidFill>
                  <a:schemeClr val="tx1">
                    <a:lumMod val="75000"/>
                    <a:lumOff val="25000"/>
                  </a:schemeClr>
                </a:solidFill>
                <a:latin typeface="Calibri Light" panose="020F0302020204030204" pitchFamily="34" charset="0"/>
              </a:rPr>
              <a:t>Yes</a:t>
            </a:r>
          </a:p>
          <a:p>
            <a:endParaRPr lang="en-AU" sz="1600" dirty="0">
              <a:solidFill>
                <a:schemeClr val="tx1">
                  <a:lumMod val="75000"/>
                  <a:lumOff val="25000"/>
                </a:schemeClr>
              </a:solidFill>
            </a:endParaRPr>
          </a:p>
          <a:p>
            <a:r>
              <a:rPr lang="en-AU" sz="2400" b="1" dirty="0">
                <a:solidFill>
                  <a:schemeClr val="tx1">
                    <a:lumMod val="75000"/>
                    <a:lumOff val="25000"/>
                  </a:schemeClr>
                </a:solidFill>
              </a:rPr>
              <a:t>Q5.  </a:t>
            </a:r>
            <a:r>
              <a:rPr lang="en-AU" sz="2400" dirty="0">
                <a:solidFill>
                  <a:schemeClr val="tx1">
                    <a:lumMod val="75000"/>
                    <a:lumOff val="25000"/>
                  </a:schemeClr>
                </a:solidFill>
                <a:latin typeface="Calibri Light" panose="020F0302020204030204" pitchFamily="34" charset="0"/>
              </a:rPr>
              <a:t>N/A</a:t>
            </a:r>
          </a:p>
        </p:txBody>
      </p:sp>
      <p:pic>
        <p:nvPicPr>
          <p:cNvPr id="9" name="Back Button">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363" y="4851796"/>
            <a:ext cx="968563" cy="725154"/>
          </a:xfrm>
          <a:prstGeom prst="rect">
            <a:avLst/>
          </a:prstGeom>
        </p:spPr>
      </p:pic>
      <p:sp>
        <p:nvSpPr>
          <p:cNvPr id="19" name="Title"/>
          <p:cNvSpPr txBox="1">
            <a:spLocks noChangeArrowheads="1"/>
          </p:cNvSpPr>
          <p:nvPr/>
        </p:nvSpPr>
        <p:spPr bwMode="auto">
          <a:xfrm>
            <a:off x="340001" y="548680"/>
            <a:ext cx="6462714" cy="792087"/>
          </a:xfrm>
          <a:prstGeom prst="rect">
            <a:avLst/>
          </a:prstGeom>
          <a:noFill/>
          <a:ln w="9525">
            <a:noFill/>
            <a:miter lim="800000"/>
            <a:headEnd/>
            <a:tailEnd/>
          </a:ln>
        </p:spPr>
        <p:txBody>
          <a:bodyPr rot="0" vert="horz" wrap="square" lIns="91440" tIns="45720" rIns="91440" bIns="45720" anchor="ctr" anchorCtr="0">
            <a:noAutofit/>
          </a:bodyPr>
          <a:lstStyle/>
          <a:p>
            <a:pPr>
              <a:lnSpc>
                <a:spcPct val="115000"/>
              </a:lnSpc>
              <a:spcAft>
                <a:spcPts val="0"/>
              </a:spcAft>
            </a:pPr>
            <a:r>
              <a:rPr lang="en-AU" sz="4000" dirty="0">
                <a:solidFill>
                  <a:srgbClr val="D20550"/>
                </a:solidFill>
                <a:effectLst/>
                <a:latin typeface="Franklin Gothic Book" panose="020B0503020102020204" pitchFamily="34" charset="0"/>
                <a:ea typeface="Calibri"/>
                <a:cs typeface="Times New Roman"/>
              </a:rPr>
              <a:t>Case Study 1 - Answers</a:t>
            </a:r>
            <a:endParaRPr lang="en-AU" sz="2800" b="1" dirty="0">
              <a:solidFill>
                <a:srgbClr val="D20550"/>
              </a:solidFill>
              <a:effectLst/>
              <a:latin typeface="Franklin Gothic Book" panose="020B0503020102020204" pitchFamily="34" charset="0"/>
              <a:ea typeface="Calibri"/>
              <a:cs typeface="Arial" panose="020B0604020202020204" pitchFamily="34" charset="0"/>
            </a:endParaRPr>
          </a:p>
        </p:txBody>
      </p:sp>
      <p:sp>
        <p:nvSpPr>
          <p:cNvPr id="31" name="Grey Box3"/>
          <p:cNvSpPr/>
          <p:nvPr/>
        </p:nvSpPr>
        <p:spPr>
          <a:xfrm>
            <a:off x="3059832" y="1604013"/>
            <a:ext cx="5400600" cy="3409163"/>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 3"/>
          <p:cNvSpPr txBox="1"/>
          <p:nvPr/>
        </p:nvSpPr>
        <p:spPr>
          <a:xfrm>
            <a:off x="3275855" y="1844824"/>
            <a:ext cx="4967061" cy="2308324"/>
          </a:xfrm>
          <a:prstGeom prst="rect">
            <a:avLst/>
          </a:prstGeom>
          <a:noFill/>
        </p:spPr>
        <p:txBody>
          <a:bodyPr wrap="square" rtlCol="0">
            <a:spAutoFit/>
          </a:bodyPr>
          <a:lstStyle/>
          <a:p>
            <a:r>
              <a:rPr lang="en-AU" sz="1600" dirty="0">
                <a:solidFill>
                  <a:schemeClr val="tx1">
                    <a:lumMod val="75000"/>
                    <a:lumOff val="25000"/>
                  </a:schemeClr>
                </a:solidFill>
                <a:latin typeface="Calibri Light" panose="020F0302020204030204" pitchFamily="34" charset="0"/>
              </a:rPr>
              <a:t>For severe cellulitis in a patient without a penicillin allergy, the </a:t>
            </a:r>
            <a:r>
              <a:rPr lang="en-AU" sz="1600" i="1" dirty="0">
                <a:solidFill>
                  <a:schemeClr val="tx1">
                    <a:lumMod val="75000"/>
                    <a:lumOff val="25000"/>
                  </a:schemeClr>
                </a:solidFill>
                <a:latin typeface="Calibri Light" panose="020F0302020204030204" pitchFamily="34" charset="0"/>
              </a:rPr>
              <a:t>Therapeutic Guidelines: Antibiotic</a:t>
            </a:r>
            <a:r>
              <a:rPr lang="en-AU" sz="1600" dirty="0">
                <a:solidFill>
                  <a:schemeClr val="tx1">
                    <a:lumMod val="75000"/>
                    <a:lumOff val="25000"/>
                  </a:schemeClr>
                </a:solidFill>
                <a:latin typeface="Calibri Light" panose="020F0302020204030204" pitchFamily="34" charset="0"/>
              </a:rPr>
              <a:t> recommend </a:t>
            </a:r>
            <a:r>
              <a:rPr lang="en-AU" sz="1600" dirty="0" err="1">
                <a:solidFill>
                  <a:schemeClr val="tx1">
                    <a:lumMod val="75000"/>
                    <a:lumOff val="25000"/>
                  </a:schemeClr>
                </a:solidFill>
                <a:latin typeface="Calibri Light" panose="020F0302020204030204" pitchFamily="34" charset="0"/>
              </a:rPr>
              <a:t>flucloxacillin</a:t>
            </a:r>
            <a:r>
              <a:rPr lang="en-AU" sz="1600" dirty="0">
                <a:solidFill>
                  <a:schemeClr val="tx1">
                    <a:lumMod val="75000"/>
                    <a:lumOff val="25000"/>
                  </a:schemeClr>
                </a:solidFill>
                <a:latin typeface="Calibri Light" panose="020F0302020204030204" pitchFamily="34" charset="0"/>
              </a:rPr>
              <a:t>. This patient is receiving cephazolin, therefore the therapy is considered non-concordant.</a:t>
            </a:r>
          </a:p>
          <a:p>
            <a:endParaRPr lang="en-AU" sz="1600" dirty="0">
              <a:solidFill>
                <a:schemeClr val="tx1">
                  <a:lumMod val="75000"/>
                  <a:lumOff val="25000"/>
                </a:schemeClr>
              </a:solidFill>
              <a:latin typeface="Calibri Light" panose="020F0302020204030204" pitchFamily="34" charset="0"/>
            </a:endParaRPr>
          </a:p>
          <a:p>
            <a:r>
              <a:rPr lang="en-AU" sz="1600" dirty="0">
                <a:solidFill>
                  <a:schemeClr val="tx1">
                    <a:lumMod val="75000"/>
                    <a:lumOff val="25000"/>
                  </a:schemeClr>
                </a:solidFill>
                <a:latin typeface="Calibri Light" panose="020F0302020204030204" pitchFamily="34" charset="0"/>
              </a:rPr>
              <a:t>Note that the patient’s previous LFT derangement with </a:t>
            </a:r>
            <a:r>
              <a:rPr lang="en-AU" sz="1600" dirty="0" err="1">
                <a:solidFill>
                  <a:schemeClr val="tx1">
                    <a:lumMod val="75000"/>
                    <a:lumOff val="25000"/>
                  </a:schemeClr>
                </a:solidFill>
                <a:latin typeface="Calibri Light" panose="020F0302020204030204" pitchFamily="34" charset="0"/>
              </a:rPr>
              <a:t>flucloxacillin</a:t>
            </a:r>
            <a:r>
              <a:rPr lang="en-AU" sz="1600" dirty="0">
                <a:solidFill>
                  <a:schemeClr val="tx1">
                    <a:lumMod val="75000"/>
                    <a:lumOff val="25000"/>
                  </a:schemeClr>
                </a:solidFill>
                <a:latin typeface="Calibri Light" panose="020F0302020204030204" pitchFamily="34" charset="0"/>
              </a:rPr>
              <a:t> is an adverse drug reaction, but does not constitute an allergy or hypersensitivity as defined by the guidelines.</a:t>
            </a:r>
          </a:p>
        </p:txBody>
      </p:sp>
      <p:sp>
        <p:nvSpPr>
          <p:cNvPr id="32" name="OK Box3"/>
          <p:cNvSpPr/>
          <p:nvPr/>
        </p:nvSpPr>
        <p:spPr>
          <a:xfrm>
            <a:off x="5203332" y="4197609"/>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K Text3"/>
          <p:cNvSpPr txBox="1"/>
          <p:nvPr/>
        </p:nvSpPr>
        <p:spPr>
          <a:xfrm>
            <a:off x="5203332" y="4206576"/>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59" name="Grey Box1"/>
          <p:cNvSpPr/>
          <p:nvPr/>
        </p:nvSpPr>
        <p:spPr>
          <a:xfrm>
            <a:off x="3486462" y="2079574"/>
            <a:ext cx="4176464" cy="1736729"/>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OK Box1"/>
          <p:cNvSpPr/>
          <p:nvPr/>
        </p:nvSpPr>
        <p:spPr>
          <a:xfrm>
            <a:off x="5070637" y="3042799"/>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OK Text1"/>
          <p:cNvSpPr txBox="1"/>
          <p:nvPr/>
        </p:nvSpPr>
        <p:spPr>
          <a:xfrm>
            <a:off x="5070637" y="3051766"/>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7" name="Text 1"/>
          <p:cNvSpPr txBox="1"/>
          <p:nvPr/>
        </p:nvSpPr>
        <p:spPr>
          <a:xfrm>
            <a:off x="3738489" y="2336073"/>
            <a:ext cx="3672409" cy="584775"/>
          </a:xfrm>
          <a:prstGeom prst="rect">
            <a:avLst/>
          </a:prstGeom>
          <a:noFill/>
        </p:spPr>
        <p:txBody>
          <a:bodyPr wrap="square" rtlCol="0">
            <a:spAutoFit/>
          </a:bodyPr>
          <a:lstStyle/>
          <a:p>
            <a:r>
              <a:rPr lang="en-AU" sz="1600" dirty="0">
                <a:solidFill>
                  <a:schemeClr val="tx1">
                    <a:lumMod val="75000"/>
                    <a:lumOff val="25000"/>
                  </a:schemeClr>
                </a:solidFill>
              </a:rPr>
              <a:t>The indication </a:t>
            </a:r>
            <a:r>
              <a:rPr lang="en-AU" sz="1600" b="1" i="1" dirty="0">
                <a:solidFill>
                  <a:schemeClr val="tx1">
                    <a:lumMod val="75000"/>
                    <a:lumOff val="25000"/>
                  </a:schemeClr>
                </a:solidFill>
              </a:rPr>
              <a:t>severe cellulitis </a:t>
            </a:r>
            <a:r>
              <a:rPr lang="en-AU" sz="1600" dirty="0">
                <a:solidFill>
                  <a:schemeClr val="tx1">
                    <a:lumMod val="75000"/>
                    <a:lumOff val="25000"/>
                  </a:schemeClr>
                </a:solidFill>
              </a:rPr>
              <a:t>has been clearly documented in the progress notes.</a:t>
            </a:r>
            <a:endParaRPr lang="en-AU" sz="1600" b="1" i="1" dirty="0">
              <a:solidFill>
                <a:schemeClr val="tx1">
                  <a:lumMod val="75000"/>
                  <a:lumOff val="25000"/>
                </a:schemeClr>
              </a:solidFill>
            </a:endParaRPr>
          </a:p>
        </p:txBody>
      </p:sp>
      <p:sp>
        <p:nvSpPr>
          <p:cNvPr id="38" name="Grey Box4"/>
          <p:cNvSpPr/>
          <p:nvPr/>
        </p:nvSpPr>
        <p:spPr>
          <a:xfrm>
            <a:off x="3203848" y="1604013"/>
            <a:ext cx="4824535" cy="3481170"/>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OK Box4"/>
          <p:cNvSpPr/>
          <p:nvPr/>
        </p:nvSpPr>
        <p:spPr>
          <a:xfrm>
            <a:off x="5145482" y="4263250"/>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OK Text4"/>
          <p:cNvSpPr txBox="1"/>
          <p:nvPr/>
        </p:nvSpPr>
        <p:spPr>
          <a:xfrm>
            <a:off x="5145482" y="4272217"/>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29" name="Text 4"/>
          <p:cNvSpPr txBox="1"/>
          <p:nvPr/>
        </p:nvSpPr>
        <p:spPr>
          <a:xfrm>
            <a:off x="3491880" y="1792158"/>
            <a:ext cx="4464495" cy="2231380"/>
          </a:xfrm>
          <a:prstGeom prst="rect">
            <a:avLst/>
          </a:prstGeom>
          <a:noFill/>
        </p:spPr>
        <p:txBody>
          <a:bodyPr wrap="square" rtlCol="0">
            <a:spAutoFit/>
          </a:bodyPr>
          <a:lstStyle/>
          <a:p>
            <a:r>
              <a:rPr lang="en-AU" sz="1600" dirty="0">
                <a:solidFill>
                  <a:schemeClr val="tx1">
                    <a:lumMod val="75000"/>
                    <a:lumOff val="25000"/>
                  </a:schemeClr>
                </a:solidFill>
                <a:latin typeface="Calibri Light" panose="020F0302020204030204" pitchFamily="34" charset="0"/>
              </a:rPr>
              <a:t>The entry in the progress notes states that the patient has previously had LFT derangement with </a:t>
            </a:r>
            <a:r>
              <a:rPr lang="en-AU" sz="1600" dirty="0" err="1">
                <a:solidFill>
                  <a:schemeClr val="tx1">
                    <a:lumMod val="75000"/>
                    <a:lumOff val="25000"/>
                  </a:schemeClr>
                </a:solidFill>
                <a:latin typeface="Calibri Light" panose="020F0302020204030204" pitchFamily="34" charset="0"/>
              </a:rPr>
              <a:t>flucloxacillin</a:t>
            </a:r>
            <a:r>
              <a:rPr lang="en-AU" sz="1600" dirty="0">
                <a:solidFill>
                  <a:schemeClr val="tx1">
                    <a:lumMod val="75000"/>
                    <a:lumOff val="25000"/>
                  </a:schemeClr>
                </a:solidFill>
                <a:latin typeface="Calibri Light" panose="020F0302020204030204" pitchFamily="34" charset="0"/>
              </a:rPr>
              <a:t>. </a:t>
            </a:r>
          </a:p>
          <a:p>
            <a:endParaRPr lang="en-AU" sz="1100" dirty="0">
              <a:solidFill>
                <a:schemeClr val="tx1">
                  <a:lumMod val="75000"/>
                  <a:lumOff val="25000"/>
                </a:schemeClr>
              </a:solidFill>
              <a:latin typeface="Calibri Light" panose="020F0302020204030204" pitchFamily="34" charset="0"/>
            </a:endParaRPr>
          </a:p>
          <a:p>
            <a:r>
              <a:rPr lang="en-AU" sz="1600" dirty="0">
                <a:solidFill>
                  <a:schemeClr val="tx1">
                    <a:lumMod val="75000"/>
                    <a:lumOff val="25000"/>
                  </a:schemeClr>
                </a:solidFill>
                <a:latin typeface="Calibri Light" panose="020F0302020204030204" pitchFamily="34" charset="0"/>
              </a:rPr>
              <a:t>Remember, this question asks whether or not a reason has been provided. It is unrelated to whether or not you believe the reason is ‘good enough’ to divert from guidelines, (however feel free to record this sort of information in the comments section).</a:t>
            </a:r>
          </a:p>
        </p:txBody>
      </p:sp>
    </p:spTree>
    <p:extLst>
      <p:ext uri="{BB962C8B-B14F-4D97-AF65-F5344CB8AC3E}">
        <p14:creationId xmlns:p14="http://schemas.microsoft.com/office/powerpoint/2010/main" val="40640521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58"/>
                                        </p:tgtEl>
                                      </p:cBhvr>
                                    </p:animEffect>
                                    <p:set>
                                      <p:cBhvr>
                                        <p:cTn id="25" dur="1" fill="hold">
                                          <p:stCondLst>
                                            <p:cond delay="499"/>
                                          </p:stCondLst>
                                        </p:cTn>
                                        <p:tgtEl>
                                          <p:spTgt spid="5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9"/>
                                        </p:tgtEl>
                                      </p:cBhvr>
                                    </p:animEffect>
                                    <p:set>
                                      <p:cBhvr>
                                        <p:cTn id="28" dur="1" fill="hold">
                                          <p:stCondLst>
                                            <p:cond delay="499"/>
                                          </p:stCondLst>
                                        </p:cTn>
                                        <p:tgtEl>
                                          <p:spTgt spid="59"/>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61"/>
                                        </p:tgtEl>
                                      </p:cBhvr>
                                    </p:animEffect>
                                    <p:set>
                                      <p:cBhvr>
                                        <p:cTn id="31" dur="1" fill="hold">
                                          <p:stCondLst>
                                            <p:cond delay="499"/>
                                          </p:stCondLst>
                                        </p:cTn>
                                        <p:tgtEl>
                                          <p:spTgt spid="61"/>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62"/>
                                        </p:tgtEl>
                                      </p:cBhvr>
                                    </p:animEffect>
                                    <p:set>
                                      <p:cBhvr>
                                        <p:cTn id="34" dur="1" fill="hold">
                                          <p:stCondLst>
                                            <p:cond delay="499"/>
                                          </p:stCondLst>
                                        </p:cTn>
                                        <p:tgtEl>
                                          <p:spTgt spid="62"/>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4" nodeType="click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40"/>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5" nodeType="clickEffect">
                                  <p:stCondLst>
                                    <p:cond delay="0"/>
                                  </p:stCondLst>
                                  <p:childTnLst>
                                    <p:animEffect transition="out" filter="fade">
                                      <p:cBhvr>
                                        <p:cTn id="60" dur="500"/>
                                        <p:tgtEl>
                                          <p:spTgt spid="58"/>
                                        </p:tgtEl>
                                      </p:cBhvr>
                                    </p:animEffect>
                                    <p:set>
                                      <p:cBhvr>
                                        <p:cTn id="61" dur="1" fill="hold">
                                          <p:stCondLst>
                                            <p:cond delay="499"/>
                                          </p:stCondLst>
                                        </p:cTn>
                                        <p:tgtEl>
                                          <p:spTgt spid="58"/>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8"/>
                                        </p:tgtEl>
                                      </p:cBhvr>
                                    </p:animEffect>
                                    <p:set>
                                      <p:cBhvr>
                                        <p:cTn id="64" dur="1" fill="hold">
                                          <p:stCondLst>
                                            <p:cond delay="499"/>
                                          </p:stCondLst>
                                        </p:cTn>
                                        <p:tgtEl>
                                          <p:spTgt spid="38"/>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9"/>
                                        </p:tgtEl>
                                      </p:cBhvr>
                                    </p:animEffect>
                                    <p:set>
                                      <p:cBhvr>
                                        <p:cTn id="67" dur="1" fill="hold">
                                          <p:stCondLst>
                                            <p:cond delay="499"/>
                                          </p:stCondLst>
                                        </p:cTn>
                                        <p:tgtEl>
                                          <p:spTgt spid="39"/>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40"/>
                                        </p:tgtEl>
                                      </p:cBhvr>
                                    </p:animEffect>
                                    <p:set>
                                      <p:cBhvr>
                                        <p:cTn id="70" dur="1" fill="hold">
                                          <p:stCondLst>
                                            <p:cond delay="499"/>
                                          </p:stCondLst>
                                        </p:cTn>
                                        <p:tgtEl>
                                          <p:spTgt spid="40"/>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9"/>
                                        </p:tgtEl>
                                      </p:cBhvr>
                                    </p:animEffect>
                                    <p:set>
                                      <p:cBhvr>
                                        <p:cTn id="7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74" restart="whenNotActive" fill="hold" evtFilter="cancelBubble" nodeType="interactiveSeq">
                <p:stCondLst>
                  <p:cond evt="onClick" delay="0">
                    <p:tgtEl>
                      <p:spTgt spid="23"/>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2" nodeType="click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500"/>
                                        <p:tgtEl>
                                          <p:spTgt spid="5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500"/>
                                        <p:tgtEl>
                                          <p:spTgt spid="33"/>
                                        </p:tgtEl>
                                      </p:cBhvr>
                                    </p:animEffect>
                                  </p:childTnLst>
                                </p:cTn>
                              </p:par>
                            </p:childTnLst>
                          </p:cTn>
                        </p:par>
                      </p:childTnLst>
                    </p:cTn>
                  </p:par>
                </p:childTnLst>
              </p:cTn>
              <p:nextCondLst>
                <p:cond evt="onClick" delay="0">
                  <p:tgtEl>
                    <p:spTgt spid="23"/>
                  </p:tgtEl>
                </p:cond>
              </p:nextCondLst>
            </p:seq>
            <p:seq concurrent="1" nextAc="seek">
              <p:cTn id="92" restart="whenNotActive" fill="hold" evtFilter="cancelBubble" nodeType="interactiveSeq">
                <p:stCondLst>
                  <p:cond evt="onClick" delay="0">
                    <p:tgtEl>
                      <p:spTgt spid="33"/>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3" nodeType="clickEffect">
                                  <p:stCondLst>
                                    <p:cond delay="0"/>
                                  </p:stCondLst>
                                  <p:childTnLst>
                                    <p:animEffect transition="out" filter="fade">
                                      <p:cBhvr>
                                        <p:cTn id="96" dur="500"/>
                                        <p:tgtEl>
                                          <p:spTgt spid="58"/>
                                        </p:tgtEl>
                                      </p:cBhvr>
                                    </p:animEffect>
                                    <p:set>
                                      <p:cBhvr>
                                        <p:cTn id="97" dur="1" fill="hold">
                                          <p:stCondLst>
                                            <p:cond delay="499"/>
                                          </p:stCondLst>
                                        </p:cTn>
                                        <p:tgtEl>
                                          <p:spTgt spid="58"/>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31"/>
                                        </p:tgtEl>
                                      </p:cBhvr>
                                    </p:animEffect>
                                    <p:set>
                                      <p:cBhvr>
                                        <p:cTn id="100" dur="1" fill="hold">
                                          <p:stCondLst>
                                            <p:cond delay="499"/>
                                          </p:stCondLst>
                                        </p:cTn>
                                        <p:tgtEl>
                                          <p:spTgt spid="31"/>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28"/>
                                        </p:tgtEl>
                                      </p:cBhvr>
                                    </p:animEffect>
                                    <p:set>
                                      <p:cBhvr>
                                        <p:cTn id="103" dur="1" fill="hold">
                                          <p:stCondLst>
                                            <p:cond delay="499"/>
                                          </p:stCondLst>
                                        </p:cTn>
                                        <p:tgtEl>
                                          <p:spTgt spid="28"/>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32"/>
                                        </p:tgtEl>
                                      </p:cBhvr>
                                    </p:animEffect>
                                    <p:set>
                                      <p:cBhvr>
                                        <p:cTn id="106" dur="1" fill="hold">
                                          <p:stCondLst>
                                            <p:cond delay="499"/>
                                          </p:stCondLst>
                                        </p:cTn>
                                        <p:tgtEl>
                                          <p:spTgt spid="32"/>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33"/>
                                        </p:tgtEl>
                                      </p:cBhvr>
                                    </p:animEffect>
                                    <p:set>
                                      <p:cBhvr>
                                        <p:cTn id="10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58" grpId="0" animBg="1"/>
      <p:bldP spid="58" grpId="1" animBg="1"/>
      <p:bldP spid="58" grpId="2" animBg="1"/>
      <p:bldP spid="58" grpId="3" animBg="1"/>
      <p:bldP spid="58" grpId="4" animBg="1"/>
      <p:bldP spid="58" grpId="5" animBg="1"/>
      <p:bldP spid="31" grpId="0" animBg="1"/>
      <p:bldP spid="31" grpId="1" animBg="1"/>
      <p:bldP spid="28" grpId="0"/>
      <p:bldP spid="28" grpId="1"/>
      <p:bldP spid="32" grpId="0" animBg="1"/>
      <p:bldP spid="32" grpId="1" animBg="1"/>
      <p:bldP spid="33" grpId="0"/>
      <p:bldP spid="33" grpId="1"/>
      <p:bldP spid="59" grpId="0" animBg="1"/>
      <p:bldP spid="59" grpId="1" animBg="1"/>
      <p:bldP spid="61" grpId="0" animBg="1"/>
      <p:bldP spid="61" grpId="1" animBg="1"/>
      <p:bldP spid="62" grpId="0"/>
      <p:bldP spid="62" grpId="1"/>
      <p:bldP spid="7" grpId="0"/>
      <p:bldP spid="7" grpId="1"/>
      <p:bldP spid="38" grpId="0" animBg="1"/>
      <p:bldP spid="38" grpId="1" animBg="1"/>
      <p:bldP spid="39" grpId="0" animBg="1"/>
      <p:bldP spid="39" grpId="1" animBg="1"/>
      <p:bldP spid="40" grpId="0"/>
      <p:bldP spid="40" grpId="1"/>
      <p:bldP spid="29" grpId="0"/>
      <p:bldP spid="2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Chart Icon" descr="U:\AMS Toolkit\Images\Auditor Training Module\Chart Icon.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933056"/>
            <a:ext cx="1300344" cy="490130"/>
          </a:xfrm>
          <a:prstGeom prst="rect">
            <a:avLst/>
          </a:prstGeom>
          <a:noFill/>
          <a:extLst>
            <a:ext uri="{909E8E84-426E-40DD-AFC4-6F175D3DCCD1}">
              <a14:hiddenFill xmlns:a14="http://schemas.microsoft.com/office/drawing/2010/main">
                <a:solidFill>
                  <a:srgbClr val="FFFFFF"/>
                </a:solidFill>
              </a14:hiddenFill>
            </a:ext>
          </a:extLst>
        </p:spPr>
      </p:pic>
      <p:pic>
        <p:nvPicPr>
          <p:cNvPr id="41" name="eMR Icon">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555776" y="4056963"/>
            <a:ext cx="1008112" cy="908408"/>
          </a:xfrm>
          <a:prstGeom prst="rect">
            <a:avLst/>
          </a:prstGeom>
          <a:noFill/>
          <a:extLst>
            <a:ext uri="{909E8E84-426E-40DD-AFC4-6F175D3DCCD1}">
              <a14:hiddenFill xmlns:a14="http://schemas.microsoft.com/office/drawing/2010/main">
                <a:solidFill>
                  <a:srgbClr val="FFFFFF"/>
                </a:solidFill>
              </a14:hiddenFill>
            </a:ext>
          </a:extLst>
        </p:spPr>
      </p:pic>
      <p:pic>
        <p:nvPicPr>
          <p:cNvPr id="42" name="Notes Icon">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71600" y="4630660"/>
            <a:ext cx="1300344" cy="490129"/>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p:cNvSpPr txBox="1">
            <a:spLocks noChangeArrowheads="1"/>
          </p:cNvSpPr>
          <p:nvPr/>
        </p:nvSpPr>
        <p:spPr bwMode="auto">
          <a:xfrm>
            <a:off x="340000" y="692412"/>
            <a:ext cx="4156411" cy="792087"/>
          </a:xfrm>
          <a:prstGeom prst="rect">
            <a:avLst/>
          </a:prstGeom>
          <a:noFill/>
          <a:ln w="9525">
            <a:noFill/>
            <a:miter lim="800000"/>
            <a:headEnd/>
            <a:tailEnd/>
          </a:ln>
        </p:spPr>
        <p:txBody>
          <a:bodyPr rot="0" vert="horz" wrap="square" lIns="91440" tIns="45720" rIns="91440" bIns="45720" anchor="ctr" anchorCtr="0">
            <a:noAutofit/>
          </a:bodyPr>
          <a:lstStyle/>
          <a:p>
            <a:pPr>
              <a:lnSpc>
                <a:spcPct val="115000"/>
              </a:lnSpc>
              <a:spcAft>
                <a:spcPts val="0"/>
              </a:spcAft>
            </a:pPr>
            <a:r>
              <a:rPr lang="en-AU" sz="4000" dirty="0">
                <a:solidFill>
                  <a:srgbClr val="D20550"/>
                </a:solidFill>
                <a:effectLst/>
                <a:latin typeface="Franklin Gothic Book" panose="020B0503020102020204" pitchFamily="34" charset="0"/>
                <a:ea typeface="Calibri"/>
                <a:cs typeface="Times New Roman"/>
              </a:rPr>
              <a:t>Case Study 2</a:t>
            </a:r>
            <a:endParaRPr lang="en-AU" sz="2800" b="1" dirty="0">
              <a:solidFill>
                <a:srgbClr val="D20550"/>
              </a:solidFill>
              <a:effectLst/>
              <a:latin typeface="Franklin Gothic Book" panose="020B0503020102020204" pitchFamily="34" charset="0"/>
              <a:ea typeface="Calibri"/>
              <a:cs typeface="Arial" panose="020B0604020202020204" pitchFamily="34" charset="0"/>
            </a:endParaRPr>
          </a:p>
        </p:txBody>
      </p:sp>
      <p:sp>
        <p:nvSpPr>
          <p:cNvPr id="2" name="Left Text"/>
          <p:cNvSpPr txBox="1"/>
          <p:nvPr/>
        </p:nvSpPr>
        <p:spPr>
          <a:xfrm>
            <a:off x="359851" y="1484499"/>
            <a:ext cx="4103054" cy="2246769"/>
          </a:xfrm>
          <a:prstGeom prst="rect">
            <a:avLst/>
          </a:prstGeom>
          <a:noFill/>
        </p:spPr>
        <p:txBody>
          <a:bodyPr wrap="square" rtlCol="0">
            <a:spAutoFit/>
          </a:bodyPr>
          <a:lstStyle/>
          <a:p>
            <a:r>
              <a:rPr lang="en-AU" dirty="0">
                <a:solidFill>
                  <a:schemeClr val="tx1">
                    <a:lumMod val="75000"/>
                    <a:lumOff val="25000"/>
                  </a:schemeClr>
                </a:solidFill>
                <a:latin typeface="Calibri Light" panose="020F0302020204030204" pitchFamily="34" charset="0"/>
              </a:rPr>
              <a:t>You have randomly selected a bed in your general medical ward. The bed list tells you the patient is a 68yo F, and displays their reason for admission as “chest </a:t>
            </a:r>
            <a:r>
              <a:rPr lang="en-AU" dirty="0" err="1">
                <a:solidFill>
                  <a:schemeClr val="tx1">
                    <a:lumMod val="75000"/>
                    <a:lumOff val="25000"/>
                  </a:schemeClr>
                </a:solidFill>
                <a:latin typeface="Calibri Light" panose="020F0302020204030204" pitchFamily="34" charset="0"/>
              </a:rPr>
              <a:t>inf</a:t>
            </a:r>
            <a:r>
              <a:rPr lang="en-AU" dirty="0">
                <a:solidFill>
                  <a:schemeClr val="tx1">
                    <a:lumMod val="75000"/>
                    <a:lumOff val="25000"/>
                  </a:schemeClr>
                </a:solidFill>
                <a:latin typeface="Calibri Light" panose="020F0302020204030204" pitchFamily="34" charset="0"/>
              </a:rPr>
              <a:t>”.</a:t>
            </a:r>
          </a:p>
          <a:p>
            <a:endParaRPr lang="en-AU" sz="1400" dirty="0">
              <a:solidFill>
                <a:schemeClr val="tx1">
                  <a:lumMod val="75000"/>
                  <a:lumOff val="25000"/>
                </a:schemeClr>
              </a:solidFill>
              <a:latin typeface="Calibri Light" panose="020F0302020204030204" pitchFamily="34" charset="0"/>
            </a:endParaRPr>
          </a:p>
          <a:p>
            <a:r>
              <a:rPr lang="en-AU" b="1" dirty="0">
                <a:solidFill>
                  <a:schemeClr val="tx1">
                    <a:lumMod val="75000"/>
                    <a:lumOff val="25000"/>
                  </a:schemeClr>
                </a:solidFill>
              </a:rPr>
              <a:t>Please click the icons below to review relevant information in the chart, notes and electronic medical record.</a:t>
            </a:r>
          </a:p>
        </p:txBody>
      </p:sp>
      <p:sp>
        <p:nvSpPr>
          <p:cNvPr id="5" name="Right Text"/>
          <p:cNvSpPr txBox="1"/>
          <p:nvPr/>
        </p:nvSpPr>
        <p:spPr>
          <a:xfrm>
            <a:off x="4539266" y="1690573"/>
            <a:ext cx="4095741" cy="923330"/>
          </a:xfrm>
          <a:prstGeom prst="rect">
            <a:avLst/>
          </a:prstGeom>
          <a:noFill/>
        </p:spPr>
        <p:txBody>
          <a:bodyPr wrap="square" rtlCol="0">
            <a:spAutoFit/>
          </a:bodyPr>
          <a:lstStyle/>
          <a:p>
            <a:r>
              <a:rPr lang="en-AU" b="1" dirty="0">
                <a:solidFill>
                  <a:schemeClr val="tx1">
                    <a:lumMod val="75000"/>
                    <a:lumOff val="25000"/>
                  </a:schemeClr>
                </a:solidFill>
              </a:rPr>
              <a:t>Based on the information available, is this patient eligible for inclusion in the audit?</a:t>
            </a:r>
          </a:p>
        </p:txBody>
      </p:sp>
      <p:pic>
        <p:nvPicPr>
          <p:cNvPr id="24" name="Next Button">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60333" y="4851796"/>
            <a:ext cx="965169" cy="725154"/>
          </a:xfrm>
          <a:prstGeom prst="rect">
            <a:avLst/>
          </a:prstGeom>
        </p:spPr>
      </p:pic>
      <p:sp>
        <p:nvSpPr>
          <p:cNvPr id="21" name="Please Note"/>
          <p:cNvSpPr txBox="1"/>
          <p:nvPr/>
        </p:nvSpPr>
        <p:spPr>
          <a:xfrm>
            <a:off x="4542559" y="3795353"/>
            <a:ext cx="3952251" cy="523220"/>
          </a:xfrm>
          <a:prstGeom prst="rect">
            <a:avLst/>
          </a:prstGeom>
          <a:noFill/>
        </p:spPr>
        <p:txBody>
          <a:bodyPr wrap="square" rtlCol="0">
            <a:spAutoFit/>
          </a:bodyPr>
          <a:lstStyle/>
          <a:p>
            <a:r>
              <a:rPr lang="en-AU" sz="1400" dirty="0">
                <a:solidFill>
                  <a:schemeClr val="tx1">
                    <a:lumMod val="75000"/>
                    <a:lumOff val="25000"/>
                  </a:schemeClr>
                </a:solidFill>
                <a:latin typeface="Calibri Light" panose="020F0302020204030204" pitchFamily="34" charset="0"/>
              </a:rPr>
              <a:t>Please Note: The User Guide contains an Eligibility Flowchart (Appendix C) that you may find helpful.</a:t>
            </a:r>
          </a:p>
        </p:txBody>
      </p:sp>
      <p:sp>
        <p:nvSpPr>
          <p:cNvPr id="4" name="Yes Green Box"/>
          <p:cNvSpPr/>
          <p:nvPr/>
        </p:nvSpPr>
        <p:spPr>
          <a:xfrm>
            <a:off x="5138745" y="2889839"/>
            <a:ext cx="1152129" cy="576064"/>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Yes Green Text"/>
          <p:cNvSpPr txBox="1"/>
          <p:nvPr/>
        </p:nvSpPr>
        <p:spPr>
          <a:xfrm>
            <a:off x="5171811" y="2947038"/>
            <a:ext cx="1085995" cy="461665"/>
          </a:xfrm>
          <a:prstGeom prst="rect">
            <a:avLst/>
          </a:prstGeom>
          <a:noFill/>
        </p:spPr>
        <p:txBody>
          <a:bodyPr wrap="square" rtlCol="0">
            <a:spAutoFit/>
          </a:bodyPr>
          <a:lstStyle/>
          <a:p>
            <a:pPr algn="ctr"/>
            <a:r>
              <a:rPr lang="en-AU" sz="2400" b="1" dirty="0">
                <a:solidFill>
                  <a:schemeClr val="tx1">
                    <a:lumMod val="75000"/>
                    <a:lumOff val="25000"/>
                  </a:schemeClr>
                </a:solidFill>
              </a:rPr>
              <a:t>YES</a:t>
            </a:r>
          </a:p>
        </p:txBody>
      </p:sp>
      <p:sp>
        <p:nvSpPr>
          <p:cNvPr id="29" name="No Green Box"/>
          <p:cNvSpPr/>
          <p:nvPr/>
        </p:nvSpPr>
        <p:spPr>
          <a:xfrm>
            <a:off x="6554071" y="2885681"/>
            <a:ext cx="1152129" cy="576064"/>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No Green Text"/>
          <p:cNvSpPr txBox="1"/>
          <p:nvPr/>
        </p:nvSpPr>
        <p:spPr>
          <a:xfrm>
            <a:off x="6587137" y="2942880"/>
            <a:ext cx="1085995" cy="461665"/>
          </a:xfrm>
          <a:prstGeom prst="rect">
            <a:avLst/>
          </a:prstGeom>
          <a:noFill/>
        </p:spPr>
        <p:txBody>
          <a:bodyPr wrap="square" rtlCol="0">
            <a:spAutoFit/>
          </a:bodyPr>
          <a:lstStyle/>
          <a:p>
            <a:pPr algn="ctr"/>
            <a:r>
              <a:rPr lang="en-AU" sz="2400" b="1" dirty="0">
                <a:solidFill>
                  <a:schemeClr val="tx1">
                    <a:lumMod val="75000"/>
                    <a:lumOff val="25000"/>
                  </a:schemeClr>
                </a:solidFill>
              </a:rPr>
              <a:t>NO</a:t>
            </a:r>
          </a:p>
        </p:txBody>
      </p:sp>
      <p:sp>
        <p:nvSpPr>
          <p:cNvPr id="32" name="Transparent Box"/>
          <p:cNvSpPr/>
          <p:nvPr/>
        </p:nvSpPr>
        <p:spPr>
          <a:xfrm>
            <a:off x="251520" y="499744"/>
            <a:ext cx="8568952" cy="516150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Grey Box"/>
          <p:cNvSpPr/>
          <p:nvPr/>
        </p:nvSpPr>
        <p:spPr>
          <a:xfrm>
            <a:off x="1331640" y="2177283"/>
            <a:ext cx="6480720" cy="1578684"/>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Correct Grey Text"/>
          <p:cNvSpPr txBox="1"/>
          <p:nvPr/>
        </p:nvSpPr>
        <p:spPr>
          <a:xfrm>
            <a:off x="1475655" y="2455371"/>
            <a:ext cx="6192688" cy="392159"/>
          </a:xfrm>
          <a:prstGeom prst="rect">
            <a:avLst/>
          </a:prstGeom>
          <a:noFill/>
        </p:spPr>
        <p:txBody>
          <a:bodyPr wrap="square" rtlCol="0">
            <a:spAutoFit/>
          </a:bodyPr>
          <a:lstStyle/>
          <a:p>
            <a:pPr algn="ctr">
              <a:lnSpc>
                <a:spcPct val="115000"/>
              </a:lnSpc>
              <a:spcAft>
                <a:spcPts val="1000"/>
              </a:spcAft>
            </a:pPr>
            <a:r>
              <a:rPr lang="en-AU" b="1" dirty="0">
                <a:solidFill>
                  <a:schemeClr val="tx1">
                    <a:lumMod val="75000"/>
                    <a:lumOff val="25000"/>
                  </a:schemeClr>
                </a:solidFill>
                <a:ea typeface="Calibri"/>
                <a:cs typeface="Times New Roman"/>
              </a:rPr>
              <a:t>Correct!  </a:t>
            </a:r>
            <a:r>
              <a:rPr lang="en-AU" sz="1700" dirty="0">
                <a:solidFill>
                  <a:schemeClr val="tx1">
                    <a:lumMod val="75000"/>
                    <a:lumOff val="25000"/>
                  </a:schemeClr>
                </a:solidFill>
                <a:latin typeface="Calibri Light" panose="020F0302020204030204" pitchFamily="34" charset="0"/>
                <a:ea typeface="Calibri"/>
                <a:cs typeface="Times New Roman"/>
              </a:rPr>
              <a:t>This patient appears to be eligible for the audit.</a:t>
            </a:r>
            <a:endParaRPr lang="en-AU" sz="1700" dirty="0">
              <a:solidFill>
                <a:schemeClr val="tx1">
                  <a:lumMod val="75000"/>
                  <a:lumOff val="25000"/>
                </a:schemeClr>
              </a:solidFill>
              <a:latin typeface="Calibri Light" panose="020F0302020204030204" pitchFamily="34" charset="0"/>
            </a:endParaRPr>
          </a:p>
        </p:txBody>
      </p:sp>
      <p:sp>
        <p:nvSpPr>
          <p:cNvPr id="34" name="OK Correct Box"/>
          <p:cNvSpPr/>
          <p:nvPr/>
        </p:nvSpPr>
        <p:spPr>
          <a:xfrm>
            <a:off x="4101366" y="30286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K Correct Text"/>
          <p:cNvSpPr txBox="1"/>
          <p:nvPr/>
        </p:nvSpPr>
        <p:spPr>
          <a:xfrm>
            <a:off x="4082155" y="3037660"/>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38" name="Grey Box"/>
          <p:cNvSpPr/>
          <p:nvPr/>
        </p:nvSpPr>
        <p:spPr>
          <a:xfrm>
            <a:off x="1475654" y="1690573"/>
            <a:ext cx="6408714" cy="2570561"/>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Correct Grey Text"/>
          <p:cNvSpPr txBox="1"/>
          <p:nvPr/>
        </p:nvSpPr>
        <p:spPr>
          <a:xfrm>
            <a:off x="1763688" y="1913222"/>
            <a:ext cx="5760640" cy="1370119"/>
          </a:xfrm>
          <a:prstGeom prst="rect">
            <a:avLst/>
          </a:prstGeom>
          <a:noFill/>
        </p:spPr>
        <p:txBody>
          <a:bodyPr wrap="square" rtlCol="0">
            <a:spAutoFit/>
          </a:bodyPr>
          <a:lstStyle/>
          <a:p>
            <a:pPr algn="ctr">
              <a:lnSpc>
                <a:spcPct val="115000"/>
              </a:lnSpc>
              <a:spcAft>
                <a:spcPts val="1000"/>
              </a:spcAft>
            </a:pPr>
            <a:r>
              <a:rPr lang="en-AU" b="1" dirty="0">
                <a:solidFill>
                  <a:schemeClr val="tx1">
                    <a:lumMod val="75000"/>
                    <a:lumOff val="25000"/>
                  </a:schemeClr>
                </a:solidFill>
              </a:rPr>
              <a:t>Are you sure? </a:t>
            </a:r>
          </a:p>
          <a:p>
            <a:pPr algn="ctr">
              <a:spcAft>
                <a:spcPts val="1000"/>
              </a:spcAft>
            </a:pPr>
            <a:r>
              <a:rPr lang="en-AU" sz="1700" dirty="0">
                <a:solidFill>
                  <a:schemeClr val="tx1">
                    <a:lumMod val="75000"/>
                    <a:lumOff val="25000"/>
                  </a:schemeClr>
                </a:solidFill>
                <a:latin typeface="Calibri Light" panose="020F0302020204030204" pitchFamily="34" charset="0"/>
              </a:rPr>
              <a:t>This patient appears to fulfil the audit’s eligibility criteria, based on the information available. You should continue with the audit on the next slide.</a:t>
            </a:r>
          </a:p>
        </p:txBody>
      </p:sp>
      <p:sp>
        <p:nvSpPr>
          <p:cNvPr id="36" name="OK Incorrect Box"/>
          <p:cNvSpPr/>
          <p:nvPr/>
        </p:nvSpPr>
        <p:spPr>
          <a:xfrm>
            <a:off x="4177250" y="3424280"/>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OK Incorrect Text"/>
          <p:cNvSpPr txBox="1"/>
          <p:nvPr/>
        </p:nvSpPr>
        <p:spPr>
          <a:xfrm>
            <a:off x="4177250" y="3433247"/>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Tree>
    <p:extLst>
      <p:ext uri="{BB962C8B-B14F-4D97-AF65-F5344CB8AC3E}">
        <p14:creationId xmlns:p14="http://schemas.microsoft.com/office/powerpoint/2010/main" val="11134477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1"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nextCondLst>
                <p:cond evt="onClick" delay="0">
                  <p:tgtEl>
                    <p:spTgt spid="30"/>
                  </p:tgtEl>
                </p:cond>
              </p:nextCondLst>
            </p:seq>
            <p:seq concurrent="1" nextAc="seek">
              <p:cTn id="38" restart="whenNotActive" fill="hold" evtFilter="cancelBubble" nodeType="interactiveSeq">
                <p:stCondLst>
                  <p:cond evt="onClick" delay="0">
                    <p:tgtEl>
                      <p:spTgt spid="3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2" nodeType="clickEffect">
                                  <p:stCondLst>
                                    <p:cond delay="0"/>
                                  </p:stCondLst>
                                  <p:childTnLst>
                                    <p:animEffect transition="out" filter="fade">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6"/>
                                        </p:tgtEl>
                                      </p:cBhvr>
                                    </p:animEffect>
                                    <p:set>
                                      <p:cBhvr>
                                        <p:cTn id="46" dur="1" fill="hold">
                                          <p:stCondLst>
                                            <p:cond delay="499"/>
                                          </p:stCondLst>
                                        </p:cTn>
                                        <p:tgtEl>
                                          <p:spTgt spid="3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7"/>
                                        </p:tgtEl>
                                      </p:cBhvr>
                                    </p:animEffect>
                                    <p:set>
                                      <p:cBhvr>
                                        <p:cTn id="49" dur="1" fill="hold">
                                          <p:stCondLst>
                                            <p:cond delay="499"/>
                                          </p:stCondLst>
                                        </p:cTn>
                                        <p:tgtEl>
                                          <p:spTgt spid="37"/>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8"/>
                                        </p:tgtEl>
                                      </p:cBhvr>
                                    </p:animEffect>
                                    <p:set>
                                      <p:cBhvr>
                                        <p:cTn id="52" dur="1" fill="hold">
                                          <p:stCondLst>
                                            <p:cond delay="499"/>
                                          </p:stCondLst>
                                        </p:cTn>
                                        <p:tgtEl>
                                          <p:spTgt spid="3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39"/>
                                        </p:tgtEl>
                                      </p:cBhvr>
                                    </p:animEffect>
                                    <p:set>
                                      <p:cBhvr>
                                        <p:cTn id="5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56" restart="whenNotActive" fill="hold" evtFilter="cancelBubble" nodeType="interactiveSeq">
                <p:stCondLst>
                  <p:cond evt="onClick" delay="0">
                    <p:tgtEl>
                      <p:spTgt spid="35"/>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3" nodeType="clickEffect">
                                  <p:stCondLst>
                                    <p:cond delay="0"/>
                                  </p:stCondLst>
                                  <p:childTnLst>
                                    <p:animEffect transition="out" filter="fade">
                                      <p:cBhvr>
                                        <p:cTn id="60" dur="500"/>
                                        <p:tgtEl>
                                          <p:spTgt spid="32"/>
                                        </p:tgtEl>
                                      </p:cBhvr>
                                    </p:animEffect>
                                    <p:set>
                                      <p:cBhvr>
                                        <p:cTn id="61" dur="1" fill="hold">
                                          <p:stCondLst>
                                            <p:cond delay="499"/>
                                          </p:stCondLst>
                                        </p:cTn>
                                        <p:tgtEl>
                                          <p:spTgt spid="32"/>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4"/>
                                        </p:tgtEl>
                                      </p:cBhvr>
                                    </p:animEffect>
                                    <p:set>
                                      <p:cBhvr>
                                        <p:cTn id="70" dur="1" fill="hold">
                                          <p:stCondLst>
                                            <p:cond delay="499"/>
                                          </p:stCondLst>
                                        </p:cTn>
                                        <p:tgtEl>
                                          <p:spTgt spid="3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35"/>
                                        </p:tgtEl>
                                      </p:cBhvr>
                                    </p:animEffect>
                                    <p:set>
                                      <p:cBhvr>
                                        <p:cTn id="7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2" grpId="0" animBg="1"/>
      <p:bldP spid="32" grpId="1" animBg="1"/>
      <p:bldP spid="32" grpId="2" animBg="1"/>
      <p:bldP spid="32" grpId="3" animBg="1"/>
      <p:bldP spid="31" grpId="0" animBg="1"/>
      <p:bldP spid="31" grpId="1" animBg="1"/>
      <p:bldP spid="33" grpId="0"/>
      <p:bldP spid="33" grpId="1"/>
      <p:bldP spid="34" grpId="0" animBg="1"/>
      <p:bldP spid="34" grpId="1" animBg="1"/>
      <p:bldP spid="35" grpId="0"/>
      <p:bldP spid="35" grpId="1"/>
      <p:bldP spid="38" grpId="0" animBg="1"/>
      <p:bldP spid="38" grpId="1" animBg="1"/>
      <p:bldP spid="39" grpId="0"/>
      <p:bldP spid="39" grpId="1"/>
      <p:bldP spid="36" grpId="0" animBg="1"/>
      <p:bldP spid="36" grpId="1" animBg="1"/>
      <p:bldP spid="37" grpId="0"/>
      <p:bldP spid="3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7" name="Chart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516" y="638097"/>
            <a:ext cx="3560937" cy="1570109"/>
          </a:xfrm>
          <a:prstGeom prst="rect">
            <a:avLst/>
          </a:prstGeom>
        </p:spPr>
      </p:pic>
      <p:pic>
        <p:nvPicPr>
          <p:cNvPr id="9" name="Chart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41" y="2208206"/>
            <a:ext cx="3552287" cy="1086022"/>
          </a:xfrm>
          <a:prstGeom prst="rect">
            <a:avLst/>
          </a:prstGeom>
        </p:spPr>
      </p:pic>
      <p:pic>
        <p:nvPicPr>
          <p:cNvPr id="2" name="Chart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714" y="4380249"/>
            <a:ext cx="3552283" cy="1086021"/>
          </a:xfrm>
          <a:prstGeom prst="rect">
            <a:avLst/>
          </a:prstGeom>
        </p:spPr>
      </p:pic>
      <p:pic>
        <p:nvPicPr>
          <p:cNvPr id="3" name="Chart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843" y="3294228"/>
            <a:ext cx="3552283" cy="1086021"/>
          </a:xfrm>
          <a:prstGeom prst="rect">
            <a:avLst/>
          </a:prstGeom>
        </p:spPr>
      </p:pic>
      <p:pic>
        <p:nvPicPr>
          <p:cNvPr id="4" name="Chart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6318" y="647015"/>
            <a:ext cx="3545431" cy="1083926"/>
          </a:xfrm>
          <a:prstGeom prst="rect">
            <a:avLst/>
          </a:prstGeom>
        </p:spPr>
      </p:pic>
      <p:pic>
        <p:nvPicPr>
          <p:cNvPr id="5" name="Chart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6319" y="1730941"/>
            <a:ext cx="3545431" cy="1083926"/>
          </a:xfrm>
          <a:prstGeom prst="rect">
            <a:avLst/>
          </a:prstGeom>
        </p:spPr>
      </p:pic>
      <p:pic>
        <p:nvPicPr>
          <p:cNvPr id="10" name="Chart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9249" y="2814867"/>
            <a:ext cx="3532517" cy="1079978"/>
          </a:xfrm>
          <a:prstGeom prst="rect">
            <a:avLst/>
          </a:prstGeom>
        </p:spPr>
      </p:pic>
      <p:pic>
        <p:nvPicPr>
          <p:cNvPr id="11" name="Allergies Box"/>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99856" y="4094823"/>
            <a:ext cx="2617594" cy="1354646"/>
          </a:xfrm>
          <a:prstGeom prst="rect">
            <a:avLst/>
          </a:prstGeom>
        </p:spPr>
      </p:pic>
    </p:spTree>
    <p:extLst>
      <p:ext uri="{BB962C8B-B14F-4D97-AF65-F5344CB8AC3E}">
        <p14:creationId xmlns:p14="http://schemas.microsoft.com/office/powerpoint/2010/main" val="3799457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14" name="Progress N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548680"/>
            <a:ext cx="6647688" cy="4928616"/>
          </a:xfrm>
          <a:prstGeom prst="rect">
            <a:avLst/>
          </a:prstGeom>
        </p:spPr>
      </p:pic>
    </p:spTree>
    <p:extLst>
      <p:ext uri="{BB962C8B-B14F-4D97-AF65-F5344CB8AC3E}">
        <p14:creationId xmlns:p14="http://schemas.microsoft.com/office/powerpoint/2010/main" val="2390819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3" name="eM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739" y="764704"/>
            <a:ext cx="8080592" cy="3456384"/>
          </a:xfrm>
          <a:prstGeom prst="rect">
            <a:avLst/>
          </a:prstGeom>
        </p:spPr>
      </p:pic>
      <p:sp>
        <p:nvSpPr>
          <p:cNvPr id="2" name="Text"/>
          <p:cNvSpPr txBox="1"/>
          <p:nvPr/>
        </p:nvSpPr>
        <p:spPr>
          <a:xfrm>
            <a:off x="450543" y="4365104"/>
            <a:ext cx="5472608" cy="369332"/>
          </a:xfrm>
          <a:prstGeom prst="rect">
            <a:avLst/>
          </a:prstGeom>
          <a:noFill/>
        </p:spPr>
        <p:txBody>
          <a:bodyPr wrap="square" rtlCol="0">
            <a:spAutoFit/>
          </a:bodyPr>
          <a:lstStyle/>
          <a:p>
            <a:r>
              <a:rPr lang="en-AU" dirty="0"/>
              <a:t>Click on relevant results to reveal more information.</a:t>
            </a:r>
          </a:p>
        </p:txBody>
      </p:sp>
      <p:sp>
        <p:nvSpPr>
          <p:cNvPr id="9" name="Sput Cult Button"/>
          <p:cNvSpPr/>
          <p:nvPr/>
        </p:nvSpPr>
        <p:spPr>
          <a:xfrm>
            <a:off x="4784958" y="3356992"/>
            <a:ext cx="1371218" cy="288032"/>
          </a:xfrm>
          <a:prstGeom prst="round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ED Report Button"/>
          <p:cNvSpPr/>
          <p:nvPr/>
        </p:nvSpPr>
        <p:spPr>
          <a:xfrm>
            <a:off x="3550307" y="3717032"/>
            <a:ext cx="1371218" cy="288032"/>
          </a:xfrm>
          <a:prstGeom prst="round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ED Report Box"/>
          <p:cNvSpPr/>
          <p:nvPr/>
        </p:nvSpPr>
        <p:spPr>
          <a:xfrm>
            <a:off x="1871700" y="908718"/>
            <a:ext cx="5400600" cy="3825717"/>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Sput Cult Box"/>
          <p:cNvSpPr/>
          <p:nvPr/>
        </p:nvSpPr>
        <p:spPr>
          <a:xfrm>
            <a:off x="1871700" y="1700807"/>
            <a:ext cx="5400600" cy="1584177"/>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ED Report Text"/>
          <p:cNvSpPr txBox="1"/>
          <p:nvPr/>
        </p:nvSpPr>
        <p:spPr>
          <a:xfrm>
            <a:off x="2086771" y="1120155"/>
            <a:ext cx="4968552" cy="3600986"/>
          </a:xfrm>
          <a:prstGeom prst="rect">
            <a:avLst/>
          </a:prstGeom>
          <a:noFill/>
        </p:spPr>
        <p:txBody>
          <a:bodyPr wrap="square" rtlCol="0">
            <a:spAutoFit/>
          </a:bodyPr>
          <a:lstStyle/>
          <a:p>
            <a:r>
              <a:rPr lang="en-AU" sz="1200" b="1" dirty="0"/>
              <a:t>ED Review</a:t>
            </a:r>
          </a:p>
          <a:p>
            <a:r>
              <a:rPr lang="en-AU" sz="1200" b="1" dirty="0"/>
              <a:t>Verified E. Anders 12/03/14 16:22</a:t>
            </a:r>
          </a:p>
          <a:p>
            <a:r>
              <a:rPr lang="en-AU" sz="1200" b="1" dirty="0"/>
              <a:t>Modified E. Anders 12/03/14 16:44</a:t>
            </a:r>
          </a:p>
          <a:p>
            <a:endParaRPr lang="en-AU" sz="1200" dirty="0"/>
          </a:p>
          <a:p>
            <a:r>
              <a:rPr lang="en-AU" sz="1200" dirty="0"/>
              <a:t>PC: Referral by GP - worsening SOB, fatigue, mild fevers, has had 4/7 </a:t>
            </a:r>
            <a:r>
              <a:rPr lang="en-AU" sz="1200" dirty="0" err="1"/>
              <a:t>po</a:t>
            </a:r>
            <a:r>
              <a:rPr lang="en-AU" sz="1200" dirty="0"/>
              <a:t> </a:t>
            </a:r>
            <a:r>
              <a:rPr lang="en-AU" sz="1200" dirty="0" err="1"/>
              <a:t>abx</a:t>
            </a:r>
            <a:r>
              <a:rPr lang="en-AU" sz="1200" dirty="0"/>
              <a:t>.</a:t>
            </a:r>
          </a:p>
          <a:p>
            <a:endParaRPr lang="en-AU" sz="1200" dirty="0"/>
          </a:p>
          <a:p>
            <a:r>
              <a:rPr lang="en-AU" sz="1200" dirty="0"/>
              <a:t>RR 29 and O</a:t>
            </a:r>
            <a:r>
              <a:rPr lang="en-AU" sz="1200" baseline="-25000" dirty="0"/>
              <a:t>2</a:t>
            </a:r>
            <a:r>
              <a:rPr lang="en-AU" sz="1200" dirty="0"/>
              <a:t> saturation 88% on RA, BP 95/70</a:t>
            </a:r>
          </a:p>
          <a:p>
            <a:endParaRPr lang="en-AU" sz="1200" dirty="0"/>
          </a:p>
          <a:p>
            <a:r>
              <a:rPr lang="en-AU" sz="1200" dirty="0"/>
              <a:t>Patient oriented T,P,P. States just “very tired” and SOB</a:t>
            </a:r>
          </a:p>
          <a:p>
            <a:r>
              <a:rPr lang="en-AU" sz="1200" dirty="0"/>
              <a:t>	</a:t>
            </a:r>
          </a:p>
          <a:p>
            <a:r>
              <a:rPr lang="en-AU" sz="1200" dirty="0" err="1"/>
              <a:t>Hx</a:t>
            </a:r>
            <a:r>
              <a:rPr lang="en-AU" sz="1200" dirty="0"/>
              <a:t>: HTN, anaemia, R TKR (2009)</a:t>
            </a:r>
          </a:p>
          <a:p>
            <a:endParaRPr lang="en-AU" sz="1200" dirty="0"/>
          </a:p>
          <a:p>
            <a:r>
              <a:rPr lang="en-AU" sz="1200" dirty="0"/>
              <a:t>Plan: Supplemental O</a:t>
            </a:r>
            <a:r>
              <a:rPr lang="en-AU" sz="1200" baseline="-25000" dirty="0"/>
              <a:t>2­</a:t>
            </a:r>
            <a:r>
              <a:rPr lang="en-AU" sz="1200" dirty="0"/>
              <a:t> to keep &gt;90%, Meds as charted, CXR, </a:t>
            </a:r>
            <a:r>
              <a:rPr lang="en-AU" sz="1200" dirty="0" err="1"/>
              <a:t>Resp</a:t>
            </a:r>
            <a:r>
              <a:rPr lang="en-AU" sz="1200" dirty="0"/>
              <a:t> consult, likely admit MAU</a:t>
            </a:r>
          </a:p>
          <a:p>
            <a:r>
              <a:rPr lang="en-AU" sz="1200" dirty="0"/>
              <a:t>___________________</a:t>
            </a:r>
          </a:p>
          <a:p>
            <a:endParaRPr lang="en-AU" sz="1200" dirty="0"/>
          </a:p>
          <a:p>
            <a:r>
              <a:rPr lang="en-AU" sz="1200" dirty="0"/>
              <a:t>E. Anders</a:t>
            </a:r>
          </a:p>
          <a:p>
            <a:r>
              <a:rPr lang="en-AU" sz="1200" dirty="0" err="1"/>
              <a:t>Addit</a:t>
            </a:r>
            <a:r>
              <a:rPr lang="en-AU" sz="1200" dirty="0"/>
              <a:t>: </a:t>
            </a:r>
            <a:r>
              <a:rPr lang="en-AU" sz="1200" dirty="0" err="1"/>
              <a:t>Resp</a:t>
            </a:r>
            <a:r>
              <a:rPr lang="en-AU" sz="1200" dirty="0"/>
              <a:t> will attend, sputum culture and IV Abx as per team</a:t>
            </a:r>
          </a:p>
          <a:p>
            <a:endParaRPr lang="en-AU" sz="1200" dirty="0"/>
          </a:p>
        </p:txBody>
      </p:sp>
      <p:sp>
        <p:nvSpPr>
          <p:cNvPr id="26" name="Sput Cult Text"/>
          <p:cNvSpPr txBox="1"/>
          <p:nvPr/>
        </p:nvSpPr>
        <p:spPr>
          <a:xfrm>
            <a:off x="2057843" y="1952852"/>
            <a:ext cx="4968552" cy="1015663"/>
          </a:xfrm>
          <a:prstGeom prst="rect">
            <a:avLst/>
          </a:prstGeom>
          <a:noFill/>
        </p:spPr>
        <p:txBody>
          <a:bodyPr wrap="square" rtlCol="0">
            <a:spAutoFit/>
          </a:bodyPr>
          <a:lstStyle/>
          <a:p>
            <a:r>
              <a:rPr lang="en-AU" sz="1200" b="1" dirty="0"/>
              <a:t>Sputum Culture **ERROR</a:t>
            </a:r>
          </a:p>
          <a:p>
            <a:r>
              <a:rPr lang="en-AU" sz="1200" b="1" dirty="0"/>
              <a:t>Post 13/03/14 07:35</a:t>
            </a:r>
          </a:p>
          <a:p>
            <a:endParaRPr lang="en-AU" sz="1200" dirty="0"/>
          </a:p>
          <a:p>
            <a:r>
              <a:rPr lang="en-AU" sz="1200" dirty="0"/>
              <a:t>Sputum culture could not be performed. (Microscopy showed sample provided is saliva.)</a:t>
            </a:r>
          </a:p>
        </p:txBody>
      </p:sp>
      <p:pic>
        <p:nvPicPr>
          <p:cNvPr id="22" name="Close ED"/>
          <p:cNvPicPr>
            <a:picLocks/>
          </p:cNvPicPr>
          <p:nvPr/>
        </p:nvPicPr>
        <p:blipFill>
          <a:blip r:embed="rId4">
            <a:extLst>
              <a:ext uri="{28A0092B-C50C-407E-A947-70E740481C1C}">
                <a14:useLocalDpi xmlns:a14="http://schemas.microsoft.com/office/drawing/2010/main" val="0"/>
              </a:ext>
            </a:extLst>
          </a:blip>
          <a:stretch>
            <a:fillRect/>
          </a:stretch>
        </p:blipFill>
        <p:spPr>
          <a:xfrm>
            <a:off x="6864395" y="981656"/>
            <a:ext cx="324000" cy="307350"/>
          </a:xfrm>
          <a:prstGeom prst="rect">
            <a:avLst/>
          </a:prstGeom>
        </p:spPr>
      </p:pic>
      <p:pic>
        <p:nvPicPr>
          <p:cNvPr id="29" name="Close Sput Cult"/>
          <p:cNvPicPr>
            <a:picLocks/>
          </p:cNvPicPr>
          <p:nvPr/>
        </p:nvPicPr>
        <p:blipFill>
          <a:blip r:embed="rId4">
            <a:extLst>
              <a:ext uri="{28A0092B-C50C-407E-A947-70E740481C1C}">
                <a14:useLocalDpi xmlns:a14="http://schemas.microsoft.com/office/drawing/2010/main" val="0"/>
              </a:ext>
            </a:extLst>
          </a:blip>
          <a:stretch>
            <a:fillRect/>
          </a:stretch>
        </p:blipFill>
        <p:spPr>
          <a:xfrm>
            <a:off x="6854795" y="1799177"/>
            <a:ext cx="324000" cy="307350"/>
          </a:xfrm>
          <a:prstGeom prst="rect">
            <a:avLst/>
          </a:prstGeom>
        </p:spPr>
      </p:pic>
    </p:spTree>
    <p:extLst>
      <p:ext uri="{BB962C8B-B14F-4D97-AF65-F5344CB8AC3E}">
        <p14:creationId xmlns:p14="http://schemas.microsoft.com/office/powerpoint/2010/main" val="39394061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2"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2" nodeType="with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9"/>
                                        </p:tgtEl>
                                      </p:cBhvr>
                                    </p:animEffect>
                                    <p:set>
                                      <p:cBhvr>
                                        <p:cTn id="4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0" grpId="0" animBg="1"/>
      <p:bldP spid="10" grpId="2" animBg="1"/>
      <p:bldP spid="27" grpId="0" animBg="1"/>
      <p:bldP spid="27" grpId="1" animBg="1"/>
      <p:bldP spid="14" grpId="0"/>
      <p:bldP spid="14" grpId="2"/>
      <p:bldP spid="26" grpId="0"/>
      <p:bldP spid="2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Left Text"/>
          <p:cNvSpPr txBox="1"/>
          <p:nvPr/>
        </p:nvSpPr>
        <p:spPr>
          <a:xfrm>
            <a:off x="395536" y="1583263"/>
            <a:ext cx="4103054" cy="2477601"/>
          </a:xfrm>
          <a:prstGeom prst="rect">
            <a:avLst/>
          </a:prstGeom>
          <a:noFill/>
        </p:spPr>
        <p:txBody>
          <a:bodyPr wrap="square" rtlCol="0">
            <a:spAutoFit/>
          </a:bodyPr>
          <a:lstStyle/>
          <a:p>
            <a:r>
              <a:rPr lang="en-AU" b="1" dirty="0">
                <a:solidFill>
                  <a:schemeClr val="tx1">
                    <a:lumMod val="75000"/>
                    <a:lumOff val="25000"/>
                  </a:schemeClr>
                </a:solidFill>
              </a:rPr>
              <a:t>Use the Data Collection Form to record your answers to the 5 audit questions. </a:t>
            </a:r>
            <a:r>
              <a:rPr lang="en-AU" sz="1700" dirty="0">
                <a:solidFill>
                  <a:schemeClr val="tx1">
                    <a:lumMod val="75000"/>
                    <a:lumOff val="25000"/>
                  </a:schemeClr>
                </a:solidFill>
                <a:latin typeface="Calibri Light" panose="020F0302020204030204" pitchFamily="34" charset="0"/>
              </a:rPr>
              <a:t>The icons are still available for you to review information from the chart, notes and electronic medical record.</a:t>
            </a:r>
          </a:p>
          <a:p>
            <a:endParaRPr lang="en-AU" sz="1700" dirty="0">
              <a:solidFill>
                <a:schemeClr val="tx1">
                  <a:lumMod val="75000"/>
                  <a:lumOff val="25000"/>
                </a:schemeClr>
              </a:solidFill>
              <a:latin typeface="Calibri Light" panose="020F0302020204030204" pitchFamily="34" charset="0"/>
            </a:endParaRPr>
          </a:p>
          <a:p>
            <a:r>
              <a:rPr lang="en-AU" sz="1700" dirty="0">
                <a:solidFill>
                  <a:schemeClr val="tx1">
                    <a:lumMod val="75000"/>
                    <a:lumOff val="25000"/>
                  </a:schemeClr>
                </a:solidFill>
                <a:latin typeface="Calibri Light" panose="020F0302020204030204" pitchFamily="34" charset="0"/>
              </a:rPr>
              <a:t>If you need to contact the doctor for either question 2 or question 5, please click the ‘Contact Doctor’ icon.</a:t>
            </a:r>
          </a:p>
        </p:txBody>
      </p:sp>
      <p:sp>
        <p:nvSpPr>
          <p:cNvPr id="19" name="Title"/>
          <p:cNvSpPr txBox="1">
            <a:spLocks noChangeArrowheads="1"/>
          </p:cNvSpPr>
          <p:nvPr/>
        </p:nvSpPr>
        <p:spPr bwMode="auto">
          <a:xfrm>
            <a:off x="342179" y="692696"/>
            <a:ext cx="4156411" cy="792087"/>
          </a:xfrm>
          <a:prstGeom prst="rect">
            <a:avLst/>
          </a:prstGeom>
          <a:noFill/>
          <a:ln w="9525">
            <a:noFill/>
            <a:miter lim="800000"/>
            <a:headEnd/>
            <a:tailEnd/>
          </a:ln>
        </p:spPr>
        <p:txBody>
          <a:bodyPr rot="0" vert="horz" wrap="square" lIns="91440" tIns="45720" rIns="91440" bIns="45720" anchor="ctr" anchorCtr="0">
            <a:noAutofit/>
          </a:bodyPr>
          <a:lstStyle/>
          <a:p>
            <a:pPr>
              <a:lnSpc>
                <a:spcPct val="115000"/>
              </a:lnSpc>
              <a:spcAft>
                <a:spcPts val="0"/>
              </a:spcAft>
            </a:pPr>
            <a:r>
              <a:rPr lang="en-AU" sz="4000" dirty="0">
                <a:solidFill>
                  <a:srgbClr val="D20550"/>
                </a:solidFill>
                <a:effectLst/>
                <a:latin typeface="Franklin Gothic Book" panose="020B0503020102020204" pitchFamily="34" charset="0"/>
                <a:ea typeface="Calibri"/>
                <a:cs typeface="Times New Roman"/>
              </a:rPr>
              <a:t>Case Study 2</a:t>
            </a:r>
            <a:endParaRPr lang="en-AU" sz="2800" b="1" dirty="0">
              <a:solidFill>
                <a:srgbClr val="D20550"/>
              </a:solidFill>
              <a:effectLst/>
              <a:latin typeface="Franklin Gothic Book" panose="020B0503020102020204" pitchFamily="34" charset="0"/>
              <a:ea typeface="Calibri"/>
              <a:cs typeface="Arial" panose="020B0604020202020204" pitchFamily="34" charset="0"/>
            </a:endParaRPr>
          </a:p>
        </p:txBody>
      </p:sp>
      <p:sp>
        <p:nvSpPr>
          <p:cNvPr id="5" name="Right Text"/>
          <p:cNvSpPr txBox="1"/>
          <p:nvPr/>
        </p:nvSpPr>
        <p:spPr>
          <a:xfrm>
            <a:off x="4661019" y="1583263"/>
            <a:ext cx="4035514" cy="2031325"/>
          </a:xfrm>
          <a:prstGeom prst="rect">
            <a:avLst/>
          </a:prstGeom>
          <a:noFill/>
        </p:spPr>
        <p:txBody>
          <a:bodyPr wrap="square" rtlCol="0">
            <a:spAutoFit/>
          </a:bodyPr>
          <a:lstStyle/>
          <a:p>
            <a:r>
              <a:rPr lang="en-AU" sz="1700" dirty="0">
                <a:solidFill>
                  <a:schemeClr val="tx1">
                    <a:lumMod val="75000"/>
                    <a:lumOff val="25000"/>
                  </a:schemeClr>
                </a:solidFill>
                <a:latin typeface="Calibri Light" panose="020F0302020204030204" pitchFamily="34" charset="0"/>
              </a:rPr>
              <a:t>If at any time you believe the patient is not eligible for the audit, click the ‘Patient Not Eligible’ icon.</a:t>
            </a:r>
          </a:p>
          <a:p>
            <a:endParaRPr lang="en-AU" dirty="0">
              <a:solidFill>
                <a:schemeClr val="tx1">
                  <a:lumMod val="75000"/>
                  <a:lumOff val="25000"/>
                </a:schemeClr>
              </a:solidFill>
              <a:latin typeface="Calibri Light" panose="020F0302020204030204" pitchFamily="34" charset="0"/>
            </a:endParaRPr>
          </a:p>
          <a:p>
            <a:endParaRPr lang="en-AU" dirty="0">
              <a:solidFill>
                <a:schemeClr val="tx1">
                  <a:lumMod val="75000"/>
                  <a:lumOff val="25000"/>
                </a:schemeClr>
              </a:solidFill>
              <a:latin typeface="Calibri Light" panose="020F0302020204030204" pitchFamily="34" charset="0"/>
            </a:endParaRPr>
          </a:p>
          <a:p>
            <a:r>
              <a:rPr lang="en-AU" b="1" dirty="0">
                <a:solidFill>
                  <a:schemeClr val="tx1">
                    <a:lumMod val="75000"/>
                    <a:lumOff val="25000"/>
                  </a:schemeClr>
                </a:solidFill>
              </a:rPr>
              <a:t>Click NEXT when you are ready to go through the answers.</a:t>
            </a:r>
          </a:p>
        </p:txBody>
      </p:sp>
      <p:pic>
        <p:nvPicPr>
          <p:cNvPr id="34" name="Contact 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185" y="4420209"/>
            <a:ext cx="1189939" cy="895087"/>
          </a:xfrm>
          <a:prstGeom prst="rect">
            <a:avLst/>
          </a:prstGeom>
        </p:spPr>
      </p:pic>
      <p:pic>
        <p:nvPicPr>
          <p:cNvPr id="39" name="Chart Ico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521" y="4311442"/>
            <a:ext cx="1300344" cy="490130"/>
          </a:xfrm>
          <a:prstGeom prst="rect">
            <a:avLst/>
          </a:prstGeom>
        </p:spPr>
      </p:pic>
      <p:pic>
        <p:nvPicPr>
          <p:cNvPr id="41" name="eMR Icon">
            <a:hlinkClick r:id="rId5" action="ppaction://hlinksldjump"/>
          </p:cNvPr>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559585" y="4412194"/>
            <a:ext cx="1010503" cy="911119"/>
          </a:xfrm>
          <a:prstGeom prst="rect">
            <a:avLst/>
          </a:prstGeom>
          <a:noFill/>
          <a:extLst>
            <a:ext uri="{909E8E84-426E-40DD-AFC4-6F175D3DCCD1}">
              <a14:hiddenFill xmlns:a14="http://schemas.microsoft.com/office/drawing/2010/main">
                <a:solidFill>
                  <a:srgbClr val="FFFFFF"/>
                </a:solidFill>
              </a14:hiddenFill>
            </a:ext>
          </a:extLst>
        </p:spPr>
      </p:pic>
      <p:pic>
        <p:nvPicPr>
          <p:cNvPr id="49" name="Notes Icon">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981521" y="4889416"/>
            <a:ext cx="1300688" cy="490259"/>
          </a:xfrm>
          <a:prstGeom prst="rect">
            <a:avLst/>
          </a:prstGeom>
          <a:noFill/>
          <a:extLst>
            <a:ext uri="{909E8E84-426E-40DD-AFC4-6F175D3DCCD1}">
              <a14:hiddenFill xmlns:a14="http://schemas.microsoft.com/office/drawing/2010/main">
                <a:solidFill>
                  <a:srgbClr val="FFFFFF"/>
                </a:solidFill>
              </a14:hiddenFill>
            </a:ext>
          </a:extLst>
        </p:spPr>
      </p:pic>
      <p:pic>
        <p:nvPicPr>
          <p:cNvPr id="50" name="Ineligible Icon"/>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28184" y="4420209"/>
            <a:ext cx="1001853" cy="916675"/>
          </a:xfrm>
          <a:prstGeom prst="rect">
            <a:avLst/>
          </a:prstGeom>
          <a:noFill/>
          <a:extLst>
            <a:ext uri="{909E8E84-426E-40DD-AFC4-6F175D3DCCD1}">
              <a14:hiddenFill xmlns:a14="http://schemas.microsoft.com/office/drawing/2010/main">
                <a:solidFill>
                  <a:srgbClr val="FFFFFF"/>
                </a:solidFill>
              </a14:hiddenFill>
            </a:ext>
          </a:extLst>
        </p:spPr>
      </p:pic>
      <p:pic>
        <p:nvPicPr>
          <p:cNvPr id="24" name="Next Button">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60333" y="4851796"/>
            <a:ext cx="965169" cy="725154"/>
          </a:xfrm>
          <a:prstGeom prst="rect">
            <a:avLst/>
          </a:prstGeom>
        </p:spPr>
      </p:pic>
      <p:pic>
        <p:nvPicPr>
          <p:cNvPr id="9" name="Back Button">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5363" y="4851796"/>
            <a:ext cx="968563" cy="725154"/>
          </a:xfrm>
          <a:prstGeom prst="rect">
            <a:avLst/>
          </a:prstGeom>
        </p:spPr>
      </p:pic>
      <p:sp>
        <p:nvSpPr>
          <p:cNvPr id="37" name="Transparent Box"/>
          <p:cNvSpPr/>
          <p:nvPr/>
        </p:nvSpPr>
        <p:spPr>
          <a:xfrm>
            <a:off x="251520" y="499744"/>
            <a:ext cx="8568952" cy="5233512"/>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Ineligible Grey Box"/>
          <p:cNvSpPr/>
          <p:nvPr/>
        </p:nvSpPr>
        <p:spPr>
          <a:xfrm>
            <a:off x="1475656" y="1702209"/>
            <a:ext cx="6408712" cy="2499924"/>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Ineligible Grey Text"/>
          <p:cNvSpPr txBox="1"/>
          <p:nvPr/>
        </p:nvSpPr>
        <p:spPr>
          <a:xfrm>
            <a:off x="1691680" y="1897877"/>
            <a:ext cx="5904656" cy="1328569"/>
          </a:xfrm>
          <a:prstGeom prst="rect">
            <a:avLst/>
          </a:prstGeom>
          <a:noFill/>
        </p:spPr>
        <p:txBody>
          <a:bodyPr wrap="square" rtlCol="0">
            <a:spAutoFit/>
          </a:bodyPr>
          <a:lstStyle/>
          <a:p>
            <a:pPr algn="ctr">
              <a:spcAft>
                <a:spcPts val="1000"/>
              </a:spcAft>
            </a:pPr>
            <a:r>
              <a:rPr lang="en-AU" b="1" dirty="0">
                <a:solidFill>
                  <a:schemeClr val="tx1">
                    <a:lumMod val="75000"/>
                    <a:lumOff val="25000"/>
                  </a:schemeClr>
                </a:solidFill>
              </a:rPr>
              <a:t>Are you sure? </a:t>
            </a:r>
          </a:p>
          <a:p>
            <a:pPr algn="ctr">
              <a:spcAft>
                <a:spcPts val="1000"/>
              </a:spcAft>
            </a:pPr>
            <a:r>
              <a:rPr lang="en-AU" sz="1700" dirty="0">
                <a:solidFill>
                  <a:schemeClr val="tx1">
                    <a:lumMod val="75000"/>
                    <a:lumOff val="25000"/>
                  </a:schemeClr>
                </a:solidFill>
                <a:latin typeface="Calibri Light" panose="020F0302020204030204" pitchFamily="34" charset="0"/>
              </a:rPr>
              <a:t>This patient appears to fulfil the audit’s eligibility criteria, based on the information available. You should continue with the audit on the next slide.</a:t>
            </a:r>
          </a:p>
        </p:txBody>
      </p:sp>
      <p:sp>
        <p:nvSpPr>
          <p:cNvPr id="22" name="OK Ineligible Box"/>
          <p:cNvSpPr/>
          <p:nvPr/>
        </p:nvSpPr>
        <p:spPr>
          <a:xfrm>
            <a:off x="4109699" y="3356992"/>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K Ineligible Text"/>
          <p:cNvSpPr txBox="1"/>
          <p:nvPr/>
        </p:nvSpPr>
        <p:spPr>
          <a:xfrm>
            <a:off x="4109699" y="3365959"/>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26" name="Contact Grey Box"/>
          <p:cNvSpPr/>
          <p:nvPr/>
        </p:nvSpPr>
        <p:spPr>
          <a:xfrm>
            <a:off x="1403927" y="1367239"/>
            <a:ext cx="6356406" cy="3625586"/>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Contact 2 Box"/>
          <p:cNvSpPr/>
          <p:nvPr/>
        </p:nvSpPr>
        <p:spPr>
          <a:xfrm>
            <a:off x="2349781" y="1830766"/>
            <a:ext cx="4392488" cy="460164"/>
          </a:xfrm>
          <a:prstGeom prst="roundRect">
            <a:avLst/>
          </a:prstGeom>
          <a:solidFill>
            <a:srgbClr val="E0F2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Contact 2 Text"/>
          <p:cNvSpPr txBox="1"/>
          <p:nvPr/>
        </p:nvSpPr>
        <p:spPr>
          <a:xfrm>
            <a:off x="2385785" y="1844882"/>
            <a:ext cx="4320480" cy="369332"/>
          </a:xfrm>
          <a:prstGeom prst="rect">
            <a:avLst/>
          </a:prstGeom>
          <a:noFill/>
        </p:spPr>
        <p:txBody>
          <a:bodyPr wrap="square" rtlCol="0">
            <a:spAutoFit/>
          </a:bodyPr>
          <a:lstStyle/>
          <a:p>
            <a:pPr algn="ctr"/>
            <a:r>
              <a:rPr lang="en-AU" dirty="0">
                <a:solidFill>
                  <a:schemeClr val="tx1">
                    <a:lumMod val="75000"/>
                    <a:lumOff val="25000"/>
                  </a:schemeClr>
                </a:solidFill>
              </a:rPr>
              <a:t>Contact doctor to clarify indication</a:t>
            </a:r>
          </a:p>
        </p:txBody>
      </p:sp>
      <p:sp>
        <p:nvSpPr>
          <p:cNvPr id="30" name="Contact 5 Box"/>
          <p:cNvSpPr/>
          <p:nvPr/>
        </p:nvSpPr>
        <p:spPr>
          <a:xfrm>
            <a:off x="2349781" y="2990633"/>
            <a:ext cx="4392488" cy="744627"/>
          </a:xfrm>
          <a:prstGeom prst="roundRect">
            <a:avLst/>
          </a:prstGeom>
          <a:solidFill>
            <a:srgbClr val="E0F2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Contact 5 Text"/>
          <p:cNvSpPr txBox="1"/>
          <p:nvPr/>
        </p:nvSpPr>
        <p:spPr>
          <a:xfrm>
            <a:off x="2385785" y="3004749"/>
            <a:ext cx="4320480" cy="646331"/>
          </a:xfrm>
          <a:prstGeom prst="rect">
            <a:avLst/>
          </a:prstGeom>
          <a:noFill/>
        </p:spPr>
        <p:txBody>
          <a:bodyPr wrap="square" rtlCol="0">
            <a:spAutoFit/>
          </a:bodyPr>
          <a:lstStyle/>
          <a:p>
            <a:pPr algn="ctr"/>
            <a:r>
              <a:rPr lang="en-AU" dirty="0">
                <a:solidFill>
                  <a:schemeClr val="tx1">
                    <a:lumMod val="75000"/>
                    <a:lumOff val="25000"/>
                  </a:schemeClr>
                </a:solidFill>
              </a:rPr>
              <a:t>Contact doctor to recommend guideline concordant therapy</a:t>
            </a:r>
          </a:p>
        </p:txBody>
      </p:sp>
      <p:sp>
        <p:nvSpPr>
          <p:cNvPr id="33" name="Contact Or Text"/>
          <p:cNvSpPr txBox="1"/>
          <p:nvPr/>
        </p:nvSpPr>
        <p:spPr>
          <a:xfrm>
            <a:off x="3648550" y="2459701"/>
            <a:ext cx="1952221" cy="400110"/>
          </a:xfrm>
          <a:prstGeom prst="rect">
            <a:avLst/>
          </a:prstGeom>
          <a:noFill/>
        </p:spPr>
        <p:txBody>
          <a:bodyPr wrap="square" rtlCol="0">
            <a:spAutoFit/>
          </a:bodyPr>
          <a:lstStyle/>
          <a:p>
            <a:pPr algn="ctr"/>
            <a:r>
              <a:rPr lang="en-AU" sz="2000" b="1" dirty="0">
                <a:solidFill>
                  <a:schemeClr val="tx1">
                    <a:lumMod val="75000"/>
                    <a:lumOff val="25000"/>
                  </a:schemeClr>
                </a:solidFill>
              </a:rPr>
              <a:t>OR</a:t>
            </a:r>
          </a:p>
        </p:txBody>
      </p:sp>
      <p:sp>
        <p:nvSpPr>
          <p:cNvPr id="35" name="Contact DONE Box"/>
          <p:cNvSpPr/>
          <p:nvPr/>
        </p:nvSpPr>
        <p:spPr>
          <a:xfrm>
            <a:off x="6418008" y="4082689"/>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Contact DONE Text"/>
          <p:cNvSpPr txBox="1"/>
          <p:nvPr/>
        </p:nvSpPr>
        <p:spPr>
          <a:xfrm>
            <a:off x="6398797" y="4082082"/>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sp>
        <p:nvSpPr>
          <p:cNvPr id="38" name="Contact2 Grey Box"/>
          <p:cNvSpPr/>
          <p:nvPr/>
        </p:nvSpPr>
        <p:spPr>
          <a:xfrm>
            <a:off x="775566" y="1484783"/>
            <a:ext cx="7540849" cy="2935426"/>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Contact2 Text"/>
          <p:cNvSpPr txBox="1"/>
          <p:nvPr/>
        </p:nvSpPr>
        <p:spPr>
          <a:xfrm>
            <a:off x="955616" y="1660207"/>
            <a:ext cx="7180748" cy="1954381"/>
          </a:xfrm>
          <a:prstGeom prst="rect">
            <a:avLst/>
          </a:prstGeom>
          <a:noFill/>
        </p:spPr>
        <p:txBody>
          <a:bodyPr wrap="square" rtlCol="0">
            <a:spAutoFit/>
          </a:bodyPr>
          <a:lstStyle/>
          <a:p>
            <a:pPr algn="ctr"/>
            <a:r>
              <a:rPr lang="en-AU" sz="1600" dirty="0">
                <a:solidFill>
                  <a:schemeClr val="tx1">
                    <a:lumMod val="75000"/>
                    <a:lumOff val="25000"/>
                  </a:schemeClr>
                </a:solidFill>
                <a:latin typeface="Calibri Light" panose="020F0302020204030204" pitchFamily="34" charset="0"/>
              </a:rPr>
              <a:t>It is written on the chart that this patient is receiving antibiotics for </a:t>
            </a:r>
          </a:p>
          <a:p>
            <a:pPr algn="ctr"/>
            <a:r>
              <a:rPr lang="en-AU" sz="1600" b="1" dirty="0">
                <a:solidFill>
                  <a:schemeClr val="tx1">
                    <a:lumMod val="75000"/>
                    <a:lumOff val="25000"/>
                  </a:schemeClr>
                </a:solidFill>
              </a:rPr>
              <a:t>Community Acquired Pneumonia (CAP)</a:t>
            </a:r>
            <a:r>
              <a:rPr lang="en-AU" sz="1600" dirty="0">
                <a:solidFill>
                  <a:schemeClr val="tx1">
                    <a:lumMod val="75000"/>
                    <a:lumOff val="25000"/>
                  </a:schemeClr>
                </a:solidFill>
              </a:rPr>
              <a:t>. </a:t>
            </a:r>
          </a:p>
          <a:p>
            <a:pPr algn="ctr"/>
            <a:endParaRPr lang="en-AU" sz="1100" dirty="0">
              <a:solidFill>
                <a:schemeClr val="tx1">
                  <a:lumMod val="75000"/>
                  <a:lumOff val="25000"/>
                </a:schemeClr>
              </a:solidFill>
              <a:latin typeface="Calibri Light" panose="020F0302020204030204" pitchFamily="34" charset="0"/>
            </a:endParaRPr>
          </a:p>
          <a:p>
            <a:pPr algn="ctr"/>
            <a:r>
              <a:rPr lang="en-AU" sz="1600" dirty="0">
                <a:solidFill>
                  <a:schemeClr val="tx1">
                    <a:lumMod val="75000"/>
                    <a:lumOff val="25000"/>
                  </a:schemeClr>
                </a:solidFill>
                <a:latin typeface="Calibri Light" panose="020F0302020204030204" pitchFamily="34" charset="0"/>
              </a:rPr>
              <a:t>Although the severity of this diagnosis has not been explicitly stated, you are provided with enough cues to determine severity and thus should not need to contact the doctor in this case. </a:t>
            </a:r>
          </a:p>
          <a:p>
            <a:pPr algn="ctr"/>
            <a:endParaRPr lang="en-AU" sz="1100" dirty="0">
              <a:solidFill>
                <a:schemeClr val="tx1">
                  <a:lumMod val="75000"/>
                  <a:lumOff val="25000"/>
                </a:schemeClr>
              </a:solidFill>
              <a:latin typeface="Calibri Light" panose="020F0302020204030204" pitchFamily="34" charset="0"/>
            </a:endParaRPr>
          </a:p>
          <a:p>
            <a:pPr algn="ctr"/>
            <a:r>
              <a:rPr lang="en-AU" sz="1600" dirty="0">
                <a:solidFill>
                  <a:schemeClr val="tx1">
                    <a:lumMod val="75000"/>
                    <a:lumOff val="25000"/>
                  </a:schemeClr>
                </a:solidFill>
                <a:latin typeface="Calibri Light" panose="020F0302020204030204" pitchFamily="34" charset="0"/>
              </a:rPr>
              <a:t>(You may wish to use the CAP Cheat Sheet to assist you with these cases.)</a:t>
            </a:r>
          </a:p>
        </p:txBody>
      </p:sp>
      <p:sp>
        <p:nvSpPr>
          <p:cNvPr id="46" name="Contact2 OK Box"/>
          <p:cNvSpPr/>
          <p:nvPr/>
        </p:nvSpPr>
        <p:spPr>
          <a:xfrm>
            <a:off x="4119869" y="3667176"/>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Contact2 OK Text"/>
          <p:cNvSpPr txBox="1"/>
          <p:nvPr/>
        </p:nvSpPr>
        <p:spPr>
          <a:xfrm>
            <a:off x="4119869" y="3676143"/>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43" name="Contact5 Grey Box"/>
          <p:cNvSpPr/>
          <p:nvPr/>
        </p:nvSpPr>
        <p:spPr>
          <a:xfrm>
            <a:off x="955616" y="1230595"/>
            <a:ext cx="7303566" cy="3422542"/>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Contact5 Text"/>
          <p:cNvSpPr txBox="1"/>
          <p:nvPr/>
        </p:nvSpPr>
        <p:spPr>
          <a:xfrm>
            <a:off x="1222449" y="1407444"/>
            <a:ext cx="6878094" cy="2562240"/>
          </a:xfrm>
          <a:prstGeom prst="rect">
            <a:avLst/>
          </a:prstGeom>
          <a:noFill/>
        </p:spPr>
        <p:txBody>
          <a:bodyPr wrap="square" rtlCol="0">
            <a:spAutoFit/>
          </a:bodyPr>
          <a:lstStyle/>
          <a:p>
            <a:pPr algn="ctr"/>
            <a:r>
              <a:rPr lang="en-AU" b="1" dirty="0">
                <a:solidFill>
                  <a:schemeClr val="tx1">
                    <a:lumMod val="75000"/>
                    <a:lumOff val="25000"/>
                  </a:schemeClr>
                </a:solidFill>
              </a:rPr>
              <a:t>Well Done!</a:t>
            </a:r>
          </a:p>
          <a:p>
            <a:pPr algn="ctr"/>
            <a:endParaRPr lang="en-AU" sz="600" dirty="0">
              <a:solidFill>
                <a:schemeClr val="tx1">
                  <a:lumMod val="75000"/>
                  <a:lumOff val="25000"/>
                </a:schemeClr>
              </a:solidFill>
            </a:endParaRPr>
          </a:p>
          <a:p>
            <a:r>
              <a:rPr lang="en-AU" sz="1600" dirty="0">
                <a:solidFill>
                  <a:schemeClr val="tx1">
                    <a:lumMod val="75000"/>
                    <a:lumOff val="25000"/>
                  </a:schemeClr>
                </a:solidFill>
                <a:latin typeface="Calibri Light" panose="020F0302020204030204" pitchFamily="34" charset="0"/>
                <a:cs typeface="Arial" panose="020B0604020202020204" pitchFamily="34" charset="0"/>
              </a:rPr>
              <a:t>It would be a good idea to contact the prescriber with intent to recommend a change to therapy for moderate CAP. You could do this by making a recommendation in the notes or speaking to the medical team in person.  </a:t>
            </a:r>
          </a:p>
          <a:p>
            <a:endParaRPr lang="en-AU" sz="1050" dirty="0">
              <a:solidFill>
                <a:schemeClr val="tx1">
                  <a:lumMod val="75000"/>
                  <a:lumOff val="25000"/>
                </a:schemeClr>
              </a:solidFill>
              <a:latin typeface="Calibri Light" panose="020F0302020204030204" pitchFamily="34" charset="0"/>
              <a:cs typeface="Arial" panose="020B0604020202020204" pitchFamily="34" charset="0"/>
            </a:endParaRPr>
          </a:p>
          <a:p>
            <a:r>
              <a:rPr lang="en-AU" sz="1600" dirty="0">
                <a:solidFill>
                  <a:schemeClr val="tx1">
                    <a:lumMod val="75000"/>
                    <a:lumOff val="25000"/>
                  </a:schemeClr>
                </a:solidFill>
                <a:latin typeface="Calibri Light" panose="020F0302020204030204" pitchFamily="34" charset="0"/>
                <a:cs typeface="Arial" panose="020B0604020202020204" pitchFamily="34" charset="0"/>
              </a:rPr>
              <a:t>You can find information to support your recommendation in the latest version of </a:t>
            </a:r>
            <a:r>
              <a:rPr lang="en-AU" sz="1600" i="1" dirty="0">
                <a:solidFill>
                  <a:schemeClr val="tx1">
                    <a:lumMod val="75000"/>
                    <a:lumOff val="25000"/>
                  </a:schemeClr>
                </a:solidFill>
                <a:latin typeface="Calibri Light" panose="020F0302020204030204" pitchFamily="34" charset="0"/>
                <a:cs typeface="Arial" panose="020B0604020202020204" pitchFamily="34" charset="0"/>
              </a:rPr>
              <a:t>Therapeutic Guidelines: Antibiotic</a:t>
            </a:r>
            <a:r>
              <a:rPr lang="en-AU" sz="1600" dirty="0">
                <a:solidFill>
                  <a:schemeClr val="tx1">
                    <a:lumMod val="75000"/>
                    <a:lumOff val="25000"/>
                  </a:schemeClr>
                </a:solidFill>
                <a:latin typeface="Calibri Light" panose="020F0302020204030204" pitchFamily="34" charset="0"/>
                <a:cs typeface="Arial" panose="020B0604020202020204" pitchFamily="34" charset="0"/>
              </a:rPr>
              <a:t>. If you are not confident in making a recommendation, you should write down why in the comments section and speak to your Audit Coordinator about your concerns.</a:t>
            </a:r>
            <a:endParaRPr lang="en-AU" sz="1600" b="1" dirty="0">
              <a:solidFill>
                <a:schemeClr val="tx1">
                  <a:lumMod val="75000"/>
                  <a:lumOff val="25000"/>
                </a:schemeClr>
              </a:solidFill>
              <a:latin typeface="Calibri Light" panose="020F0302020204030204" pitchFamily="34" charset="0"/>
              <a:cs typeface="Arial" panose="020B0604020202020204" pitchFamily="34" charset="0"/>
            </a:endParaRPr>
          </a:p>
          <a:p>
            <a:endParaRPr lang="en-AU" sz="1400" i="1" dirty="0">
              <a:solidFill>
                <a:schemeClr val="tx1">
                  <a:lumMod val="75000"/>
                  <a:lumOff val="25000"/>
                </a:schemeClr>
              </a:solidFill>
              <a:latin typeface="Calibri Light" panose="020F0302020204030204" pitchFamily="34" charset="0"/>
            </a:endParaRPr>
          </a:p>
        </p:txBody>
      </p:sp>
      <p:sp>
        <p:nvSpPr>
          <p:cNvPr id="44" name="Contact5 OK Box"/>
          <p:cNvSpPr/>
          <p:nvPr/>
        </p:nvSpPr>
        <p:spPr>
          <a:xfrm>
            <a:off x="4218624" y="3858802"/>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Contact5 OK Text"/>
          <p:cNvSpPr txBox="1"/>
          <p:nvPr/>
        </p:nvSpPr>
        <p:spPr>
          <a:xfrm>
            <a:off x="4218624" y="3867769"/>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Tree>
    <p:extLst>
      <p:ext uri="{BB962C8B-B14F-4D97-AF65-F5344CB8AC3E}">
        <p14:creationId xmlns:p14="http://schemas.microsoft.com/office/powerpoint/2010/main" val="27663411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childTnLst>
              </p:cTn>
              <p:nextCondLst>
                <p:cond evt="onClick" delay="0">
                  <p:tgtEl>
                    <p:spTgt spid="34"/>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xit" presetSubtype="0" fill="hold" grpId="1" nodeType="withEffect">
                                  <p:stCondLst>
                                    <p:cond delay="0"/>
                                  </p:stCondLst>
                                  <p:childTnLst>
                                    <p:animEffect transition="out" filter="fade">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30"/>
                                        </p:tgtEl>
                                      </p:cBhvr>
                                    </p:animEffect>
                                    <p:set>
                                      <p:cBhvr>
                                        <p:cTn id="58" dur="1" fill="hold">
                                          <p:stCondLst>
                                            <p:cond delay="499"/>
                                          </p:stCondLst>
                                        </p:cTn>
                                        <p:tgtEl>
                                          <p:spTgt spid="30"/>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3"/>
                                        </p:tgtEl>
                                      </p:cBhvr>
                                    </p:animEffect>
                                    <p:set>
                                      <p:cBhvr>
                                        <p:cTn id="64" dur="1" fill="hold">
                                          <p:stCondLst>
                                            <p:cond delay="499"/>
                                          </p:stCondLst>
                                        </p:cTn>
                                        <p:tgtEl>
                                          <p:spTgt spid="33"/>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5"/>
                                        </p:tgtEl>
                                      </p:cBhvr>
                                    </p:animEffect>
                                    <p:set>
                                      <p:cBhvr>
                                        <p:cTn id="67" dur="1" fill="hold">
                                          <p:stCondLst>
                                            <p:cond delay="499"/>
                                          </p:stCondLst>
                                        </p:cTn>
                                        <p:tgtEl>
                                          <p:spTgt spid="35"/>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6"/>
                                        </p:tgtEl>
                                      </p:cBhvr>
                                    </p:animEffect>
                                    <p:set>
                                      <p:cBhvr>
                                        <p:cTn id="70"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71" restart="whenNotActive" fill="hold" evtFilter="cancelBubble" nodeType="interactiveSeq">
                <p:stCondLst>
                  <p:cond evt="onClick" delay="0">
                    <p:tgtEl>
                      <p:spTgt spid="31"/>
                    </p:tgtEl>
                  </p:cond>
                </p:stCondLst>
                <p:endSync evt="end" delay="0">
                  <p:rtn val="all"/>
                </p:endSync>
                <p:childTnLst>
                  <p:par>
                    <p:cTn id="72" fill="hold">
                      <p:stCondLst>
                        <p:cond delay="0"/>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500"/>
                                        <p:tgtEl>
                                          <p:spTgt spid="43"/>
                                        </p:tgtEl>
                                      </p:cBhvr>
                                    </p:animEffect>
                                  </p:childTnLst>
                                </p:cTn>
                              </p:par>
                              <p:par>
                                <p:cTn id="86" presetID="10" presetClass="exit" presetSubtype="0" fill="hold" grpId="2" nodeType="withEffect">
                                  <p:stCondLst>
                                    <p:cond delay="0"/>
                                  </p:stCondLst>
                                  <p:childTnLst>
                                    <p:animEffect transition="out" filter="fade">
                                      <p:cBhvr>
                                        <p:cTn id="87" dur="500"/>
                                        <p:tgtEl>
                                          <p:spTgt spid="26"/>
                                        </p:tgtEl>
                                      </p:cBhvr>
                                    </p:animEffect>
                                    <p:set>
                                      <p:cBhvr>
                                        <p:cTn id="88" dur="1" fill="hold">
                                          <p:stCondLst>
                                            <p:cond delay="499"/>
                                          </p:stCondLst>
                                        </p:cTn>
                                        <p:tgtEl>
                                          <p:spTgt spid="26"/>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500"/>
                                        <p:tgtEl>
                                          <p:spTgt spid="28"/>
                                        </p:tgtEl>
                                      </p:cBhvr>
                                    </p:animEffect>
                                    <p:set>
                                      <p:cBhvr>
                                        <p:cTn id="91" dur="1" fill="hold">
                                          <p:stCondLst>
                                            <p:cond delay="499"/>
                                          </p:stCondLst>
                                        </p:cTn>
                                        <p:tgtEl>
                                          <p:spTgt spid="28"/>
                                        </p:tgtEl>
                                        <p:attrNameLst>
                                          <p:attrName>style.visibility</p:attrName>
                                        </p:attrNameLst>
                                      </p:cBhvr>
                                      <p:to>
                                        <p:strVal val="hidden"/>
                                      </p:to>
                                    </p:set>
                                  </p:childTnLst>
                                </p:cTn>
                              </p:par>
                              <p:par>
                                <p:cTn id="92" presetID="10" presetClass="exit" presetSubtype="0" fill="hold" grpId="2" nodeType="withEffect">
                                  <p:stCondLst>
                                    <p:cond delay="0"/>
                                  </p:stCondLst>
                                  <p:childTnLst>
                                    <p:animEffect transition="out" filter="fade">
                                      <p:cBhvr>
                                        <p:cTn id="93" dur="500"/>
                                        <p:tgtEl>
                                          <p:spTgt spid="29"/>
                                        </p:tgtEl>
                                      </p:cBhvr>
                                    </p:animEffect>
                                    <p:set>
                                      <p:cBhvr>
                                        <p:cTn id="94" dur="1" fill="hold">
                                          <p:stCondLst>
                                            <p:cond delay="499"/>
                                          </p:stCondLst>
                                        </p:cTn>
                                        <p:tgtEl>
                                          <p:spTgt spid="29"/>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500"/>
                                        <p:tgtEl>
                                          <p:spTgt spid="31"/>
                                        </p:tgtEl>
                                      </p:cBhvr>
                                    </p:animEffect>
                                    <p:set>
                                      <p:cBhvr>
                                        <p:cTn id="100" dur="1" fill="hold">
                                          <p:stCondLst>
                                            <p:cond delay="499"/>
                                          </p:stCondLst>
                                        </p:cTn>
                                        <p:tgtEl>
                                          <p:spTgt spid="31"/>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500"/>
                                        <p:tgtEl>
                                          <p:spTgt spid="33"/>
                                        </p:tgtEl>
                                      </p:cBhvr>
                                    </p:animEffect>
                                    <p:set>
                                      <p:cBhvr>
                                        <p:cTn id="103" dur="1" fill="hold">
                                          <p:stCondLst>
                                            <p:cond delay="499"/>
                                          </p:stCondLst>
                                        </p:cTn>
                                        <p:tgtEl>
                                          <p:spTgt spid="33"/>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500"/>
                                        <p:tgtEl>
                                          <p:spTgt spid="35"/>
                                        </p:tgtEl>
                                      </p:cBhvr>
                                    </p:animEffect>
                                    <p:set>
                                      <p:cBhvr>
                                        <p:cTn id="106" dur="1" fill="hold">
                                          <p:stCondLst>
                                            <p:cond delay="499"/>
                                          </p:stCondLst>
                                        </p:cTn>
                                        <p:tgtEl>
                                          <p:spTgt spid="35"/>
                                        </p:tgtEl>
                                        <p:attrNameLst>
                                          <p:attrName>style.visibility</p:attrName>
                                        </p:attrNameLst>
                                      </p:cBhvr>
                                      <p:to>
                                        <p:strVal val="hidden"/>
                                      </p:to>
                                    </p:set>
                                  </p:childTnLst>
                                </p:cTn>
                              </p:par>
                              <p:par>
                                <p:cTn id="107" presetID="10" presetClass="exit" presetSubtype="0" fill="hold" grpId="2" nodeType="withEffect">
                                  <p:stCondLst>
                                    <p:cond delay="0"/>
                                  </p:stCondLst>
                                  <p:childTnLst>
                                    <p:animEffect transition="out" filter="fade">
                                      <p:cBhvr>
                                        <p:cTn id="108" dur="500"/>
                                        <p:tgtEl>
                                          <p:spTgt spid="36"/>
                                        </p:tgtEl>
                                      </p:cBhvr>
                                    </p:animEffect>
                                    <p:set>
                                      <p:cBhvr>
                                        <p:cTn id="10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1" nodeType="clickEffect">
                                  <p:stCondLst>
                                    <p:cond delay="0"/>
                                  </p:stCondLst>
                                  <p:childTnLst>
                                    <p:animEffect transition="out" filter="fade">
                                      <p:cBhvr>
                                        <p:cTn id="114" dur="500"/>
                                        <p:tgtEl>
                                          <p:spTgt spid="37"/>
                                        </p:tgtEl>
                                      </p:cBhvr>
                                    </p:animEffect>
                                    <p:set>
                                      <p:cBhvr>
                                        <p:cTn id="115" dur="1" fill="hold">
                                          <p:stCondLst>
                                            <p:cond delay="499"/>
                                          </p:stCondLst>
                                        </p:cTn>
                                        <p:tgtEl>
                                          <p:spTgt spid="37"/>
                                        </p:tgtEl>
                                        <p:attrNameLst>
                                          <p:attrName>style.visibility</p:attrName>
                                        </p:attrNameLst>
                                      </p:cBhvr>
                                      <p:to>
                                        <p:strVal val="hidden"/>
                                      </p:to>
                                    </p:set>
                                  </p:childTnLst>
                                </p:cTn>
                              </p:par>
                              <p:par>
                                <p:cTn id="116" presetID="10" presetClass="exit" presetSubtype="0" fill="hold" grpId="3" nodeType="withEffect">
                                  <p:stCondLst>
                                    <p:cond delay="0"/>
                                  </p:stCondLst>
                                  <p:childTnLst>
                                    <p:animEffect transition="out" filter="fade">
                                      <p:cBhvr>
                                        <p:cTn id="117" dur="500"/>
                                        <p:tgtEl>
                                          <p:spTgt spid="26"/>
                                        </p:tgtEl>
                                      </p:cBhvr>
                                    </p:animEffect>
                                    <p:set>
                                      <p:cBhvr>
                                        <p:cTn id="118" dur="1" fill="hold">
                                          <p:stCondLst>
                                            <p:cond delay="499"/>
                                          </p:stCondLst>
                                        </p:cTn>
                                        <p:tgtEl>
                                          <p:spTgt spid="26"/>
                                        </p:tgtEl>
                                        <p:attrNameLst>
                                          <p:attrName>style.visibility</p:attrName>
                                        </p:attrNameLst>
                                      </p:cBhvr>
                                      <p:to>
                                        <p:strVal val="hidden"/>
                                      </p:to>
                                    </p:set>
                                  </p:childTnLst>
                                </p:cTn>
                              </p:par>
                              <p:par>
                                <p:cTn id="119" presetID="10" presetClass="exit" presetSubtype="0" fill="hold" grpId="3" nodeType="withEffect">
                                  <p:stCondLst>
                                    <p:cond delay="0"/>
                                  </p:stCondLst>
                                  <p:childTnLst>
                                    <p:animEffect transition="out" filter="fade">
                                      <p:cBhvr>
                                        <p:cTn id="120" dur="500"/>
                                        <p:tgtEl>
                                          <p:spTgt spid="28"/>
                                        </p:tgtEl>
                                      </p:cBhvr>
                                    </p:animEffect>
                                    <p:set>
                                      <p:cBhvr>
                                        <p:cTn id="121" dur="1" fill="hold">
                                          <p:stCondLst>
                                            <p:cond delay="499"/>
                                          </p:stCondLst>
                                        </p:cTn>
                                        <p:tgtEl>
                                          <p:spTgt spid="28"/>
                                        </p:tgtEl>
                                        <p:attrNameLst>
                                          <p:attrName>style.visibility</p:attrName>
                                        </p:attrNameLst>
                                      </p:cBhvr>
                                      <p:to>
                                        <p:strVal val="hidden"/>
                                      </p:to>
                                    </p:set>
                                  </p:childTnLst>
                                </p:cTn>
                              </p:par>
                              <p:par>
                                <p:cTn id="122" presetID="10" presetClass="exit" presetSubtype="0" fill="hold" grpId="3" nodeType="withEffect">
                                  <p:stCondLst>
                                    <p:cond delay="0"/>
                                  </p:stCondLst>
                                  <p:childTnLst>
                                    <p:animEffect transition="out" filter="fade">
                                      <p:cBhvr>
                                        <p:cTn id="123" dur="500"/>
                                        <p:tgtEl>
                                          <p:spTgt spid="29"/>
                                        </p:tgtEl>
                                      </p:cBhvr>
                                    </p:animEffect>
                                    <p:set>
                                      <p:cBhvr>
                                        <p:cTn id="124" dur="1" fill="hold">
                                          <p:stCondLst>
                                            <p:cond delay="499"/>
                                          </p:stCondLst>
                                        </p:cTn>
                                        <p:tgtEl>
                                          <p:spTgt spid="29"/>
                                        </p:tgtEl>
                                        <p:attrNameLst>
                                          <p:attrName>style.visibility</p:attrName>
                                        </p:attrNameLst>
                                      </p:cBhvr>
                                      <p:to>
                                        <p:strVal val="hidden"/>
                                      </p:to>
                                    </p:set>
                                  </p:childTnLst>
                                </p:cTn>
                              </p:par>
                              <p:par>
                                <p:cTn id="125" presetID="10" presetClass="exit" presetSubtype="0" fill="hold" grpId="3" nodeType="withEffect">
                                  <p:stCondLst>
                                    <p:cond delay="0"/>
                                  </p:stCondLst>
                                  <p:childTnLst>
                                    <p:animEffect transition="out" filter="fade">
                                      <p:cBhvr>
                                        <p:cTn id="126" dur="500"/>
                                        <p:tgtEl>
                                          <p:spTgt spid="30"/>
                                        </p:tgtEl>
                                      </p:cBhvr>
                                    </p:animEffect>
                                    <p:set>
                                      <p:cBhvr>
                                        <p:cTn id="127" dur="1" fill="hold">
                                          <p:stCondLst>
                                            <p:cond delay="499"/>
                                          </p:stCondLst>
                                        </p:cTn>
                                        <p:tgtEl>
                                          <p:spTgt spid="30"/>
                                        </p:tgtEl>
                                        <p:attrNameLst>
                                          <p:attrName>style.visibility</p:attrName>
                                        </p:attrNameLst>
                                      </p:cBhvr>
                                      <p:to>
                                        <p:strVal val="hidden"/>
                                      </p:to>
                                    </p:set>
                                  </p:childTnLst>
                                </p:cTn>
                              </p:par>
                              <p:par>
                                <p:cTn id="128" presetID="10" presetClass="exit" presetSubtype="0" fill="hold" grpId="3" nodeType="withEffect">
                                  <p:stCondLst>
                                    <p:cond delay="0"/>
                                  </p:stCondLst>
                                  <p:childTnLst>
                                    <p:animEffect transition="out" filter="fade">
                                      <p:cBhvr>
                                        <p:cTn id="129" dur="500"/>
                                        <p:tgtEl>
                                          <p:spTgt spid="31"/>
                                        </p:tgtEl>
                                      </p:cBhvr>
                                    </p:animEffect>
                                    <p:set>
                                      <p:cBhvr>
                                        <p:cTn id="130" dur="1" fill="hold">
                                          <p:stCondLst>
                                            <p:cond delay="499"/>
                                          </p:stCondLst>
                                        </p:cTn>
                                        <p:tgtEl>
                                          <p:spTgt spid="31"/>
                                        </p:tgtEl>
                                        <p:attrNameLst>
                                          <p:attrName>style.visibility</p:attrName>
                                        </p:attrNameLst>
                                      </p:cBhvr>
                                      <p:to>
                                        <p:strVal val="hidden"/>
                                      </p:to>
                                    </p:set>
                                  </p:childTnLst>
                                </p:cTn>
                              </p:par>
                              <p:par>
                                <p:cTn id="131" presetID="10" presetClass="exit" presetSubtype="0" fill="hold" grpId="3" nodeType="withEffect">
                                  <p:stCondLst>
                                    <p:cond delay="0"/>
                                  </p:stCondLst>
                                  <p:childTnLst>
                                    <p:animEffect transition="out" filter="fade">
                                      <p:cBhvr>
                                        <p:cTn id="132" dur="500"/>
                                        <p:tgtEl>
                                          <p:spTgt spid="33"/>
                                        </p:tgtEl>
                                      </p:cBhvr>
                                    </p:animEffect>
                                    <p:set>
                                      <p:cBhvr>
                                        <p:cTn id="133" dur="1" fill="hold">
                                          <p:stCondLst>
                                            <p:cond delay="499"/>
                                          </p:stCondLst>
                                        </p:cTn>
                                        <p:tgtEl>
                                          <p:spTgt spid="33"/>
                                        </p:tgtEl>
                                        <p:attrNameLst>
                                          <p:attrName>style.visibility</p:attrName>
                                        </p:attrNameLst>
                                      </p:cBhvr>
                                      <p:to>
                                        <p:strVal val="hidden"/>
                                      </p:to>
                                    </p:set>
                                  </p:childTnLst>
                                </p:cTn>
                              </p:par>
                              <p:par>
                                <p:cTn id="134" presetID="10" presetClass="exit" presetSubtype="0" fill="hold" grpId="3" nodeType="withEffect">
                                  <p:stCondLst>
                                    <p:cond delay="0"/>
                                  </p:stCondLst>
                                  <p:childTnLst>
                                    <p:animEffect transition="out" filter="fade">
                                      <p:cBhvr>
                                        <p:cTn id="135" dur="500"/>
                                        <p:tgtEl>
                                          <p:spTgt spid="35"/>
                                        </p:tgtEl>
                                      </p:cBhvr>
                                    </p:animEffect>
                                    <p:set>
                                      <p:cBhvr>
                                        <p:cTn id="136" dur="1" fill="hold">
                                          <p:stCondLst>
                                            <p:cond delay="499"/>
                                          </p:stCondLst>
                                        </p:cTn>
                                        <p:tgtEl>
                                          <p:spTgt spid="35"/>
                                        </p:tgtEl>
                                        <p:attrNameLst>
                                          <p:attrName>style.visibility</p:attrName>
                                        </p:attrNameLst>
                                      </p:cBhvr>
                                      <p:to>
                                        <p:strVal val="hidden"/>
                                      </p:to>
                                    </p:set>
                                  </p:childTnLst>
                                </p:cTn>
                              </p:par>
                              <p:par>
                                <p:cTn id="137" presetID="10" presetClass="exit" presetSubtype="0" fill="hold" grpId="3" nodeType="withEffect">
                                  <p:stCondLst>
                                    <p:cond delay="0"/>
                                  </p:stCondLst>
                                  <p:childTnLst>
                                    <p:animEffect transition="out" filter="fade">
                                      <p:cBhvr>
                                        <p:cTn id="138" dur="500"/>
                                        <p:tgtEl>
                                          <p:spTgt spid="36"/>
                                        </p:tgtEl>
                                      </p:cBhvr>
                                    </p:animEffect>
                                    <p:set>
                                      <p:cBhvr>
                                        <p:cTn id="13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40" restart="whenNotActive" fill="hold" evtFilter="cancelBubble" nodeType="interactiveSeq">
                <p:stCondLst>
                  <p:cond evt="onClick" delay="0">
                    <p:tgtEl>
                      <p:spTgt spid="45"/>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2" nodeType="clickEffect">
                                  <p:stCondLst>
                                    <p:cond delay="0"/>
                                  </p:stCondLst>
                                  <p:childTnLst>
                                    <p:animEffect transition="out" filter="fade">
                                      <p:cBhvr>
                                        <p:cTn id="144" dur="500"/>
                                        <p:tgtEl>
                                          <p:spTgt spid="37"/>
                                        </p:tgtEl>
                                      </p:cBhvr>
                                    </p:animEffect>
                                    <p:set>
                                      <p:cBhvr>
                                        <p:cTn id="145" dur="1" fill="hold">
                                          <p:stCondLst>
                                            <p:cond delay="499"/>
                                          </p:stCondLst>
                                        </p:cTn>
                                        <p:tgtEl>
                                          <p:spTgt spid="37"/>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45"/>
                                        </p:tgtEl>
                                      </p:cBhvr>
                                    </p:animEffect>
                                    <p:set>
                                      <p:cBhvr>
                                        <p:cTn id="148" dur="1" fill="hold">
                                          <p:stCondLst>
                                            <p:cond delay="499"/>
                                          </p:stCondLst>
                                        </p:cTn>
                                        <p:tgtEl>
                                          <p:spTgt spid="45"/>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44"/>
                                        </p:tgtEl>
                                      </p:cBhvr>
                                    </p:animEffect>
                                    <p:set>
                                      <p:cBhvr>
                                        <p:cTn id="151" dur="1" fill="hold">
                                          <p:stCondLst>
                                            <p:cond delay="499"/>
                                          </p:stCondLst>
                                        </p:cTn>
                                        <p:tgtEl>
                                          <p:spTgt spid="44"/>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42"/>
                                        </p:tgtEl>
                                      </p:cBhvr>
                                    </p:animEffect>
                                    <p:set>
                                      <p:cBhvr>
                                        <p:cTn id="154" dur="1" fill="hold">
                                          <p:stCondLst>
                                            <p:cond delay="499"/>
                                          </p:stCondLst>
                                        </p:cTn>
                                        <p:tgtEl>
                                          <p:spTgt spid="42"/>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43"/>
                                        </p:tgtEl>
                                      </p:cBhvr>
                                    </p:animEffect>
                                    <p:set>
                                      <p:cBhvr>
                                        <p:cTn id="157"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58" restart="whenNotActive" fill="hold" evtFilter="cancelBubble" nodeType="interactiveSeq">
                <p:stCondLst>
                  <p:cond evt="onClick" delay="0">
                    <p:tgtEl>
                      <p:spTgt spid="47"/>
                    </p:tgtEl>
                  </p:cond>
                </p:stCondLst>
                <p:endSync evt="end" delay="0">
                  <p:rtn val="all"/>
                </p:endSync>
                <p:childTnLst>
                  <p:par>
                    <p:cTn id="159" fill="hold">
                      <p:stCondLst>
                        <p:cond delay="0"/>
                      </p:stCondLst>
                      <p:childTnLst>
                        <p:par>
                          <p:cTn id="160" fill="hold">
                            <p:stCondLst>
                              <p:cond delay="0"/>
                            </p:stCondLst>
                            <p:childTnLst>
                              <p:par>
                                <p:cTn id="161" presetID="10" presetClass="exit" presetSubtype="0" fill="hold" grpId="3" nodeType="clickEffect">
                                  <p:stCondLst>
                                    <p:cond delay="0"/>
                                  </p:stCondLst>
                                  <p:childTnLst>
                                    <p:animEffect transition="out" filter="fade">
                                      <p:cBhvr>
                                        <p:cTn id="162" dur="500"/>
                                        <p:tgtEl>
                                          <p:spTgt spid="37"/>
                                        </p:tgtEl>
                                      </p:cBhvr>
                                    </p:animEffect>
                                    <p:set>
                                      <p:cBhvr>
                                        <p:cTn id="163" dur="1" fill="hold">
                                          <p:stCondLst>
                                            <p:cond delay="499"/>
                                          </p:stCondLst>
                                        </p:cTn>
                                        <p:tgtEl>
                                          <p:spTgt spid="37"/>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38"/>
                                        </p:tgtEl>
                                      </p:cBhvr>
                                    </p:animEffect>
                                    <p:set>
                                      <p:cBhvr>
                                        <p:cTn id="166" dur="1" fill="hold">
                                          <p:stCondLst>
                                            <p:cond delay="499"/>
                                          </p:stCondLst>
                                        </p:cTn>
                                        <p:tgtEl>
                                          <p:spTgt spid="38"/>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4"/>
                                        </p:tgtEl>
                                      </p:cBhvr>
                                    </p:animEffect>
                                    <p:set>
                                      <p:cBhvr>
                                        <p:cTn id="169" dur="1" fill="hold">
                                          <p:stCondLst>
                                            <p:cond delay="499"/>
                                          </p:stCondLst>
                                        </p:cTn>
                                        <p:tgtEl>
                                          <p:spTgt spid="4"/>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46"/>
                                        </p:tgtEl>
                                      </p:cBhvr>
                                    </p:animEffect>
                                    <p:set>
                                      <p:cBhvr>
                                        <p:cTn id="172" dur="1" fill="hold">
                                          <p:stCondLst>
                                            <p:cond delay="499"/>
                                          </p:stCondLst>
                                        </p:cTn>
                                        <p:tgtEl>
                                          <p:spTgt spid="46"/>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47"/>
                                        </p:tgtEl>
                                      </p:cBhvr>
                                    </p:animEffect>
                                    <p:set>
                                      <p:cBhvr>
                                        <p:cTn id="17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76" restart="whenNotActive" fill="hold" evtFilter="cancelBubble" nodeType="interactiveSeq">
                <p:stCondLst>
                  <p:cond evt="onClick" delay="0">
                    <p:tgtEl>
                      <p:spTgt spid="50"/>
                    </p:tgtEl>
                  </p:cond>
                </p:stCondLst>
                <p:endSync evt="end" delay="0">
                  <p:rtn val="all"/>
                </p:endSync>
                <p:childTnLst>
                  <p:par>
                    <p:cTn id="177" fill="hold">
                      <p:stCondLst>
                        <p:cond delay="0"/>
                      </p:stCondLst>
                      <p:childTnLst>
                        <p:par>
                          <p:cTn id="178" fill="hold">
                            <p:stCondLst>
                              <p:cond delay="0"/>
                            </p:stCondLst>
                            <p:childTnLst>
                              <p:par>
                                <p:cTn id="179" presetID="10" presetClass="entr" presetSubtype="0" fill="hold" grpId="4" nodeType="clickEffect">
                                  <p:stCondLst>
                                    <p:cond delay="0"/>
                                  </p:stCondLst>
                                  <p:childTnLst>
                                    <p:set>
                                      <p:cBhvr>
                                        <p:cTn id="180" dur="1" fill="hold">
                                          <p:stCondLst>
                                            <p:cond delay="0"/>
                                          </p:stCondLst>
                                        </p:cTn>
                                        <p:tgtEl>
                                          <p:spTgt spid="37"/>
                                        </p:tgtEl>
                                        <p:attrNameLst>
                                          <p:attrName>style.visibility</p:attrName>
                                        </p:attrNameLst>
                                      </p:cBhvr>
                                      <p:to>
                                        <p:strVal val="visible"/>
                                      </p:to>
                                    </p:set>
                                    <p:animEffect transition="in" filter="fade">
                                      <p:cBhvr>
                                        <p:cTn id="181" dur="500"/>
                                        <p:tgtEl>
                                          <p:spTgt spid="37"/>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20"/>
                                        </p:tgtEl>
                                        <p:attrNameLst>
                                          <p:attrName>style.visibility</p:attrName>
                                        </p:attrNameLst>
                                      </p:cBhvr>
                                      <p:to>
                                        <p:strVal val="visible"/>
                                      </p:to>
                                    </p:set>
                                    <p:animEffect transition="in" filter="fade">
                                      <p:cBhvr>
                                        <p:cTn id="184" dur="500"/>
                                        <p:tgtEl>
                                          <p:spTgt spid="20"/>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21"/>
                                        </p:tgtEl>
                                        <p:attrNameLst>
                                          <p:attrName>style.visibility</p:attrName>
                                        </p:attrNameLst>
                                      </p:cBhvr>
                                      <p:to>
                                        <p:strVal val="visible"/>
                                      </p:to>
                                    </p:set>
                                    <p:animEffect transition="in" filter="fade">
                                      <p:cBhvr>
                                        <p:cTn id="187" dur="500"/>
                                        <p:tgtEl>
                                          <p:spTgt spid="21"/>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2"/>
                                        </p:tgtEl>
                                        <p:attrNameLst>
                                          <p:attrName>style.visibility</p:attrName>
                                        </p:attrNameLst>
                                      </p:cBhvr>
                                      <p:to>
                                        <p:strVal val="visible"/>
                                      </p:to>
                                    </p:set>
                                    <p:animEffect transition="in" filter="fade">
                                      <p:cBhvr>
                                        <p:cTn id="190" dur="500"/>
                                        <p:tgtEl>
                                          <p:spTgt spid="22"/>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3"/>
                                        </p:tgtEl>
                                        <p:attrNameLst>
                                          <p:attrName>style.visibility</p:attrName>
                                        </p:attrNameLst>
                                      </p:cBhvr>
                                      <p:to>
                                        <p:strVal val="visible"/>
                                      </p:to>
                                    </p:set>
                                    <p:animEffect transition="in" filter="fade">
                                      <p:cBhvr>
                                        <p:cTn id="193" dur="500"/>
                                        <p:tgtEl>
                                          <p:spTgt spid="23"/>
                                        </p:tgtEl>
                                      </p:cBhvr>
                                    </p:animEffect>
                                  </p:childTnLst>
                                </p:cTn>
                              </p:par>
                            </p:childTnLst>
                          </p:cTn>
                        </p:par>
                      </p:childTnLst>
                    </p:cTn>
                  </p:par>
                </p:childTnLst>
              </p:cTn>
              <p:nextCondLst>
                <p:cond evt="onClick" delay="0">
                  <p:tgtEl>
                    <p:spTgt spid="50"/>
                  </p:tgtEl>
                </p:cond>
              </p:nextCondLst>
            </p:seq>
            <p:seq concurrent="1" nextAc="seek">
              <p:cTn id="194" restart="whenNotActive" fill="hold" evtFilter="cancelBubble" nodeType="interactiveSeq">
                <p:stCondLst>
                  <p:cond evt="onClick" delay="0">
                    <p:tgtEl>
                      <p:spTgt spid="23"/>
                    </p:tgtEl>
                  </p:cond>
                </p:stCondLst>
                <p:endSync evt="end" delay="0">
                  <p:rtn val="all"/>
                </p:endSync>
                <p:childTnLst>
                  <p:par>
                    <p:cTn id="195" fill="hold">
                      <p:stCondLst>
                        <p:cond delay="0"/>
                      </p:stCondLst>
                      <p:childTnLst>
                        <p:par>
                          <p:cTn id="196" fill="hold">
                            <p:stCondLst>
                              <p:cond delay="0"/>
                            </p:stCondLst>
                            <p:childTnLst>
                              <p:par>
                                <p:cTn id="197" presetID="10" presetClass="exit" presetSubtype="0" fill="hold" grpId="5" nodeType="clickEffect">
                                  <p:stCondLst>
                                    <p:cond delay="0"/>
                                  </p:stCondLst>
                                  <p:childTnLst>
                                    <p:animEffect transition="out" filter="fade">
                                      <p:cBhvr>
                                        <p:cTn id="198" dur="500"/>
                                        <p:tgtEl>
                                          <p:spTgt spid="37"/>
                                        </p:tgtEl>
                                      </p:cBhvr>
                                    </p:animEffect>
                                    <p:set>
                                      <p:cBhvr>
                                        <p:cTn id="199" dur="1" fill="hold">
                                          <p:stCondLst>
                                            <p:cond delay="499"/>
                                          </p:stCondLst>
                                        </p:cTn>
                                        <p:tgtEl>
                                          <p:spTgt spid="37"/>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20"/>
                                        </p:tgtEl>
                                      </p:cBhvr>
                                    </p:animEffect>
                                    <p:set>
                                      <p:cBhvr>
                                        <p:cTn id="202" dur="1" fill="hold">
                                          <p:stCondLst>
                                            <p:cond delay="499"/>
                                          </p:stCondLst>
                                        </p:cTn>
                                        <p:tgtEl>
                                          <p:spTgt spid="20"/>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21"/>
                                        </p:tgtEl>
                                      </p:cBhvr>
                                    </p:animEffect>
                                    <p:set>
                                      <p:cBhvr>
                                        <p:cTn id="205" dur="1" fill="hold">
                                          <p:stCondLst>
                                            <p:cond delay="499"/>
                                          </p:stCondLst>
                                        </p:cTn>
                                        <p:tgtEl>
                                          <p:spTgt spid="21"/>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22"/>
                                        </p:tgtEl>
                                      </p:cBhvr>
                                    </p:animEffect>
                                    <p:set>
                                      <p:cBhvr>
                                        <p:cTn id="208" dur="1" fill="hold">
                                          <p:stCondLst>
                                            <p:cond delay="499"/>
                                          </p:stCondLst>
                                        </p:cTn>
                                        <p:tgtEl>
                                          <p:spTgt spid="22"/>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23"/>
                                        </p:tgtEl>
                                      </p:cBhvr>
                                    </p:animEffect>
                                    <p:set>
                                      <p:cBhvr>
                                        <p:cTn id="21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37" grpId="0" animBg="1"/>
      <p:bldP spid="37" grpId="1" animBg="1"/>
      <p:bldP spid="37" grpId="2" animBg="1"/>
      <p:bldP spid="37" grpId="3" animBg="1"/>
      <p:bldP spid="37" grpId="4" animBg="1"/>
      <p:bldP spid="37" grpId="5" animBg="1"/>
      <p:bldP spid="20" grpId="0" animBg="1"/>
      <p:bldP spid="20" grpId="1" animBg="1"/>
      <p:bldP spid="21" grpId="0"/>
      <p:bldP spid="21" grpId="1"/>
      <p:bldP spid="22" grpId="0" animBg="1"/>
      <p:bldP spid="22" grpId="1" animBg="1"/>
      <p:bldP spid="23" grpId="0"/>
      <p:bldP spid="23" grpId="1"/>
      <p:bldP spid="26" grpId="0" animBg="1"/>
      <p:bldP spid="26" grpId="1" animBg="1"/>
      <p:bldP spid="26" grpId="2" animBg="1"/>
      <p:bldP spid="26" grpId="3" animBg="1"/>
      <p:bldP spid="28" grpId="0" animBg="1"/>
      <p:bldP spid="28" grpId="1" animBg="1"/>
      <p:bldP spid="28" grpId="2" animBg="1"/>
      <p:bldP spid="28" grpId="3" animBg="1"/>
      <p:bldP spid="29" grpId="0"/>
      <p:bldP spid="29" grpId="1"/>
      <p:bldP spid="29" grpId="2"/>
      <p:bldP spid="29" grpId="3"/>
      <p:bldP spid="30" grpId="0" animBg="1"/>
      <p:bldP spid="30" grpId="1" animBg="1"/>
      <p:bldP spid="30" grpId="2" animBg="1"/>
      <p:bldP spid="30" grpId="3" animBg="1"/>
      <p:bldP spid="31" grpId="0"/>
      <p:bldP spid="31" grpId="1"/>
      <p:bldP spid="31" grpId="2"/>
      <p:bldP spid="31" grpId="3"/>
      <p:bldP spid="33" grpId="0"/>
      <p:bldP spid="33" grpId="1"/>
      <p:bldP spid="33" grpId="2"/>
      <p:bldP spid="33" grpId="3"/>
      <p:bldP spid="35" grpId="0" animBg="1"/>
      <p:bldP spid="35" grpId="1" animBg="1"/>
      <p:bldP spid="35" grpId="2" animBg="1"/>
      <p:bldP spid="35" grpId="3" animBg="1"/>
      <p:bldP spid="36" grpId="0"/>
      <p:bldP spid="36" grpId="1"/>
      <p:bldP spid="36" grpId="2"/>
      <p:bldP spid="36" grpId="3"/>
      <p:bldP spid="38" grpId="0" animBg="1"/>
      <p:bldP spid="38" grpId="1" animBg="1"/>
      <p:bldP spid="4" grpId="0"/>
      <p:bldP spid="4" grpId="1"/>
      <p:bldP spid="46" grpId="0" animBg="1"/>
      <p:bldP spid="46" grpId="1" animBg="1"/>
      <p:bldP spid="47" grpId="0"/>
      <p:bldP spid="47" grpId="1"/>
      <p:bldP spid="43" grpId="0" animBg="1"/>
      <p:bldP spid="43" grpId="1" animBg="1"/>
      <p:bldP spid="42" grpId="0"/>
      <p:bldP spid="42" grpId="1"/>
      <p:bldP spid="44" grpId="0" animBg="1"/>
      <p:bldP spid="44" grpId="1" animBg="1"/>
      <p:bldP spid="45" grpId="0"/>
      <p:bldP spid="4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7" name="Chart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516" y="638097"/>
            <a:ext cx="3560937" cy="1570109"/>
          </a:xfrm>
          <a:prstGeom prst="rect">
            <a:avLst/>
          </a:prstGeom>
        </p:spPr>
      </p:pic>
      <p:pic>
        <p:nvPicPr>
          <p:cNvPr id="9" name="Chart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41" y="2208206"/>
            <a:ext cx="3552287" cy="1086022"/>
          </a:xfrm>
          <a:prstGeom prst="rect">
            <a:avLst/>
          </a:prstGeom>
        </p:spPr>
      </p:pic>
      <p:pic>
        <p:nvPicPr>
          <p:cNvPr id="2" name="Chart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714" y="4380249"/>
            <a:ext cx="3552283" cy="1086021"/>
          </a:xfrm>
          <a:prstGeom prst="rect">
            <a:avLst/>
          </a:prstGeom>
        </p:spPr>
      </p:pic>
      <p:pic>
        <p:nvPicPr>
          <p:cNvPr id="3" name="Chart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843" y="3294228"/>
            <a:ext cx="3552283" cy="1086021"/>
          </a:xfrm>
          <a:prstGeom prst="rect">
            <a:avLst/>
          </a:prstGeom>
        </p:spPr>
      </p:pic>
      <p:pic>
        <p:nvPicPr>
          <p:cNvPr id="4" name="Chart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6318" y="647015"/>
            <a:ext cx="3545431" cy="1083926"/>
          </a:xfrm>
          <a:prstGeom prst="rect">
            <a:avLst/>
          </a:prstGeom>
        </p:spPr>
      </p:pic>
      <p:pic>
        <p:nvPicPr>
          <p:cNvPr id="5" name="Chart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6319" y="1730941"/>
            <a:ext cx="3545431" cy="1083926"/>
          </a:xfrm>
          <a:prstGeom prst="rect">
            <a:avLst/>
          </a:prstGeom>
        </p:spPr>
      </p:pic>
      <p:pic>
        <p:nvPicPr>
          <p:cNvPr id="10" name="Chart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9249" y="2814867"/>
            <a:ext cx="3532517" cy="1079978"/>
          </a:xfrm>
          <a:prstGeom prst="rect">
            <a:avLst/>
          </a:prstGeom>
        </p:spPr>
      </p:pic>
      <p:pic>
        <p:nvPicPr>
          <p:cNvPr id="11" name="Allergies Box"/>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99856" y="4094823"/>
            <a:ext cx="2617594" cy="1354646"/>
          </a:xfrm>
          <a:prstGeom prst="rect">
            <a:avLst/>
          </a:prstGeom>
        </p:spPr>
      </p:pic>
    </p:spTree>
    <p:extLst>
      <p:ext uri="{BB962C8B-B14F-4D97-AF65-F5344CB8AC3E}">
        <p14:creationId xmlns:p14="http://schemas.microsoft.com/office/powerpoint/2010/main" val="141492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p:cNvSpPr txBox="1">
            <a:spLocks noChangeArrowheads="1"/>
          </p:cNvSpPr>
          <p:nvPr/>
        </p:nvSpPr>
        <p:spPr bwMode="auto">
          <a:xfrm>
            <a:off x="287151" y="620688"/>
            <a:ext cx="4156411" cy="792087"/>
          </a:xfrm>
          <a:prstGeom prst="rect">
            <a:avLst/>
          </a:prstGeom>
          <a:noFill/>
          <a:ln w="9525">
            <a:noFill/>
            <a:miter lim="800000"/>
            <a:headEnd/>
            <a:tailEnd/>
          </a:ln>
        </p:spPr>
        <p:txBody>
          <a:bodyPr rot="0" vert="horz" wrap="square" lIns="91440" tIns="45720" rIns="91440" bIns="45720" anchor="ctr" anchorCtr="0">
            <a:noAutofit/>
          </a:bodyPr>
          <a:lstStyle/>
          <a:p>
            <a:pPr>
              <a:lnSpc>
                <a:spcPct val="115000"/>
              </a:lnSpc>
              <a:spcAft>
                <a:spcPts val="0"/>
              </a:spcAft>
            </a:pPr>
            <a:r>
              <a:rPr lang="en-AU" sz="5400" dirty="0">
                <a:solidFill>
                  <a:srgbClr val="D20550"/>
                </a:solidFill>
                <a:effectLst/>
                <a:latin typeface="Franklin Gothic Book" panose="020B0503020102020204" pitchFamily="34" charset="0"/>
                <a:ea typeface="Calibri"/>
                <a:cs typeface="Times New Roman"/>
              </a:rPr>
              <a:t> </a:t>
            </a:r>
            <a:r>
              <a:rPr lang="en-AU" sz="4000" dirty="0">
                <a:solidFill>
                  <a:srgbClr val="D20550"/>
                </a:solidFill>
                <a:latin typeface="Franklin Gothic Book" panose="020B0503020102020204" pitchFamily="34" charset="0"/>
                <a:ea typeface="Calibri"/>
                <a:cs typeface="Arial" panose="020B0604020202020204" pitchFamily="34" charset="0"/>
              </a:rPr>
              <a:t>Introduction</a:t>
            </a:r>
            <a:endParaRPr lang="en-AU" sz="4000" dirty="0">
              <a:solidFill>
                <a:srgbClr val="D20550"/>
              </a:solidFill>
              <a:effectLst/>
              <a:latin typeface="Franklin Gothic Book" panose="020B0503020102020204" pitchFamily="34" charset="0"/>
              <a:ea typeface="Calibri"/>
              <a:cs typeface="Arial" panose="020B0604020202020204" pitchFamily="34" charset="0"/>
            </a:endParaRPr>
          </a:p>
        </p:txBody>
      </p:sp>
      <p:sp>
        <p:nvSpPr>
          <p:cNvPr id="2" name="Left Text"/>
          <p:cNvSpPr txBox="1"/>
          <p:nvPr/>
        </p:nvSpPr>
        <p:spPr>
          <a:xfrm>
            <a:off x="461828" y="1561729"/>
            <a:ext cx="3981734" cy="3570208"/>
          </a:xfrm>
          <a:prstGeom prst="rect">
            <a:avLst/>
          </a:prstGeom>
          <a:noFill/>
        </p:spPr>
        <p:txBody>
          <a:bodyPr wrap="square" rtlCol="0">
            <a:spAutoFit/>
          </a:bodyPr>
          <a:lstStyle/>
          <a:p>
            <a:r>
              <a:rPr lang="en-AU" b="1" dirty="0">
                <a:solidFill>
                  <a:schemeClr val="tx1">
                    <a:lumMod val="75000"/>
                    <a:lumOff val="25000"/>
                  </a:schemeClr>
                </a:solidFill>
                <a:latin typeface="+mj-lt"/>
              </a:rPr>
              <a:t>The Challenging Cases Tutorial has been included in the 5x5 Antimicrobial Audit Package as a supplement resource for auditor education and engagement.</a:t>
            </a:r>
          </a:p>
          <a:p>
            <a:endParaRPr lang="en-AU" dirty="0">
              <a:solidFill>
                <a:schemeClr val="tx1">
                  <a:lumMod val="75000"/>
                  <a:lumOff val="25000"/>
                </a:schemeClr>
              </a:solidFill>
              <a:latin typeface="Calibri Light" panose="020F0302020204030204" pitchFamily="34" charset="0"/>
            </a:endParaRPr>
          </a:p>
          <a:p>
            <a:r>
              <a:rPr lang="en-AU" sz="1700" dirty="0">
                <a:solidFill>
                  <a:schemeClr val="tx1">
                    <a:lumMod val="75000"/>
                    <a:lumOff val="25000"/>
                  </a:schemeClr>
                </a:solidFill>
                <a:latin typeface="Calibri Light" panose="020F0302020204030204" pitchFamily="34" charset="0"/>
              </a:rPr>
              <a:t>It is important to understand that this training module does not represent a complete induction to the 5x5 Antimicrobial Audit, but simply allows auditors to navigate the processes and challenges of data collection using mocked-up clinical scenarios that are representative of real patients. </a:t>
            </a:r>
          </a:p>
        </p:txBody>
      </p:sp>
      <p:sp>
        <p:nvSpPr>
          <p:cNvPr id="5" name="Right Text"/>
          <p:cNvSpPr txBox="1"/>
          <p:nvPr/>
        </p:nvSpPr>
        <p:spPr>
          <a:xfrm>
            <a:off x="4593393" y="1561728"/>
            <a:ext cx="4120034" cy="3231654"/>
          </a:xfrm>
          <a:prstGeom prst="rect">
            <a:avLst/>
          </a:prstGeom>
          <a:noFill/>
        </p:spPr>
        <p:txBody>
          <a:bodyPr wrap="square" rtlCol="0">
            <a:spAutoFit/>
          </a:bodyPr>
          <a:lstStyle/>
          <a:p>
            <a:r>
              <a:rPr lang="en-AU" sz="1700" dirty="0">
                <a:solidFill>
                  <a:schemeClr val="tx1">
                    <a:lumMod val="75000"/>
                    <a:lumOff val="25000"/>
                  </a:schemeClr>
                </a:solidFill>
                <a:latin typeface="Calibri Light" panose="020F0302020204030204" pitchFamily="34" charset="0"/>
              </a:rPr>
              <a:t>While progressing through this interactive PowerPoint presentation, auditors will be required to undertake data collection on 6 sample patients.</a:t>
            </a:r>
          </a:p>
          <a:p>
            <a:endParaRPr lang="en-AU" sz="1700" dirty="0">
              <a:solidFill>
                <a:schemeClr val="tx1">
                  <a:lumMod val="75000"/>
                  <a:lumOff val="25000"/>
                </a:schemeClr>
              </a:solidFill>
              <a:latin typeface="Calibri Light" panose="020F0302020204030204" pitchFamily="34" charset="0"/>
            </a:endParaRPr>
          </a:p>
          <a:p>
            <a:r>
              <a:rPr lang="en-AU" sz="1700" dirty="0">
                <a:solidFill>
                  <a:schemeClr val="tx1">
                    <a:lumMod val="75000"/>
                    <a:lumOff val="25000"/>
                  </a:schemeClr>
                </a:solidFill>
                <a:latin typeface="Calibri Light" panose="020F0302020204030204" pitchFamily="34" charset="0"/>
              </a:rPr>
              <a:t>In each case, the auditor will be able to review limited but relevant information in the chart, notes and electronic medical record. They will also be able to make a decision to contact the doctor or declare the patient ineligible for the audit.</a:t>
            </a:r>
          </a:p>
          <a:p>
            <a:endParaRPr lang="en-AU" sz="1700" dirty="0">
              <a:solidFill>
                <a:schemeClr val="tx1">
                  <a:lumMod val="75000"/>
                  <a:lumOff val="25000"/>
                </a:schemeClr>
              </a:solidFill>
              <a:latin typeface="Calibri Light" panose="020F0302020204030204" pitchFamily="34" charset="0"/>
            </a:endParaRPr>
          </a:p>
        </p:txBody>
      </p:sp>
      <p:pic>
        <p:nvPicPr>
          <p:cNvPr id="24" name="Next Butt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0333" y="4851796"/>
            <a:ext cx="965169" cy="725154"/>
          </a:xfrm>
          <a:prstGeom prst="rect">
            <a:avLst/>
          </a:prstGeom>
        </p:spPr>
      </p:pic>
      <p:sp>
        <p:nvSpPr>
          <p:cNvPr id="9" name="Transparent Box"/>
          <p:cNvSpPr/>
          <p:nvPr/>
        </p:nvSpPr>
        <p:spPr>
          <a:xfrm>
            <a:off x="251520" y="602048"/>
            <a:ext cx="8640960" cy="5014102"/>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Documents Grey Box"/>
          <p:cNvSpPr/>
          <p:nvPr/>
        </p:nvSpPr>
        <p:spPr>
          <a:xfrm>
            <a:off x="1247667" y="1124744"/>
            <a:ext cx="6628951" cy="3672408"/>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Documents Text"/>
          <p:cNvSpPr txBox="1"/>
          <p:nvPr/>
        </p:nvSpPr>
        <p:spPr>
          <a:xfrm>
            <a:off x="1465798" y="1340768"/>
            <a:ext cx="6192688" cy="2446824"/>
          </a:xfrm>
          <a:prstGeom prst="rect">
            <a:avLst/>
          </a:prstGeom>
          <a:noFill/>
        </p:spPr>
        <p:txBody>
          <a:bodyPr wrap="square" rtlCol="0">
            <a:spAutoFit/>
          </a:bodyPr>
          <a:lstStyle/>
          <a:p>
            <a:r>
              <a:rPr lang="en-AU" sz="1600" dirty="0">
                <a:solidFill>
                  <a:schemeClr val="tx1">
                    <a:lumMod val="75000"/>
                    <a:lumOff val="25000"/>
                  </a:schemeClr>
                </a:solidFill>
              </a:rPr>
              <a:t>To complete the </a:t>
            </a:r>
            <a:r>
              <a:rPr lang="en-AU" sz="1600" i="1" dirty="0">
                <a:solidFill>
                  <a:schemeClr val="tx1">
                    <a:lumMod val="75000"/>
                    <a:lumOff val="25000"/>
                  </a:schemeClr>
                </a:solidFill>
              </a:rPr>
              <a:t>Challenging Cases Tutorial</a:t>
            </a:r>
            <a:r>
              <a:rPr lang="en-AU" sz="1600" dirty="0">
                <a:solidFill>
                  <a:schemeClr val="tx1">
                    <a:lumMod val="75000"/>
                    <a:lumOff val="25000"/>
                  </a:schemeClr>
                </a:solidFill>
              </a:rPr>
              <a:t> you should have access to the following documents from the 5x5 Antimicrobial Audit package:</a:t>
            </a:r>
          </a:p>
          <a:p>
            <a:endParaRPr lang="en-AU" sz="1000" dirty="0">
              <a:solidFill>
                <a:schemeClr val="tx1">
                  <a:lumMod val="75000"/>
                  <a:lumOff val="25000"/>
                </a:schemeClr>
              </a:solidFill>
            </a:endParaRPr>
          </a:p>
          <a:p>
            <a:pPr marL="742950" lvl="1" indent="-285750">
              <a:buFont typeface="Arial" panose="020B0604020202020204" pitchFamily="34" charset="0"/>
              <a:buChar char="•"/>
            </a:pPr>
            <a:r>
              <a:rPr lang="en-AU" sz="1600" i="1" dirty="0">
                <a:solidFill>
                  <a:schemeClr val="tx1">
                    <a:lumMod val="75000"/>
                    <a:lumOff val="25000"/>
                  </a:schemeClr>
                </a:solidFill>
              </a:rPr>
              <a:t>Audit User Guide</a:t>
            </a:r>
            <a:r>
              <a:rPr lang="en-AU" sz="1600" dirty="0">
                <a:solidFill>
                  <a:schemeClr val="tx1">
                    <a:lumMod val="75000"/>
                    <a:lumOff val="25000"/>
                  </a:schemeClr>
                </a:solidFill>
              </a:rPr>
              <a:t>, including the appendices</a:t>
            </a:r>
          </a:p>
          <a:p>
            <a:pPr lvl="1"/>
            <a:endParaRPr lang="en-AU" sz="700" i="1" dirty="0">
              <a:solidFill>
                <a:schemeClr val="tx1">
                  <a:lumMod val="75000"/>
                  <a:lumOff val="25000"/>
                </a:schemeClr>
              </a:solidFill>
            </a:endParaRPr>
          </a:p>
          <a:p>
            <a:pPr marL="742950" lvl="1" indent="-285750">
              <a:buFont typeface="Arial" panose="020B0604020202020204" pitchFamily="34" charset="0"/>
              <a:buChar char="•"/>
            </a:pPr>
            <a:r>
              <a:rPr lang="en-AU" sz="1600" i="1" dirty="0">
                <a:solidFill>
                  <a:schemeClr val="tx1">
                    <a:lumMod val="75000"/>
                    <a:lumOff val="25000"/>
                  </a:schemeClr>
                </a:solidFill>
              </a:rPr>
              <a:t>Frequently Asked Questions</a:t>
            </a:r>
          </a:p>
          <a:p>
            <a:pPr lvl="1"/>
            <a:endParaRPr lang="en-AU" sz="700" i="1" dirty="0">
              <a:solidFill>
                <a:schemeClr val="tx1">
                  <a:lumMod val="75000"/>
                  <a:lumOff val="25000"/>
                </a:schemeClr>
              </a:solidFill>
            </a:endParaRPr>
          </a:p>
          <a:p>
            <a:pPr marL="742950" lvl="1" indent="-285750">
              <a:buFont typeface="Arial" panose="020B0604020202020204" pitchFamily="34" charset="0"/>
              <a:buChar char="•"/>
            </a:pPr>
            <a:r>
              <a:rPr lang="en-AU" sz="1600" i="1" dirty="0">
                <a:solidFill>
                  <a:schemeClr val="tx1">
                    <a:lumMod val="75000"/>
                    <a:lumOff val="25000"/>
                  </a:schemeClr>
                </a:solidFill>
              </a:rPr>
              <a:t>Community Acquired Pneumonia Cheat Sheet</a:t>
            </a:r>
          </a:p>
          <a:p>
            <a:endParaRPr lang="en-AU" dirty="0">
              <a:solidFill>
                <a:schemeClr val="tx1">
                  <a:lumMod val="75000"/>
                  <a:lumOff val="25000"/>
                </a:schemeClr>
              </a:solidFill>
            </a:endParaRPr>
          </a:p>
          <a:p>
            <a:pPr algn="ctr"/>
            <a:r>
              <a:rPr lang="en-AU" sz="1600" b="1" dirty="0">
                <a:solidFill>
                  <a:schemeClr val="tx1">
                    <a:lumMod val="75000"/>
                    <a:lumOff val="25000"/>
                  </a:schemeClr>
                </a:solidFill>
              </a:rPr>
              <a:t>It is </a:t>
            </a:r>
            <a:r>
              <a:rPr lang="en-AU" sz="1600" b="1" u="sng" dirty="0">
                <a:solidFill>
                  <a:schemeClr val="tx1">
                    <a:lumMod val="75000"/>
                    <a:lumOff val="25000"/>
                  </a:schemeClr>
                </a:solidFill>
              </a:rPr>
              <a:t>STONGLY RECOMMENDED</a:t>
            </a:r>
            <a:r>
              <a:rPr lang="en-AU" sz="1600" b="1" dirty="0">
                <a:solidFill>
                  <a:schemeClr val="tx1">
                    <a:lumMod val="75000"/>
                    <a:lumOff val="25000"/>
                  </a:schemeClr>
                </a:solidFill>
              </a:rPr>
              <a:t> that you become familiar with these documents prior to completing the tutorial.</a:t>
            </a:r>
            <a:endParaRPr lang="en-AU" sz="1600" dirty="0">
              <a:solidFill>
                <a:schemeClr val="tx1">
                  <a:lumMod val="75000"/>
                  <a:lumOff val="25000"/>
                </a:schemeClr>
              </a:solidFill>
            </a:endParaRPr>
          </a:p>
        </p:txBody>
      </p:sp>
      <p:sp>
        <p:nvSpPr>
          <p:cNvPr id="15" name="Read documents button"/>
          <p:cNvSpPr/>
          <p:nvPr/>
        </p:nvSpPr>
        <p:spPr>
          <a:xfrm>
            <a:off x="2356042" y="3960960"/>
            <a:ext cx="4392488" cy="460164"/>
          </a:xfrm>
          <a:prstGeom prst="roundRect">
            <a:avLst/>
          </a:prstGeom>
          <a:solidFill>
            <a:srgbClr val="E0F2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ad documents Text"/>
          <p:cNvSpPr txBox="1"/>
          <p:nvPr/>
        </p:nvSpPr>
        <p:spPr>
          <a:xfrm>
            <a:off x="2392046" y="3975076"/>
            <a:ext cx="4320480" cy="369332"/>
          </a:xfrm>
          <a:prstGeom prst="rect">
            <a:avLst/>
          </a:prstGeom>
          <a:noFill/>
        </p:spPr>
        <p:txBody>
          <a:bodyPr wrap="square" rtlCol="0">
            <a:spAutoFit/>
          </a:bodyPr>
          <a:lstStyle/>
          <a:p>
            <a:pPr algn="ctr"/>
            <a:r>
              <a:rPr lang="en-AU" dirty="0">
                <a:solidFill>
                  <a:schemeClr val="tx1">
                    <a:lumMod val="75000"/>
                    <a:lumOff val="25000"/>
                  </a:schemeClr>
                </a:solidFill>
              </a:rPr>
              <a:t>I have read through the above documents</a:t>
            </a:r>
          </a:p>
        </p:txBody>
      </p:sp>
      <p:sp>
        <p:nvSpPr>
          <p:cNvPr id="14" name="Require Grey Box"/>
          <p:cNvSpPr/>
          <p:nvPr/>
        </p:nvSpPr>
        <p:spPr>
          <a:xfrm>
            <a:off x="1251501" y="1196752"/>
            <a:ext cx="6640998" cy="3564359"/>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quire Text"/>
          <p:cNvSpPr txBox="1"/>
          <p:nvPr/>
        </p:nvSpPr>
        <p:spPr>
          <a:xfrm>
            <a:off x="1531951" y="1476401"/>
            <a:ext cx="6144524" cy="2204193"/>
          </a:xfrm>
          <a:prstGeom prst="rect">
            <a:avLst/>
          </a:prstGeom>
          <a:noFill/>
        </p:spPr>
        <p:txBody>
          <a:bodyPr wrap="square" rtlCol="0">
            <a:spAutoFit/>
          </a:bodyPr>
          <a:lstStyle/>
          <a:p>
            <a:pPr>
              <a:lnSpc>
                <a:spcPct val="115000"/>
              </a:lnSpc>
              <a:spcAft>
                <a:spcPts val="1000"/>
              </a:spcAft>
            </a:pPr>
            <a:r>
              <a:rPr lang="en-AU" sz="1600" b="1" dirty="0">
                <a:solidFill>
                  <a:schemeClr val="tx1">
                    <a:lumMod val="75000"/>
                    <a:lumOff val="25000"/>
                  </a:schemeClr>
                </a:solidFill>
                <a:ea typeface="Calibri"/>
                <a:cs typeface="Times New Roman"/>
              </a:rPr>
              <a:t>You will also require:</a:t>
            </a:r>
          </a:p>
          <a:p>
            <a:pPr marL="800100" lvl="1" indent="-342900">
              <a:lnSpc>
                <a:spcPct val="115000"/>
              </a:lnSpc>
              <a:buFont typeface="Arial" panose="020B0604020202020204" pitchFamily="34" charset="0"/>
              <a:buChar char="•"/>
            </a:pPr>
            <a:r>
              <a:rPr lang="en-AU" sz="1600" dirty="0">
                <a:solidFill>
                  <a:schemeClr val="tx1">
                    <a:lumMod val="75000"/>
                    <a:lumOff val="25000"/>
                  </a:schemeClr>
                </a:solidFill>
                <a:ea typeface="Calibri"/>
                <a:cs typeface="Times New Roman"/>
              </a:rPr>
              <a:t>A pen</a:t>
            </a:r>
          </a:p>
          <a:p>
            <a:pPr marL="628650" lvl="1" indent="-171450">
              <a:lnSpc>
                <a:spcPct val="115000"/>
              </a:lnSpc>
              <a:buFont typeface="Arial" panose="020B0604020202020204" pitchFamily="34" charset="0"/>
              <a:buChar char="•"/>
            </a:pPr>
            <a:endParaRPr lang="en-AU" sz="700" dirty="0">
              <a:solidFill>
                <a:schemeClr val="tx1">
                  <a:lumMod val="75000"/>
                  <a:lumOff val="25000"/>
                </a:schemeClr>
              </a:solidFill>
              <a:ea typeface="Calibri"/>
              <a:cs typeface="Times New Roman"/>
            </a:endParaRPr>
          </a:p>
          <a:p>
            <a:pPr marL="800100" lvl="1" indent="-342900">
              <a:buFont typeface="Arial" panose="020B0604020202020204" pitchFamily="34" charset="0"/>
              <a:buChar char="•"/>
            </a:pPr>
            <a:r>
              <a:rPr lang="en-AU" sz="1600" dirty="0">
                <a:solidFill>
                  <a:schemeClr val="tx1">
                    <a:lumMod val="75000"/>
                    <a:lumOff val="25000"/>
                  </a:schemeClr>
                </a:solidFill>
                <a:ea typeface="Calibri"/>
                <a:cs typeface="Times New Roman"/>
              </a:rPr>
              <a:t>Copies of the </a:t>
            </a:r>
            <a:r>
              <a:rPr lang="en-AU" sz="1600" i="1" dirty="0">
                <a:solidFill>
                  <a:schemeClr val="tx1">
                    <a:lumMod val="75000"/>
                    <a:lumOff val="25000"/>
                  </a:schemeClr>
                </a:solidFill>
                <a:ea typeface="Calibri"/>
                <a:cs typeface="Times New Roman"/>
              </a:rPr>
              <a:t>Data Collection Form, </a:t>
            </a:r>
            <a:r>
              <a:rPr lang="en-AU" sz="1600" dirty="0">
                <a:solidFill>
                  <a:schemeClr val="tx1">
                    <a:lumMod val="75000"/>
                    <a:lumOff val="25000"/>
                  </a:schemeClr>
                </a:solidFill>
                <a:ea typeface="Calibri"/>
                <a:cs typeface="Times New Roman"/>
              </a:rPr>
              <a:t>available in Appendix A of the Audit User Guide</a:t>
            </a:r>
          </a:p>
          <a:p>
            <a:pPr marL="628650" lvl="1" indent="-171450">
              <a:lnSpc>
                <a:spcPct val="115000"/>
              </a:lnSpc>
              <a:buFont typeface="Arial" panose="020B0604020202020204" pitchFamily="34" charset="0"/>
              <a:buChar char="•"/>
            </a:pPr>
            <a:endParaRPr lang="en-AU" sz="700" dirty="0">
              <a:solidFill>
                <a:schemeClr val="tx1">
                  <a:lumMod val="75000"/>
                  <a:lumOff val="25000"/>
                </a:schemeClr>
              </a:solidFill>
              <a:ea typeface="Calibri"/>
              <a:cs typeface="Times New Roman"/>
            </a:endParaRPr>
          </a:p>
          <a:p>
            <a:pPr marL="800100" lvl="1" indent="-342900">
              <a:spcAft>
                <a:spcPts val="1000"/>
              </a:spcAft>
              <a:buFont typeface="Arial" panose="020B0604020202020204" pitchFamily="34" charset="0"/>
              <a:buChar char="•"/>
            </a:pPr>
            <a:r>
              <a:rPr lang="en-AU" sz="1600" dirty="0">
                <a:solidFill>
                  <a:schemeClr val="tx1">
                    <a:lumMod val="75000"/>
                    <a:lumOff val="25000"/>
                  </a:schemeClr>
                </a:solidFill>
                <a:ea typeface="Calibri"/>
                <a:cs typeface="Times New Roman"/>
              </a:rPr>
              <a:t>Access to </a:t>
            </a:r>
            <a:r>
              <a:rPr lang="en-AU" sz="1600" i="1" dirty="0">
                <a:solidFill>
                  <a:schemeClr val="tx1">
                    <a:lumMod val="75000"/>
                    <a:lumOff val="25000"/>
                  </a:schemeClr>
                </a:solidFill>
                <a:ea typeface="Calibri"/>
                <a:cs typeface="Times New Roman"/>
              </a:rPr>
              <a:t>Therapeutic Guidelines: Antibiotic</a:t>
            </a:r>
            <a:r>
              <a:rPr lang="en-AU" sz="1600" dirty="0">
                <a:solidFill>
                  <a:schemeClr val="tx1">
                    <a:lumMod val="75000"/>
                    <a:lumOff val="25000"/>
                  </a:schemeClr>
                </a:solidFill>
                <a:ea typeface="Calibri"/>
                <a:cs typeface="Times New Roman"/>
              </a:rPr>
              <a:t> </a:t>
            </a:r>
            <a:br>
              <a:rPr lang="en-AU" sz="1600" dirty="0">
                <a:solidFill>
                  <a:schemeClr val="tx1">
                    <a:lumMod val="75000"/>
                    <a:lumOff val="25000"/>
                  </a:schemeClr>
                </a:solidFill>
                <a:ea typeface="Calibri"/>
                <a:cs typeface="Times New Roman"/>
              </a:rPr>
            </a:br>
            <a:r>
              <a:rPr lang="en-AU" sz="1400" dirty="0">
                <a:solidFill>
                  <a:schemeClr val="tx1">
                    <a:lumMod val="75000"/>
                    <a:lumOff val="25000"/>
                  </a:schemeClr>
                </a:solidFill>
                <a:ea typeface="Calibri"/>
                <a:cs typeface="Times New Roman"/>
              </a:rPr>
              <a:t>(NOTE: If need to access the </a:t>
            </a:r>
            <a:r>
              <a:rPr lang="en-AU" sz="1400" dirty="0" err="1">
                <a:solidFill>
                  <a:schemeClr val="tx1">
                    <a:lumMod val="75000"/>
                    <a:lumOff val="25000"/>
                  </a:schemeClr>
                </a:solidFill>
                <a:ea typeface="Calibri"/>
                <a:cs typeface="Times New Roman"/>
              </a:rPr>
              <a:t>eTGs</a:t>
            </a:r>
            <a:r>
              <a:rPr lang="en-AU" sz="1400" dirty="0">
                <a:solidFill>
                  <a:schemeClr val="tx1">
                    <a:lumMod val="75000"/>
                    <a:lumOff val="25000"/>
                  </a:schemeClr>
                </a:solidFill>
                <a:ea typeface="Calibri"/>
                <a:cs typeface="Times New Roman"/>
              </a:rPr>
              <a:t>, press ALT + TAB to toggle between windows without losing your slide position)</a:t>
            </a:r>
          </a:p>
        </p:txBody>
      </p:sp>
      <p:sp>
        <p:nvSpPr>
          <p:cNvPr id="27" name="Require button"/>
          <p:cNvSpPr/>
          <p:nvPr/>
        </p:nvSpPr>
        <p:spPr>
          <a:xfrm>
            <a:off x="3200057" y="3869125"/>
            <a:ext cx="2808312" cy="460164"/>
          </a:xfrm>
          <a:prstGeom prst="roundRect">
            <a:avLst/>
          </a:prstGeom>
          <a:solidFill>
            <a:srgbClr val="E0F2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quire button Text">
            <a:hlinkClick r:id="rId3" action="ppaction://hlinksldjump"/>
          </p:cNvPr>
          <p:cNvSpPr txBox="1"/>
          <p:nvPr/>
        </p:nvSpPr>
        <p:spPr>
          <a:xfrm>
            <a:off x="3056041" y="3883241"/>
            <a:ext cx="3096344" cy="369332"/>
          </a:xfrm>
          <a:prstGeom prst="rect">
            <a:avLst/>
          </a:prstGeom>
          <a:noFill/>
        </p:spPr>
        <p:txBody>
          <a:bodyPr wrap="square" rtlCol="0">
            <a:spAutoFit/>
          </a:bodyPr>
          <a:lstStyle/>
          <a:p>
            <a:pPr algn="ctr"/>
            <a:r>
              <a:rPr lang="en-AU" dirty="0">
                <a:solidFill>
                  <a:schemeClr val="tx1">
                    <a:lumMod val="75000"/>
                    <a:lumOff val="25000"/>
                  </a:schemeClr>
                </a:solidFill>
              </a:rPr>
              <a:t>I have everything I need</a:t>
            </a:r>
          </a:p>
        </p:txBody>
      </p:sp>
    </p:spTree>
    <p:extLst>
      <p:ext uri="{BB962C8B-B14F-4D97-AF65-F5344CB8AC3E}">
        <p14:creationId xmlns:p14="http://schemas.microsoft.com/office/powerpoint/2010/main" val="2472208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xit" presetSubtype="0" fill="hold" grpId="1"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7" restart="whenNotActive" fill="hold" evtFilter="cancelBubble" nodeType="interactiveSeq">
                <p:stCondLst>
                  <p:cond evt="onClick" delay="0">
                    <p:tgtEl>
                      <p:spTgt spid="28"/>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27"/>
                                        </p:tgtEl>
                                      </p:cBhvr>
                                    </p:animEffect>
                                    <p:set>
                                      <p:cBhvr>
                                        <p:cTn id="61" dur="1" fill="hold">
                                          <p:stCondLst>
                                            <p:cond delay="499"/>
                                          </p:stCondLst>
                                        </p:cTn>
                                        <p:tgtEl>
                                          <p:spTgt spid="27"/>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28"/>
                                        </p:tgtEl>
                                      </p:cBhvr>
                                    </p:animEffect>
                                    <p:set>
                                      <p:cBhvr>
                                        <p:cTn id="64"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9" grpId="0" animBg="1"/>
      <p:bldP spid="9" grpId="1" animBg="1"/>
      <p:bldP spid="7" grpId="0" animBg="1"/>
      <p:bldP spid="7" grpId="1" animBg="1"/>
      <p:bldP spid="10" grpId="0"/>
      <p:bldP spid="10" grpId="1"/>
      <p:bldP spid="15" grpId="0" animBg="1"/>
      <p:bldP spid="15" grpId="1" animBg="1"/>
      <p:bldP spid="11" grpId="0"/>
      <p:bldP spid="11" grpId="1"/>
      <p:bldP spid="14" grpId="0" animBg="1"/>
      <p:bldP spid="14" grpId="1" animBg="1"/>
      <p:bldP spid="26" grpId="0"/>
      <p:bldP spid="26" grpId="1"/>
      <p:bldP spid="27" grpId="0" animBg="1"/>
      <p:bldP spid="27" grpId="1" animBg="1"/>
      <p:bldP spid="28" grpId="0"/>
      <p:bldP spid="2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14" name="Progress N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548680"/>
            <a:ext cx="6647688" cy="4928616"/>
          </a:xfrm>
          <a:prstGeom prst="rect">
            <a:avLst/>
          </a:prstGeom>
        </p:spPr>
      </p:pic>
    </p:spTree>
    <p:extLst>
      <p:ext uri="{BB962C8B-B14F-4D97-AF65-F5344CB8AC3E}">
        <p14:creationId xmlns:p14="http://schemas.microsoft.com/office/powerpoint/2010/main" val="2267259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3" name="eM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739" y="764704"/>
            <a:ext cx="8080592" cy="3456384"/>
          </a:xfrm>
          <a:prstGeom prst="rect">
            <a:avLst/>
          </a:prstGeom>
        </p:spPr>
      </p:pic>
      <p:sp>
        <p:nvSpPr>
          <p:cNvPr id="2" name="Text"/>
          <p:cNvSpPr txBox="1"/>
          <p:nvPr/>
        </p:nvSpPr>
        <p:spPr>
          <a:xfrm>
            <a:off x="450543" y="4365104"/>
            <a:ext cx="5472608" cy="369332"/>
          </a:xfrm>
          <a:prstGeom prst="rect">
            <a:avLst/>
          </a:prstGeom>
          <a:noFill/>
        </p:spPr>
        <p:txBody>
          <a:bodyPr wrap="square" rtlCol="0">
            <a:spAutoFit/>
          </a:bodyPr>
          <a:lstStyle/>
          <a:p>
            <a:r>
              <a:rPr lang="en-AU" dirty="0"/>
              <a:t>Click on relevant results to reveal more information.</a:t>
            </a:r>
          </a:p>
        </p:txBody>
      </p:sp>
      <p:sp>
        <p:nvSpPr>
          <p:cNvPr id="27" name="Sput Cult Box"/>
          <p:cNvSpPr/>
          <p:nvPr/>
        </p:nvSpPr>
        <p:spPr>
          <a:xfrm>
            <a:off x="1871700" y="1700807"/>
            <a:ext cx="5400600" cy="1584177"/>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Sput Cult Button"/>
          <p:cNvSpPr/>
          <p:nvPr/>
        </p:nvSpPr>
        <p:spPr>
          <a:xfrm>
            <a:off x="4784958" y="3356992"/>
            <a:ext cx="1371218" cy="288032"/>
          </a:xfrm>
          <a:prstGeom prst="round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Sput Cult Text"/>
          <p:cNvSpPr txBox="1"/>
          <p:nvPr/>
        </p:nvSpPr>
        <p:spPr>
          <a:xfrm>
            <a:off x="2057843" y="1952852"/>
            <a:ext cx="4968552" cy="1015663"/>
          </a:xfrm>
          <a:prstGeom prst="rect">
            <a:avLst/>
          </a:prstGeom>
          <a:noFill/>
        </p:spPr>
        <p:txBody>
          <a:bodyPr wrap="square" rtlCol="0">
            <a:spAutoFit/>
          </a:bodyPr>
          <a:lstStyle/>
          <a:p>
            <a:r>
              <a:rPr lang="en-AU" sz="1200" b="1" dirty="0"/>
              <a:t>Sputum Culture **ERROR</a:t>
            </a:r>
          </a:p>
          <a:p>
            <a:r>
              <a:rPr lang="en-AU" sz="1200" b="1" dirty="0"/>
              <a:t>Post 13/03/14 07:35</a:t>
            </a:r>
          </a:p>
          <a:p>
            <a:endParaRPr lang="en-AU" sz="1200" dirty="0"/>
          </a:p>
          <a:p>
            <a:r>
              <a:rPr lang="en-AU" sz="1200" dirty="0"/>
              <a:t>Sputum culture could not be performed. (Microscopy showed sample provided is saliva.)</a:t>
            </a:r>
          </a:p>
        </p:txBody>
      </p:sp>
      <p:pic>
        <p:nvPicPr>
          <p:cNvPr id="29" name="Close Sput Cult"/>
          <p:cNvPicPr>
            <a:picLocks/>
          </p:cNvPicPr>
          <p:nvPr/>
        </p:nvPicPr>
        <p:blipFill>
          <a:blip r:embed="rId4">
            <a:extLst>
              <a:ext uri="{28A0092B-C50C-407E-A947-70E740481C1C}">
                <a14:useLocalDpi xmlns:a14="http://schemas.microsoft.com/office/drawing/2010/main" val="0"/>
              </a:ext>
            </a:extLst>
          </a:blip>
          <a:stretch>
            <a:fillRect/>
          </a:stretch>
        </p:blipFill>
        <p:spPr>
          <a:xfrm>
            <a:off x="6854795" y="1799177"/>
            <a:ext cx="324000" cy="307350"/>
          </a:xfrm>
          <a:prstGeom prst="rect">
            <a:avLst/>
          </a:prstGeom>
        </p:spPr>
      </p:pic>
      <p:sp>
        <p:nvSpPr>
          <p:cNvPr id="16" name="ED Report Button"/>
          <p:cNvSpPr/>
          <p:nvPr/>
        </p:nvSpPr>
        <p:spPr>
          <a:xfrm>
            <a:off x="3550307" y="3717032"/>
            <a:ext cx="1371218" cy="288032"/>
          </a:xfrm>
          <a:prstGeom prst="round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ED Report Box"/>
          <p:cNvSpPr/>
          <p:nvPr/>
        </p:nvSpPr>
        <p:spPr>
          <a:xfrm>
            <a:off x="1871700" y="908718"/>
            <a:ext cx="5400600" cy="3825717"/>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ED Report Text"/>
          <p:cNvSpPr txBox="1"/>
          <p:nvPr/>
        </p:nvSpPr>
        <p:spPr>
          <a:xfrm>
            <a:off x="2086771" y="1120155"/>
            <a:ext cx="4968552" cy="3600986"/>
          </a:xfrm>
          <a:prstGeom prst="rect">
            <a:avLst/>
          </a:prstGeom>
          <a:noFill/>
        </p:spPr>
        <p:txBody>
          <a:bodyPr wrap="square" rtlCol="0">
            <a:spAutoFit/>
          </a:bodyPr>
          <a:lstStyle/>
          <a:p>
            <a:r>
              <a:rPr lang="en-AU" sz="1200" b="1" dirty="0"/>
              <a:t>ED Review</a:t>
            </a:r>
          </a:p>
          <a:p>
            <a:r>
              <a:rPr lang="en-AU" sz="1200" b="1" dirty="0"/>
              <a:t>Verified E. Anders 12/03/14 16:22</a:t>
            </a:r>
          </a:p>
          <a:p>
            <a:r>
              <a:rPr lang="en-AU" sz="1200" b="1" dirty="0"/>
              <a:t>Modified E. Anders 12/03/14 16:44</a:t>
            </a:r>
          </a:p>
          <a:p>
            <a:endParaRPr lang="en-AU" sz="1200" dirty="0"/>
          </a:p>
          <a:p>
            <a:r>
              <a:rPr lang="en-AU" sz="1200" dirty="0"/>
              <a:t>PC: Referral by GP - worsening SOB, fatigue, mild fevers, has had 2/7 </a:t>
            </a:r>
            <a:r>
              <a:rPr lang="en-AU" sz="1200" dirty="0" err="1"/>
              <a:t>po</a:t>
            </a:r>
            <a:r>
              <a:rPr lang="en-AU" sz="1200" dirty="0"/>
              <a:t> </a:t>
            </a:r>
            <a:r>
              <a:rPr lang="en-AU" sz="1200" dirty="0" err="1"/>
              <a:t>abx</a:t>
            </a:r>
            <a:r>
              <a:rPr lang="en-AU" sz="1200" dirty="0"/>
              <a:t>.</a:t>
            </a:r>
          </a:p>
          <a:p>
            <a:endParaRPr lang="en-AU" sz="1200" dirty="0"/>
          </a:p>
          <a:p>
            <a:r>
              <a:rPr lang="en-AU" sz="1200" dirty="0"/>
              <a:t>RR 29 and O</a:t>
            </a:r>
            <a:r>
              <a:rPr lang="en-AU" sz="1200" baseline="-25000" dirty="0"/>
              <a:t>2</a:t>
            </a:r>
            <a:r>
              <a:rPr lang="en-AU" sz="1200" dirty="0"/>
              <a:t> saturation 88% on RA, BP 95/70</a:t>
            </a:r>
          </a:p>
          <a:p>
            <a:endParaRPr lang="en-AU" sz="1200" dirty="0"/>
          </a:p>
          <a:p>
            <a:r>
              <a:rPr lang="en-AU" sz="1200" dirty="0"/>
              <a:t>Patient oriented T,P,P. States just “very tired” and SOB</a:t>
            </a:r>
          </a:p>
          <a:p>
            <a:r>
              <a:rPr lang="en-AU" sz="1200" dirty="0"/>
              <a:t>	</a:t>
            </a:r>
          </a:p>
          <a:p>
            <a:r>
              <a:rPr lang="en-AU" sz="1200" dirty="0" err="1"/>
              <a:t>Hx</a:t>
            </a:r>
            <a:r>
              <a:rPr lang="en-AU" sz="1200" dirty="0"/>
              <a:t>: HTN, anaemia, R TKR (2009)</a:t>
            </a:r>
          </a:p>
          <a:p>
            <a:endParaRPr lang="en-AU" sz="1200" dirty="0"/>
          </a:p>
          <a:p>
            <a:r>
              <a:rPr lang="en-AU" sz="1200" dirty="0"/>
              <a:t>Plan: Supplemental O</a:t>
            </a:r>
            <a:r>
              <a:rPr lang="en-AU" sz="1200" baseline="-25000" dirty="0"/>
              <a:t>2­</a:t>
            </a:r>
            <a:r>
              <a:rPr lang="en-AU" sz="1200" dirty="0"/>
              <a:t> to keep &gt;90%, Meds as charted, CXR, </a:t>
            </a:r>
            <a:r>
              <a:rPr lang="en-AU" sz="1200" dirty="0" err="1"/>
              <a:t>Resp</a:t>
            </a:r>
            <a:r>
              <a:rPr lang="en-AU" sz="1200" dirty="0"/>
              <a:t> consult, likely admit MAU</a:t>
            </a:r>
          </a:p>
          <a:p>
            <a:r>
              <a:rPr lang="en-AU" sz="1200" dirty="0"/>
              <a:t>___________________</a:t>
            </a:r>
          </a:p>
          <a:p>
            <a:endParaRPr lang="en-AU" sz="1200" dirty="0"/>
          </a:p>
          <a:p>
            <a:r>
              <a:rPr lang="en-AU" sz="1200" dirty="0"/>
              <a:t>E. Anders</a:t>
            </a:r>
          </a:p>
          <a:p>
            <a:r>
              <a:rPr lang="en-AU" sz="1200" dirty="0" err="1"/>
              <a:t>Addit</a:t>
            </a:r>
            <a:r>
              <a:rPr lang="en-AU" sz="1200" dirty="0"/>
              <a:t>: </a:t>
            </a:r>
            <a:r>
              <a:rPr lang="en-AU" sz="1200" dirty="0" err="1"/>
              <a:t>Resp</a:t>
            </a:r>
            <a:r>
              <a:rPr lang="en-AU" sz="1200" dirty="0"/>
              <a:t> will attend, sputum culture and IV Abx as per team</a:t>
            </a:r>
          </a:p>
          <a:p>
            <a:endParaRPr lang="en-AU" sz="1200" dirty="0"/>
          </a:p>
        </p:txBody>
      </p:sp>
      <p:pic>
        <p:nvPicPr>
          <p:cNvPr id="22" name="Close ED"/>
          <p:cNvPicPr>
            <a:picLocks/>
          </p:cNvPicPr>
          <p:nvPr/>
        </p:nvPicPr>
        <p:blipFill>
          <a:blip r:embed="rId4">
            <a:extLst>
              <a:ext uri="{28A0092B-C50C-407E-A947-70E740481C1C}">
                <a14:useLocalDpi xmlns:a14="http://schemas.microsoft.com/office/drawing/2010/main" val="0"/>
              </a:ext>
            </a:extLst>
          </a:blip>
          <a:stretch>
            <a:fillRect/>
          </a:stretch>
        </p:blipFill>
        <p:spPr>
          <a:xfrm>
            <a:off x="6864395" y="981656"/>
            <a:ext cx="324000" cy="307350"/>
          </a:xfrm>
          <a:prstGeom prst="rect">
            <a:avLst/>
          </a:prstGeom>
        </p:spPr>
      </p:pic>
    </p:spTree>
    <p:extLst>
      <p:ext uri="{BB962C8B-B14F-4D97-AF65-F5344CB8AC3E}">
        <p14:creationId xmlns:p14="http://schemas.microsoft.com/office/powerpoint/2010/main" val="36148017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9"/>
                                        </p:tgtEl>
                                      </p:cBhvr>
                                    </p:animEffect>
                                    <p:set>
                                      <p:cBhvr>
                                        <p:cTn id="4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7" grpId="0" animBg="1"/>
      <p:bldP spid="27" grpId="1" animBg="1"/>
      <p:bldP spid="26" grpId="0"/>
      <p:bldP spid="26" grpId="1"/>
      <p:bldP spid="10" grpId="0" animBg="1"/>
      <p:bldP spid="10" grpId="1" animBg="1"/>
      <p:bldP spid="14" grpId="0"/>
      <p:bldP spid="1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760" y="3440013"/>
            <a:ext cx="381053" cy="376290"/>
          </a:xfrm>
          <a:prstGeom prst="rect">
            <a:avLst/>
          </a:prstGeom>
        </p:spPr>
      </p:pic>
      <p:pic>
        <p:nvPicPr>
          <p:cNvPr id="26" nam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759" y="4092284"/>
            <a:ext cx="381053" cy="376290"/>
          </a:xfrm>
          <a:prstGeom prst="rect">
            <a:avLst/>
          </a:prstGeom>
        </p:spPr>
      </p:pic>
      <p:pic>
        <p:nvPicPr>
          <p:cNvPr id="23" nam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760" y="2828013"/>
            <a:ext cx="381053" cy="376290"/>
          </a:xfrm>
          <a:prstGeom prst="rect">
            <a:avLst/>
          </a:prstGeom>
        </p:spPr>
      </p:pic>
      <p:pic>
        <p:nvPicPr>
          <p:cNvPr id="5" nam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760" y="1604013"/>
            <a:ext cx="381053" cy="376290"/>
          </a:xfrm>
          <a:prstGeom prst="rect">
            <a:avLst/>
          </a:prstGeom>
        </p:spPr>
      </p:pic>
      <p:pic>
        <p:nvPicPr>
          <p:cNvPr id="24" name="Next Butto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0333" y="4851796"/>
            <a:ext cx="965169" cy="725154"/>
          </a:xfrm>
          <a:prstGeom prst="rect">
            <a:avLst/>
          </a:prstGeom>
        </p:spPr>
      </p:pic>
      <p:pic>
        <p:nvPicPr>
          <p:cNvPr id="9" name="Back Button">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363" y="4851796"/>
            <a:ext cx="968563" cy="725154"/>
          </a:xfrm>
          <a:prstGeom prst="rect">
            <a:avLst/>
          </a:prstGeom>
        </p:spPr>
      </p:pic>
      <p:sp>
        <p:nvSpPr>
          <p:cNvPr id="19" name="Title"/>
          <p:cNvSpPr txBox="1">
            <a:spLocks noChangeArrowheads="1"/>
          </p:cNvSpPr>
          <p:nvPr/>
        </p:nvSpPr>
        <p:spPr bwMode="auto">
          <a:xfrm>
            <a:off x="340001" y="548680"/>
            <a:ext cx="6462714" cy="792087"/>
          </a:xfrm>
          <a:prstGeom prst="rect">
            <a:avLst/>
          </a:prstGeom>
          <a:noFill/>
          <a:ln w="9525">
            <a:noFill/>
            <a:miter lim="800000"/>
            <a:headEnd/>
            <a:tailEnd/>
          </a:ln>
        </p:spPr>
        <p:txBody>
          <a:bodyPr rot="0" vert="horz" wrap="square" lIns="91440" tIns="45720" rIns="91440" bIns="45720" anchor="ctr" anchorCtr="0">
            <a:noAutofit/>
          </a:bodyPr>
          <a:lstStyle/>
          <a:p>
            <a:pPr>
              <a:lnSpc>
                <a:spcPct val="115000"/>
              </a:lnSpc>
              <a:spcAft>
                <a:spcPts val="0"/>
              </a:spcAft>
            </a:pPr>
            <a:r>
              <a:rPr lang="en-AU" sz="4000" dirty="0">
                <a:solidFill>
                  <a:srgbClr val="D20550"/>
                </a:solidFill>
                <a:effectLst/>
                <a:latin typeface="Franklin Gothic Book" panose="020B0503020102020204" pitchFamily="34" charset="0"/>
                <a:ea typeface="Calibri"/>
                <a:cs typeface="Times New Roman"/>
              </a:rPr>
              <a:t>Case Study 2 - Answers</a:t>
            </a:r>
            <a:endParaRPr lang="en-AU" sz="2800" b="1" dirty="0">
              <a:solidFill>
                <a:srgbClr val="D20550"/>
              </a:solidFill>
              <a:effectLst/>
              <a:latin typeface="Franklin Gothic Book" panose="020B0503020102020204" pitchFamily="34" charset="0"/>
              <a:ea typeface="Calibri"/>
              <a:cs typeface="Arial" panose="020B0604020202020204" pitchFamily="34" charset="0"/>
            </a:endParaRPr>
          </a:p>
        </p:txBody>
      </p:sp>
      <p:sp>
        <p:nvSpPr>
          <p:cNvPr id="2" name="Left Text"/>
          <p:cNvSpPr txBox="1"/>
          <p:nvPr/>
        </p:nvSpPr>
        <p:spPr>
          <a:xfrm>
            <a:off x="791402" y="1570206"/>
            <a:ext cx="1476342" cy="2923877"/>
          </a:xfrm>
          <a:prstGeom prst="rect">
            <a:avLst/>
          </a:prstGeom>
          <a:noFill/>
        </p:spPr>
        <p:txBody>
          <a:bodyPr wrap="square" rtlCol="0">
            <a:spAutoFit/>
          </a:bodyPr>
          <a:lstStyle/>
          <a:p>
            <a:r>
              <a:rPr lang="en-AU" sz="2400" b="1" dirty="0">
                <a:solidFill>
                  <a:schemeClr val="tx1">
                    <a:lumMod val="75000"/>
                    <a:lumOff val="25000"/>
                  </a:schemeClr>
                </a:solidFill>
              </a:rPr>
              <a:t>Q1.  </a:t>
            </a:r>
            <a:r>
              <a:rPr lang="en-AU" sz="2400" dirty="0">
                <a:solidFill>
                  <a:schemeClr val="tx1">
                    <a:lumMod val="75000"/>
                    <a:lumOff val="25000"/>
                  </a:schemeClr>
                </a:solidFill>
                <a:latin typeface="Calibri Light" panose="020F0302020204030204" pitchFamily="34" charset="0"/>
              </a:rPr>
              <a:t>Yes</a:t>
            </a:r>
          </a:p>
          <a:p>
            <a:endParaRPr lang="en-AU" sz="1600" dirty="0">
              <a:solidFill>
                <a:schemeClr val="tx1">
                  <a:lumMod val="75000"/>
                  <a:lumOff val="25000"/>
                </a:schemeClr>
              </a:solidFill>
            </a:endParaRPr>
          </a:p>
          <a:p>
            <a:r>
              <a:rPr lang="en-AU" sz="2400" b="1" dirty="0">
                <a:solidFill>
                  <a:schemeClr val="tx1">
                    <a:lumMod val="75000"/>
                    <a:lumOff val="25000"/>
                  </a:schemeClr>
                </a:solidFill>
              </a:rPr>
              <a:t>Q2.  </a:t>
            </a:r>
            <a:r>
              <a:rPr lang="en-AU" sz="2400" dirty="0">
                <a:solidFill>
                  <a:schemeClr val="tx1">
                    <a:lumMod val="75000"/>
                    <a:lumOff val="25000"/>
                  </a:schemeClr>
                </a:solidFill>
                <a:latin typeface="Calibri Light" panose="020F0302020204030204" pitchFamily="34" charset="0"/>
              </a:rPr>
              <a:t>N/A</a:t>
            </a:r>
          </a:p>
          <a:p>
            <a:endParaRPr lang="en-AU" sz="1600" dirty="0">
              <a:solidFill>
                <a:schemeClr val="tx1">
                  <a:lumMod val="75000"/>
                  <a:lumOff val="25000"/>
                </a:schemeClr>
              </a:solidFill>
            </a:endParaRPr>
          </a:p>
          <a:p>
            <a:r>
              <a:rPr lang="en-AU" sz="2400" b="1" dirty="0">
                <a:solidFill>
                  <a:schemeClr val="tx1">
                    <a:lumMod val="75000"/>
                    <a:lumOff val="25000"/>
                  </a:schemeClr>
                </a:solidFill>
              </a:rPr>
              <a:t>Q3.  </a:t>
            </a:r>
            <a:r>
              <a:rPr lang="en-AU" sz="2400" dirty="0">
                <a:solidFill>
                  <a:schemeClr val="tx1">
                    <a:lumMod val="75000"/>
                    <a:lumOff val="25000"/>
                  </a:schemeClr>
                </a:solidFill>
                <a:latin typeface="Calibri Light" panose="020F0302020204030204" pitchFamily="34" charset="0"/>
              </a:rPr>
              <a:t>No</a:t>
            </a:r>
          </a:p>
          <a:p>
            <a:endParaRPr lang="en-AU" sz="1600" dirty="0">
              <a:solidFill>
                <a:schemeClr val="tx1">
                  <a:lumMod val="75000"/>
                  <a:lumOff val="25000"/>
                </a:schemeClr>
              </a:solidFill>
            </a:endParaRPr>
          </a:p>
          <a:p>
            <a:r>
              <a:rPr lang="en-AU" sz="2400" b="1" dirty="0">
                <a:solidFill>
                  <a:schemeClr val="tx1">
                    <a:lumMod val="75000"/>
                    <a:lumOff val="25000"/>
                  </a:schemeClr>
                </a:solidFill>
              </a:rPr>
              <a:t>Q4.  </a:t>
            </a:r>
            <a:r>
              <a:rPr lang="en-AU" sz="2400" dirty="0">
                <a:solidFill>
                  <a:schemeClr val="tx1">
                    <a:lumMod val="75000"/>
                    <a:lumOff val="25000"/>
                  </a:schemeClr>
                </a:solidFill>
                <a:latin typeface="Calibri Light" panose="020F0302020204030204" pitchFamily="34" charset="0"/>
              </a:rPr>
              <a:t>No</a:t>
            </a:r>
          </a:p>
          <a:p>
            <a:endParaRPr lang="en-AU" sz="1600" dirty="0">
              <a:solidFill>
                <a:schemeClr val="tx1">
                  <a:lumMod val="75000"/>
                  <a:lumOff val="25000"/>
                </a:schemeClr>
              </a:solidFill>
            </a:endParaRPr>
          </a:p>
          <a:p>
            <a:r>
              <a:rPr lang="en-AU" sz="2400" b="1" dirty="0">
                <a:solidFill>
                  <a:schemeClr val="tx1">
                    <a:lumMod val="75000"/>
                    <a:lumOff val="25000"/>
                  </a:schemeClr>
                </a:solidFill>
              </a:rPr>
              <a:t>Q5.  </a:t>
            </a:r>
            <a:r>
              <a:rPr lang="en-AU" sz="2400" dirty="0">
                <a:solidFill>
                  <a:schemeClr val="tx1">
                    <a:lumMod val="75000"/>
                    <a:lumOff val="25000"/>
                  </a:schemeClr>
                </a:solidFill>
                <a:latin typeface="Calibri Light" panose="020F0302020204030204" pitchFamily="34" charset="0"/>
              </a:rPr>
              <a:t>Yes*</a:t>
            </a:r>
          </a:p>
        </p:txBody>
      </p:sp>
      <p:sp>
        <p:nvSpPr>
          <p:cNvPr id="58" name="Transparent Box"/>
          <p:cNvSpPr/>
          <p:nvPr/>
        </p:nvSpPr>
        <p:spPr>
          <a:xfrm>
            <a:off x="2267744" y="1196752"/>
            <a:ext cx="6552727" cy="4536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Grey Box3"/>
          <p:cNvSpPr/>
          <p:nvPr/>
        </p:nvSpPr>
        <p:spPr>
          <a:xfrm>
            <a:off x="3126378" y="1976153"/>
            <a:ext cx="4835457" cy="2492421"/>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 3"/>
          <p:cNvSpPr txBox="1"/>
          <p:nvPr/>
        </p:nvSpPr>
        <p:spPr>
          <a:xfrm>
            <a:off x="3311859" y="2192045"/>
            <a:ext cx="4464496" cy="1323439"/>
          </a:xfrm>
          <a:prstGeom prst="rect">
            <a:avLst/>
          </a:prstGeom>
          <a:noFill/>
        </p:spPr>
        <p:txBody>
          <a:bodyPr wrap="square" rtlCol="0">
            <a:spAutoFit/>
          </a:bodyPr>
          <a:lstStyle/>
          <a:p>
            <a:r>
              <a:rPr lang="en-AU" sz="1600" dirty="0">
                <a:latin typeface="Calibri Light" panose="020F0302020204030204" pitchFamily="34" charset="0"/>
              </a:rPr>
              <a:t>This patient is receiving ceftriaxone + azithromycin. When reviewing this regimen against the </a:t>
            </a:r>
            <a:r>
              <a:rPr lang="en-AU" sz="1600" i="1" dirty="0">
                <a:latin typeface="Calibri Light" panose="020F0302020204030204" pitchFamily="34" charset="0"/>
              </a:rPr>
              <a:t>Therapeutic Guidelines: Antibiotic </a:t>
            </a:r>
            <a:r>
              <a:rPr lang="en-AU" sz="1600" dirty="0">
                <a:latin typeface="Calibri Light" panose="020F0302020204030204" pitchFamily="34" charset="0"/>
              </a:rPr>
              <a:t>for moderate CAP, this treatment does not appear to be guideline-concordant.</a:t>
            </a:r>
          </a:p>
        </p:txBody>
      </p:sp>
      <p:sp>
        <p:nvSpPr>
          <p:cNvPr id="32" name="OK Box3"/>
          <p:cNvSpPr/>
          <p:nvPr/>
        </p:nvSpPr>
        <p:spPr>
          <a:xfrm>
            <a:off x="5020593" y="3553946"/>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K Text3"/>
          <p:cNvSpPr txBox="1"/>
          <p:nvPr/>
        </p:nvSpPr>
        <p:spPr>
          <a:xfrm>
            <a:off x="5020593" y="3562913"/>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59" name="Grey Box1"/>
          <p:cNvSpPr/>
          <p:nvPr/>
        </p:nvSpPr>
        <p:spPr>
          <a:xfrm>
            <a:off x="3308501" y="1340768"/>
            <a:ext cx="5136446" cy="4049585"/>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OK Box1"/>
          <p:cNvSpPr/>
          <p:nvPr/>
        </p:nvSpPr>
        <p:spPr>
          <a:xfrm>
            <a:off x="5380680" y="4611996"/>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OK Text1"/>
          <p:cNvSpPr txBox="1"/>
          <p:nvPr/>
        </p:nvSpPr>
        <p:spPr>
          <a:xfrm>
            <a:off x="5380680" y="4620963"/>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7" name="Text 1"/>
          <p:cNvSpPr txBox="1"/>
          <p:nvPr/>
        </p:nvSpPr>
        <p:spPr>
          <a:xfrm>
            <a:off x="3546071" y="1546839"/>
            <a:ext cx="4717457" cy="3016210"/>
          </a:xfrm>
          <a:prstGeom prst="rect">
            <a:avLst/>
          </a:prstGeom>
          <a:noFill/>
        </p:spPr>
        <p:txBody>
          <a:bodyPr wrap="square" rtlCol="0">
            <a:spAutoFit/>
          </a:bodyPr>
          <a:lstStyle/>
          <a:p>
            <a:r>
              <a:rPr lang="en-AU" sz="1400" dirty="0">
                <a:solidFill>
                  <a:schemeClr val="tx1">
                    <a:lumMod val="75000"/>
                    <a:lumOff val="25000"/>
                  </a:schemeClr>
                </a:solidFill>
                <a:latin typeface="Calibri Light" panose="020F0302020204030204" pitchFamily="34" charset="0"/>
              </a:rPr>
              <a:t>There is a clear documentation of community-acquired pneumonia (CAP) on the chart. If only the notes were available, “pneumonia” would not be considered a clear enough indication as we need to know which type of pneumonia (Community-Acquired, Hospital-Acquired, Aspiration etc.) in order to match the patient’s therapy to a treatment guideline. </a:t>
            </a:r>
          </a:p>
          <a:p>
            <a:endParaRPr lang="en-AU" sz="800" dirty="0">
              <a:solidFill>
                <a:schemeClr val="tx1">
                  <a:lumMod val="75000"/>
                  <a:lumOff val="25000"/>
                </a:schemeClr>
              </a:solidFill>
              <a:latin typeface="Calibri Light" panose="020F0302020204030204" pitchFamily="34" charset="0"/>
            </a:endParaRPr>
          </a:p>
          <a:p>
            <a:r>
              <a:rPr lang="en-AU" sz="1400" dirty="0">
                <a:solidFill>
                  <a:schemeClr val="tx1">
                    <a:lumMod val="75000"/>
                    <a:lumOff val="25000"/>
                  </a:schemeClr>
                </a:solidFill>
                <a:latin typeface="Calibri Light" panose="020F0302020204030204" pitchFamily="34" charset="0"/>
              </a:rPr>
              <a:t>You may have noticed that the severity was not explicitly documented. In these cases the auditor must use the available cues to determine the severity of the condition at the time of prescribing. (You may wish to use the CAP Cheat Sheet to help.)</a:t>
            </a:r>
          </a:p>
          <a:p>
            <a:endParaRPr lang="en-AU" sz="1400" b="1" dirty="0">
              <a:solidFill>
                <a:schemeClr val="tx1">
                  <a:lumMod val="75000"/>
                  <a:lumOff val="25000"/>
                </a:schemeClr>
              </a:solidFill>
              <a:latin typeface="Calibri Light" panose="020F0302020204030204" pitchFamily="34" charset="0"/>
            </a:endParaRPr>
          </a:p>
          <a:p>
            <a:r>
              <a:rPr lang="en-AU" sz="1400" b="1" dirty="0">
                <a:solidFill>
                  <a:schemeClr val="tx1">
                    <a:lumMod val="75000"/>
                    <a:lumOff val="25000"/>
                  </a:schemeClr>
                </a:solidFill>
              </a:rPr>
              <a:t>Using the CORB score, this patient appears to have </a:t>
            </a:r>
          </a:p>
          <a:p>
            <a:r>
              <a:rPr lang="en-AU" sz="1400" b="1" dirty="0">
                <a:solidFill>
                  <a:schemeClr val="tx1">
                    <a:lumMod val="75000"/>
                    <a:lumOff val="25000"/>
                  </a:schemeClr>
                </a:solidFill>
              </a:rPr>
              <a:t>moderate CAP.</a:t>
            </a:r>
            <a:endParaRPr lang="en-AU" sz="1400" dirty="0">
              <a:solidFill>
                <a:schemeClr val="tx1">
                  <a:lumMod val="75000"/>
                  <a:lumOff val="25000"/>
                </a:schemeClr>
              </a:solidFill>
              <a:latin typeface="Calibri Light" panose="020F0302020204030204" pitchFamily="34" charset="0"/>
            </a:endParaRPr>
          </a:p>
        </p:txBody>
      </p:sp>
      <p:sp>
        <p:nvSpPr>
          <p:cNvPr id="38" name="Grey Box4"/>
          <p:cNvSpPr/>
          <p:nvPr/>
        </p:nvSpPr>
        <p:spPr>
          <a:xfrm>
            <a:off x="3851920" y="2055768"/>
            <a:ext cx="4145495" cy="1760536"/>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OK Box4"/>
          <p:cNvSpPr/>
          <p:nvPr/>
        </p:nvSpPr>
        <p:spPr>
          <a:xfrm>
            <a:off x="5506400" y="3007191"/>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OK Text4"/>
          <p:cNvSpPr txBox="1"/>
          <p:nvPr/>
        </p:nvSpPr>
        <p:spPr>
          <a:xfrm>
            <a:off x="5506400" y="3016158"/>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29" name="Text 4"/>
          <p:cNvSpPr txBox="1"/>
          <p:nvPr/>
        </p:nvSpPr>
        <p:spPr>
          <a:xfrm>
            <a:off x="4138461" y="2316137"/>
            <a:ext cx="4104456" cy="584775"/>
          </a:xfrm>
          <a:prstGeom prst="rect">
            <a:avLst/>
          </a:prstGeom>
          <a:noFill/>
        </p:spPr>
        <p:txBody>
          <a:bodyPr wrap="square" rtlCol="0">
            <a:spAutoFit/>
          </a:bodyPr>
          <a:lstStyle/>
          <a:p>
            <a:r>
              <a:rPr lang="en-AU" sz="1600" dirty="0"/>
              <a:t>There is no reason documented to justify guideline non-concordance in this case.</a:t>
            </a:r>
          </a:p>
        </p:txBody>
      </p:sp>
      <p:sp>
        <p:nvSpPr>
          <p:cNvPr id="41" name="Grey Box5"/>
          <p:cNvSpPr/>
          <p:nvPr/>
        </p:nvSpPr>
        <p:spPr>
          <a:xfrm>
            <a:off x="2915816" y="1517178"/>
            <a:ext cx="5529131" cy="3687639"/>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OK Box5"/>
          <p:cNvSpPr/>
          <p:nvPr/>
        </p:nvSpPr>
        <p:spPr>
          <a:xfrm>
            <a:off x="5201746" y="4369528"/>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OK Text5"/>
          <p:cNvSpPr txBox="1"/>
          <p:nvPr/>
        </p:nvSpPr>
        <p:spPr>
          <a:xfrm>
            <a:off x="5201746" y="4378495"/>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30" name="Text 5"/>
          <p:cNvSpPr txBox="1"/>
          <p:nvPr/>
        </p:nvSpPr>
        <p:spPr>
          <a:xfrm>
            <a:off x="3126377" y="1794711"/>
            <a:ext cx="5116539" cy="2469907"/>
          </a:xfrm>
          <a:prstGeom prst="rect">
            <a:avLst/>
          </a:prstGeom>
          <a:noFill/>
        </p:spPr>
        <p:txBody>
          <a:bodyPr wrap="square" rtlCol="0">
            <a:spAutoFit/>
          </a:bodyPr>
          <a:lstStyle/>
          <a:p>
            <a:r>
              <a:rPr lang="en-AU" sz="1600" dirty="0">
                <a:solidFill>
                  <a:schemeClr val="tx1">
                    <a:lumMod val="75000"/>
                    <a:lumOff val="25000"/>
                  </a:schemeClr>
                </a:solidFill>
                <a:latin typeface="Calibri Light" panose="020F0302020204030204" pitchFamily="34" charset="0"/>
                <a:cs typeface="Arial" panose="020B0604020202020204" pitchFamily="34" charset="0"/>
              </a:rPr>
              <a:t>It would be a good idea to contact the prescriber with intent to recommend a change to therapy for moderate CAP. You could do this by making a recommendation in the notes or speaking to the medical team in person.  </a:t>
            </a:r>
          </a:p>
          <a:p>
            <a:endParaRPr lang="en-AU" sz="1050" dirty="0">
              <a:solidFill>
                <a:schemeClr val="tx1">
                  <a:lumMod val="75000"/>
                  <a:lumOff val="25000"/>
                </a:schemeClr>
              </a:solidFill>
              <a:latin typeface="Calibri Light" panose="020F0302020204030204" pitchFamily="34" charset="0"/>
              <a:cs typeface="Arial" panose="020B0604020202020204" pitchFamily="34" charset="0"/>
            </a:endParaRPr>
          </a:p>
          <a:p>
            <a:r>
              <a:rPr lang="en-AU" sz="1600" dirty="0">
                <a:solidFill>
                  <a:schemeClr val="tx1">
                    <a:lumMod val="75000"/>
                    <a:lumOff val="25000"/>
                  </a:schemeClr>
                </a:solidFill>
                <a:latin typeface="Calibri Light" panose="020F0302020204030204" pitchFamily="34" charset="0"/>
                <a:cs typeface="Arial" panose="020B0604020202020204" pitchFamily="34" charset="0"/>
              </a:rPr>
              <a:t>You can find information to support your recommendation in the latest version of </a:t>
            </a:r>
            <a:r>
              <a:rPr lang="en-AU" sz="1600" i="1" dirty="0">
                <a:solidFill>
                  <a:schemeClr val="tx1">
                    <a:lumMod val="75000"/>
                    <a:lumOff val="25000"/>
                  </a:schemeClr>
                </a:solidFill>
                <a:latin typeface="Calibri Light" panose="020F0302020204030204" pitchFamily="34" charset="0"/>
                <a:cs typeface="Arial" panose="020B0604020202020204" pitchFamily="34" charset="0"/>
              </a:rPr>
              <a:t>Therapeutic Guidelines: Antibiotic</a:t>
            </a:r>
            <a:r>
              <a:rPr lang="en-AU" sz="1600" dirty="0">
                <a:solidFill>
                  <a:schemeClr val="tx1">
                    <a:lumMod val="75000"/>
                    <a:lumOff val="25000"/>
                  </a:schemeClr>
                </a:solidFill>
                <a:latin typeface="Calibri Light" panose="020F0302020204030204" pitchFamily="34" charset="0"/>
                <a:cs typeface="Arial" panose="020B0604020202020204" pitchFamily="34" charset="0"/>
              </a:rPr>
              <a:t>. If you are not confident in making a recommendation, you should write down why in the comments section and speak to your Audit Coordinator about your concerns.</a:t>
            </a:r>
            <a:endParaRPr lang="en-AU" sz="1600" b="1" dirty="0">
              <a:solidFill>
                <a:schemeClr val="tx1">
                  <a:lumMod val="75000"/>
                  <a:lumOff val="25000"/>
                </a:schemeClr>
              </a:solidFill>
              <a:latin typeface="Calibri Light" panose="020F0302020204030204" pitchFamily="34" charset="0"/>
              <a:cs typeface="Arial" panose="020B0604020202020204" pitchFamily="34" charset="0"/>
            </a:endParaRPr>
          </a:p>
        </p:txBody>
      </p:sp>
    </p:spTree>
    <p:extLst>
      <p:ext uri="{BB962C8B-B14F-4D97-AF65-F5344CB8AC3E}">
        <p14:creationId xmlns:p14="http://schemas.microsoft.com/office/powerpoint/2010/main" val="28555855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58"/>
                                        </p:tgtEl>
                                      </p:cBhvr>
                                    </p:animEffect>
                                    <p:set>
                                      <p:cBhvr>
                                        <p:cTn id="25" dur="1" fill="hold">
                                          <p:stCondLst>
                                            <p:cond delay="499"/>
                                          </p:stCondLst>
                                        </p:cTn>
                                        <p:tgtEl>
                                          <p:spTgt spid="5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9"/>
                                        </p:tgtEl>
                                      </p:cBhvr>
                                    </p:animEffect>
                                    <p:set>
                                      <p:cBhvr>
                                        <p:cTn id="28" dur="1" fill="hold">
                                          <p:stCondLst>
                                            <p:cond delay="499"/>
                                          </p:stCondLst>
                                        </p:cTn>
                                        <p:tgtEl>
                                          <p:spTgt spid="59"/>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61"/>
                                        </p:tgtEl>
                                      </p:cBhvr>
                                    </p:animEffect>
                                    <p:set>
                                      <p:cBhvr>
                                        <p:cTn id="31" dur="1" fill="hold">
                                          <p:stCondLst>
                                            <p:cond delay="499"/>
                                          </p:stCondLst>
                                        </p:cTn>
                                        <p:tgtEl>
                                          <p:spTgt spid="61"/>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62"/>
                                        </p:tgtEl>
                                      </p:cBhvr>
                                    </p:animEffect>
                                    <p:set>
                                      <p:cBhvr>
                                        <p:cTn id="34" dur="1" fill="hold">
                                          <p:stCondLst>
                                            <p:cond delay="499"/>
                                          </p:stCondLst>
                                        </p:cTn>
                                        <p:tgtEl>
                                          <p:spTgt spid="62"/>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4" nodeType="click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40"/>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5" nodeType="clickEffect">
                                  <p:stCondLst>
                                    <p:cond delay="0"/>
                                  </p:stCondLst>
                                  <p:childTnLst>
                                    <p:animEffect transition="out" filter="fade">
                                      <p:cBhvr>
                                        <p:cTn id="60" dur="500"/>
                                        <p:tgtEl>
                                          <p:spTgt spid="58"/>
                                        </p:tgtEl>
                                      </p:cBhvr>
                                    </p:animEffect>
                                    <p:set>
                                      <p:cBhvr>
                                        <p:cTn id="61" dur="1" fill="hold">
                                          <p:stCondLst>
                                            <p:cond delay="499"/>
                                          </p:stCondLst>
                                        </p:cTn>
                                        <p:tgtEl>
                                          <p:spTgt spid="58"/>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8"/>
                                        </p:tgtEl>
                                      </p:cBhvr>
                                    </p:animEffect>
                                    <p:set>
                                      <p:cBhvr>
                                        <p:cTn id="64" dur="1" fill="hold">
                                          <p:stCondLst>
                                            <p:cond delay="499"/>
                                          </p:stCondLst>
                                        </p:cTn>
                                        <p:tgtEl>
                                          <p:spTgt spid="38"/>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9"/>
                                        </p:tgtEl>
                                      </p:cBhvr>
                                    </p:animEffect>
                                    <p:set>
                                      <p:cBhvr>
                                        <p:cTn id="67" dur="1" fill="hold">
                                          <p:stCondLst>
                                            <p:cond delay="499"/>
                                          </p:stCondLst>
                                        </p:cTn>
                                        <p:tgtEl>
                                          <p:spTgt spid="39"/>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40"/>
                                        </p:tgtEl>
                                      </p:cBhvr>
                                    </p:animEffect>
                                    <p:set>
                                      <p:cBhvr>
                                        <p:cTn id="70" dur="1" fill="hold">
                                          <p:stCondLst>
                                            <p:cond delay="499"/>
                                          </p:stCondLst>
                                        </p:cTn>
                                        <p:tgtEl>
                                          <p:spTgt spid="40"/>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9"/>
                                        </p:tgtEl>
                                      </p:cBhvr>
                                    </p:animEffect>
                                    <p:set>
                                      <p:cBhvr>
                                        <p:cTn id="7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74" restart="whenNotActive" fill="hold" evtFilter="cancelBubble" nodeType="interactiveSeq">
                <p:stCondLst>
                  <p:cond evt="onClick" delay="0">
                    <p:tgtEl>
                      <p:spTgt spid="26"/>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6" nodeType="click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500"/>
                                        <p:tgtEl>
                                          <p:spTgt spid="5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500"/>
                                        <p:tgtEl>
                                          <p:spTgt spid="4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500"/>
                                        <p:tgtEl>
                                          <p:spTgt spid="4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childTnLst>
                          </p:cTn>
                        </p:par>
                      </p:childTnLst>
                    </p:cTn>
                  </p:par>
                </p:childTnLst>
              </p:cTn>
              <p:nextCondLst>
                <p:cond evt="onClick" delay="0">
                  <p:tgtEl>
                    <p:spTgt spid="26"/>
                  </p:tgtEl>
                </p:cond>
              </p:nextCondLst>
            </p:seq>
            <p:seq concurrent="1" nextAc="seek">
              <p:cTn id="92" restart="whenNotActive" fill="hold" evtFilter="cancelBubble" nodeType="interactiveSeq">
                <p:stCondLst>
                  <p:cond evt="onClick" delay="0">
                    <p:tgtEl>
                      <p:spTgt spid="43"/>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7" nodeType="clickEffect">
                                  <p:stCondLst>
                                    <p:cond delay="0"/>
                                  </p:stCondLst>
                                  <p:childTnLst>
                                    <p:animEffect transition="out" filter="fade">
                                      <p:cBhvr>
                                        <p:cTn id="96" dur="500"/>
                                        <p:tgtEl>
                                          <p:spTgt spid="58"/>
                                        </p:tgtEl>
                                      </p:cBhvr>
                                    </p:animEffect>
                                    <p:set>
                                      <p:cBhvr>
                                        <p:cTn id="97" dur="1" fill="hold">
                                          <p:stCondLst>
                                            <p:cond delay="499"/>
                                          </p:stCondLst>
                                        </p:cTn>
                                        <p:tgtEl>
                                          <p:spTgt spid="58"/>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41"/>
                                        </p:tgtEl>
                                      </p:cBhvr>
                                    </p:animEffect>
                                    <p:set>
                                      <p:cBhvr>
                                        <p:cTn id="100" dur="1" fill="hold">
                                          <p:stCondLst>
                                            <p:cond delay="499"/>
                                          </p:stCondLst>
                                        </p:cTn>
                                        <p:tgtEl>
                                          <p:spTgt spid="41"/>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42"/>
                                        </p:tgtEl>
                                      </p:cBhvr>
                                    </p:animEffect>
                                    <p:set>
                                      <p:cBhvr>
                                        <p:cTn id="103" dur="1" fill="hold">
                                          <p:stCondLst>
                                            <p:cond delay="499"/>
                                          </p:stCondLst>
                                        </p:cTn>
                                        <p:tgtEl>
                                          <p:spTgt spid="42"/>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43"/>
                                        </p:tgtEl>
                                      </p:cBhvr>
                                    </p:animEffect>
                                    <p:set>
                                      <p:cBhvr>
                                        <p:cTn id="106" dur="1" fill="hold">
                                          <p:stCondLst>
                                            <p:cond delay="499"/>
                                          </p:stCondLst>
                                        </p:cTn>
                                        <p:tgtEl>
                                          <p:spTgt spid="43"/>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30"/>
                                        </p:tgtEl>
                                      </p:cBhvr>
                                    </p:animEffect>
                                    <p:set>
                                      <p:cBhvr>
                                        <p:cTn id="10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10" restart="whenNotActive" fill="hold" evtFilter="cancelBubble" nodeType="interactiveSeq">
                <p:stCondLst>
                  <p:cond evt="onClick" delay="0">
                    <p:tgtEl>
                      <p:spTgt spid="23"/>
                    </p:tgtEl>
                  </p:cond>
                </p:stCondLst>
                <p:endSync evt="end" delay="0">
                  <p:rtn val="all"/>
                </p:endSync>
                <p:childTnLst>
                  <p:par>
                    <p:cTn id="111" fill="hold">
                      <p:stCondLst>
                        <p:cond delay="0"/>
                      </p:stCondLst>
                      <p:childTnLst>
                        <p:par>
                          <p:cTn id="112" fill="hold">
                            <p:stCondLst>
                              <p:cond delay="0"/>
                            </p:stCondLst>
                            <p:childTnLst>
                              <p:par>
                                <p:cTn id="113" presetID="10" presetClass="entr" presetSubtype="0" fill="hold" grpId="2" nodeType="clickEffect">
                                  <p:stCondLst>
                                    <p:cond delay="0"/>
                                  </p:stCondLst>
                                  <p:childTnLst>
                                    <p:set>
                                      <p:cBhvr>
                                        <p:cTn id="114" dur="1" fill="hold">
                                          <p:stCondLst>
                                            <p:cond delay="0"/>
                                          </p:stCondLst>
                                        </p:cTn>
                                        <p:tgtEl>
                                          <p:spTgt spid="58"/>
                                        </p:tgtEl>
                                        <p:attrNameLst>
                                          <p:attrName>style.visibility</p:attrName>
                                        </p:attrNameLst>
                                      </p:cBhvr>
                                      <p:to>
                                        <p:strVal val="visible"/>
                                      </p:to>
                                    </p:set>
                                    <p:animEffect transition="in" filter="fade">
                                      <p:cBhvr>
                                        <p:cTn id="115" dur="500"/>
                                        <p:tgtEl>
                                          <p:spTgt spid="58"/>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fade">
                                      <p:cBhvr>
                                        <p:cTn id="118" dur="500"/>
                                        <p:tgtEl>
                                          <p:spTgt spid="31"/>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500"/>
                                        <p:tgtEl>
                                          <p:spTgt spid="2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2"/>
                                        </p:tgtEl>
                                        <p:attrNameLst>
                                          <p:attrName>style.visibility</p:attrName>
                                        </p:attrNameLst>
                                      </p:cBhvr>
                                      <p:to>
                                        <p:strVal val="visible"/>
                                      </p:to>
                                    </p:set>
                                    <p:animEffect transition="in" filter="fade">
                                      <p:cBhvr>
                                        <p:cTn id="124" dur="500"/>
                                        <p:tgtEl>
                                          <p:spTgt spid="32"/>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fade">
                                      <p:cBhvr>
                                        <p:cTn id="127" dur="500"/>
                                        <p:tgtEl>
                                          <p:spTgt spid="33"/>
                                        </p:tgtEl>
                                      </p:cBhvr>
                                    </p:animEffect>
                                  </p:childTnLst>
                                </p:cTn>
                              </p:par>
                            </p:childTnLst>
                          </p:cTn>
                        </p:par>
                      </p:childTnLst>
                    </p:cTn>
                  </p:par>
                </p:childTnLst>
              </p:cTn>
              <p:nextCondLst>
                <p:cond evt="onClick" delay="0">
                  <p:tgtEl>
                    <p:spTgt spid="23"/>
                  </p:tgtEl>
                </p:cond>
              </p:nextCondLst>
            </p:seq>
            <p:seq concurrent="1" nextAc="seek">
              <p:cTn id="128" restart="whenNotActive" fill="hold" evtFilter="cancelBubble" nodeType="interactiveSeq">
                <p:stCondLst>
                  <p:cond evt="onClick" delay="0">
                    <p:tgtEl>
                      <p:spTgt spid="33"/>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3" nodeType="clickEffect">
                                  <p:stCondLst>
                                    <p:cond delay="0"/>
                                  </p:stCondLst>
                                  <p:childTnLst>
                                    <p:animEffect transition="out" filter="fade">
                                      <p:cBhvr>
                                        <p:cTn id="132" dur="500"/>
                                        <p:tgtEl>
                                          <p:spTgt spid="58"/>
                                        </p:tgtEl>
                                      </p:cBhvr>
                                    </p:animEffect>
                                    <p:set>
                                      <p:cBhvr>
                                        <p:cTn id="133" dur="1" fill="hold">
                                          <p:stCondLst>
                                            <p:cond delay="499"/>
                                          </p:stCondLst>
                                        </p:cTn>
                                        <p:tgtEl>
                                          <p:spTgt spid="58"/>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31"/>
                                        </p:tgtEl>
                                      </p:cBhvr>
                                    </p:animEffect>
                                    <p:set>
                                      <p:cBhvr>
                                        <p:cTn id="136" dur="1" fill="hold">
                                          <p:stCondLst>
                                            <p:cond delay="499"/>
                                          </p:stCondLst>
                                        </p:cTn>
                                        <p:tgtEl>
                                          <p:spTgt spid="31"/>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28"/>
                                        </p:tgtEl>
                                      </p:cBhvr>
                                    </p:animEffect>
                                    <p:set>
                                      <p:cBhvr>
                                        <p:cTn id="139" dur="1" fill="hold">
                                          <p:stCondLst>
                                            <p:cond delay="499"/>
                                          </p:stCondLst>
                                        </p:cTn>
                                        <p:tgtEl>
                                          <p:spTgt spid="28"/>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32"/>
                                        </p:tgtEl>
                                      </p:cBhvr>
                                    </p:animEffect>
                                    <p:set>
                                      <p:cBhvr>
                                        <p:cTn id="142" dur="1" fill="hold">
                                          <p:stCondLst>
                                            <p:cond delay="499"/>
                                          </p:stCondLst>
                                        </p:cTn>
                                        <p:tgtEl>
                                          <p:spTgt spid="32"/>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33"/>
                                        </p:tgtEl>
                                      </p:cBhvr>
                                    </p:animEffect>
                                    <p:set>
                                      <p:cBhvr>
                                        <p:cTn id="145"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58" grpId="0" animBg="1"/>
      <p:bldP spid="58" grpId="1" animBg="1"/>
      <p:bldP spid="58" grpId="2" animBg="1"/>
      <p:bldP spid="58" grpId="3" animBg="1"/>
      <p:bldP spid="58" grpId="4" animBg="1"/>
      <p:bldP spid="58" grpId="5" animBg="1"/>
      <p:bldP spid="58" grpId="6" animBg="1"/>
      <p:bldP spid="58" grpId="7" animBg="1"/>
      <p:bldP spid="31" grpId="0" animBg="1"/>
      <p:bldP spid="31" grpId="1" animBg="1"/>
      <p:bldP spid="28" grpId="0"/>
      <p:bldP spid="28" grpId="1"/>
      <p:bldP spid="32" grpId="0" animBg="1"/>
      <p:bldP spid="32" grpId="1" animBg="1"/>
      <p:bldP spid="33" grpId="0"/>
      <p:bldP spid="33" grpId="1"/>
      <p:bldP spid="59" grpId="0" animBg="1"/>
      <p:bldP spid="59" grpId="1" animBg="1"/>
      <p:bldP spid="61" grpId="0" animBg="1"/>
      <p:bldP spid="61" grpId="1" animBg="1"/>
      <p:bldP spid="62" grpId="0"/>
      <p:bldP spid="62" grpId="1"/>
      <p:bldP spid="7" grpId="0"/>
      <p:bldP spid="7" grpId="1"/>
      <p:bldP spid="38" grpId="0" animBg="1"/>
      <p:bldP spid="38" grpId="1" animBg="1"/>
      <p:bldP spid="39" grpId="0" animBg="1"/>
      <p:bldP spid="39" grpId="1" animBg="1"/>
      <p:bldP spid="40" grpId="0"/>
      <p:bldP spid="40" grpId="1"/>
      <p:bldP spid="29" grpId="0"/>
      <p:bldP spid="29" grpId="1"/>
      <p:bldP spid="41" grpId="0" animBg="1"/>
      <p:bldP spid="41" grpId="1" animBg="1"/>
      <p:bldP spid="42" grpId="0" animBg="1"/>
      <p:bldP spid="42" grpId="1" animBg="1"/>
      <p:bldP spid="43" grpId="0"/>
      <p:bldP spid="43" grpId="1"/>
      <p:bldP spid="30" grpId="0"/>
      <p:bldP spid="3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hart Icon" descr="U:\AMS Toolkit\Images\Auditor Training Module\Chart Icon.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933056"/>
            <a:ext cx="1300344" cy="490130"/>
          </a:xfrm>
          <a:prstGeom prst="rect">
            <a:avLst/>
          </a:prstGeom>
          <a:noFill/>
          <a:extLst>
            <a:ext uri="{909E8E84-426E-40DD-AFC4-6F175D3DCCD1}">
              <a14:hiddenFill xmlns:a14="http://schemas.microsoft.com/office/drawing/2010/main">
                <a:solidFill>
                  <a:srgbClr val="FFFFFF"/>
                </a:solidFill>
              </a14:hiddenFill>
            </a:ext>
          </a:extLst>
        </p:spPr>
      </p:pic>
      <p:pic>
        <p:nvPicPr>
          <p:cNvPr id="26" name="eMR Icon">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555776" y="4056963"/>
            <a:ext cx="1008112" cy="908408"/>
          </a:xfrm>
          <a:prstGeom prst="rect">
            <a:avLst/>
          </a:prstGeom>
          <a:noFill/>
          <a:extLst>
            <a:ext uri="{909E8E84-426E-40DD-AFC4-6F175D3DCCD1}">
              <a14:hiddenFill xmlns:a14="http://schemas.microsoft.com/office/drawing/2010/main">
                <a:solidFill>
                  <a:srgbClr val="FFFFFF"/>
                </a:solidFill>
              </a14:hiddenFill>
            </a:ext>
          </a:extLst>
        </p:spPr>
      </p:pic>
      <p:pic>
        <p:nvPicPr>
          <p:cNvPr id="27" name="Notes Icon">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71600" y="4630660"/>
            <a:ext cx="1300344" cy="490129"/>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p:cNvSpPr txBox="1">
            <a:spLocks noChangeArrowheads="1"/>
          </p:cNvSpPr>
          <p:nvPr/>
        </p:nvSpPr>
        <p:spPr bwMode="auto">
          <a:xfrm>
            <a:off x="331693" y="764704"/>
            <a:ext cx="4156411" cy="792087"/>
          </a:xfrm>
          <a:prstGeom prst="rect">
            <a:avLst/>
          </a:prstGeom>
          <a:noFill/>
          <a:ln w="9525">
            <a:noFill/>
            <a:miter lim="800000"/>
            <a:headEnd/>
            <a:tailEnd/>
          </a:ln>
        </p:spPr>
        <p:txBody>
          <a:bodyPr rot="0" vert="horz" wrap="square" lIns="91440" tIns="45720" rIns="91440" bIns="45720" anchor="ctr" anchorCtr="0">
            <a:noAutofit/>
          </a:bodyPr>
          <a:lstStyle/>
          <a:p>
            <a:pPr>
              <a:lnSpc>
                <a:spcPct val="115000"/>
              </a:lnSpc>
              <a:spcAft>
                <a:spcPts val="0"/>
              </a:spcAft>
            </a:pPr>
            <a:r>
              <a:rPr lang="en-AU" sz="4000" dirty="0">
                <a:solidFill>
                  <a:srgbClr val="D20550"/>
                </a:solidFill>
                <a:effectLst/>
                <a:latin typeface="Franklin Gothic Book" panose="020B0503020102020204" pitchFamily="34" charset="0"/>
                <a:ea typeface="Calibri"/>
                <a:cs typeface="Times New Roman"/>
              </a:rPr>
              <a:t>Case Study 3</a:t>
            </a:r>
            <a:endParaRPr lang="en-AU" sz="2800" b="1" dirty="0">
              <a:solidFill>
                <a:srgbClr val="D20550"/>
              </a:solidFill>
              <a:effectLst/>
              <a:latin typeface="Franklin Gothic Book" panose="020B0503020102020204" pitchFamily="34" charset="0"/>
              <a:ea typeface="Calibri"/>
              <a:cs typeface="Arial" panose="020B0604020202020204" pitchFamily="34" charset="0"/>
            </a:endParaRPr>
          </a:p>
        </p:txBody>
      </p:sp>
      <p:pic>
        <p:nvPicPr>
          <p:cNvPr id="24" name="Next Button">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60333" y="4851796"/>
            <a:ext cx="965169" cy="725154"/>
          </a:xfrm>
          <a:prstGeom prst="rect">
            <a:avLst/>
          </a:prstGeom>
        </p:spPr>
      </p:pic>
      <p:sp>
        <p:nvSpPr>
          <p:cNvPr id="2" name="Left Text"/>
          <p:cNvSpPr txBox="1"/>
          <p:nvPr/>
        </p:nvSpPr>
        <p:spPr>
          <a:xfrm>
            <a:off x="340000" y="1507583"/>
            <a:ext cx="4103054" cy="2200602"/>
          </a:xfrm>
          <a:prstGeom prst="rect">
            <a:avLst/>
          </a:prstGeom>
          <a:noFill/>
        </p:spPr>
        <p:txBody>
          <a:bodyPr wrap="square" rtlCol="0">
            <a:spAutoFit/>
          </a:bodyPr>
          <a:lstStyle/>
          <a:p>
            <a:r>
              <a:rPr lang="en-AU" sz="1700" dirty="0">
                <a:solidFill>
                  <a:schemeClr val="tx1">
                    <a:lumMod val="75000"/>
                    <a:lumOff val="25000"/>
                  </a:schemeClr>
                </a:solidFill>
                <a:latin typeface="Calibri Light" panose="020F0302020204030204" pitchFamily="34" charset="0"/>
              </a:rPr>
              <a:t>Your randomly selected patient has come to your geriatrics ward overnight. She is a 78yo F who was sent into hospital from a nursing home.</a:t>
            </a:r>
          </a:p>
          <a:p>
            <a:endParaRPr lang="en-AU" sz="1100" dirty="0">
              <a:solidFill>
                <a:schemeClr val="tx1">
                  <a:lumMod val="75000"/>
                  <a:lumOff val="25000"/>
                </a:schemeClr>
              </a:solidFill>
              <a:latin typeface="Calibri Light" panose="020F0302020204030204" pitchFamily="34" charset="0"/>
            </a:endParaRPr>
          </a:p>
          <a:p>
            <a:r>
              <a:rPr lang="en-AU" b="1" dirty="0">
                <a:solidFill>
                  <a:schemeClr val="tx1">
                    <a:lumMod val="75000"/>
                    <a:lumOff val="25000"/>
                  </a:schemeClr>
                </a:solidFill>
              </a:rPr>
              <a:t>Please click the icons below to review relevant information in the chart, notes and electronic medical record.</a:t>
            </a:r>
          </a:p>
        </p:txBody>
      </p:sp>
      <p:sp>
        <p:nvSpPr>
          <p:cNvPr id="5" name="Right Text"/>
          <p:cNvSpPr txBox="1"/>
          <p:nvPr/>
        </p:nvSpPr>
        <p:spPr>
          <a:xfrm>
            <a:off x="4629761" y="1818875"/>
            <a:ext cx="4095741" cy="923330"/>
          </a:xfrm>
          <a:prstGeom prst="rect">
            <a:avLst/>
          </a:prstGeom>
          <a:noFill/>
        </p:spPr>
        <p:txBody>
          <a:bodyPr wrap="square" rtlCol="0">
            <a:spAutoFit/>
          </a:bodyPr>
          <a:lstStyle/>
          <a:p>
            <a:r>
              <a:rPr lang="en-AU" b="1" dirty="0">
                <a:solidFill>
                  <a:schemeClr val="tx1">
                    <a:lumMod val="75000"/>
                    <a:lumOff val="25000"/>
                  </a:schemeClr>
                </a:solidFill>
              </a:rPr>
              <a:t>Based on the information available, is this patient eligible for inclusion in the audit?</a:t>
            </a:r>
          </a:p>
        </p:txBody>
      </p:sp>
      <p:sp>
        <p:nvSpPr>
          <p:cNvPr id="21" name="Please Note"/>
          <p:cNvSpPr txBox="1"/>
          <p:nvPr/>
        </p:nvSpPr>
        <p:spPr>
          <a:xfrm>
            <a:off x="4629761" y="3904125"/>
            <a:ext cx="3952251" cy="523220"/>
          </a:xfrm>
          <a:prstGeom prst="rect">
            <a:avLst/>
          </a:prstGeom>
          <a:noFill/>
        </p:spPr>
        <p:txBody>
          <a:bodyPr wrap="square" rtlCol="0">
            <a:spAutoFit/>
          </a:bodyPr>
          <a:lstStyle/>
          <a:p>
            <a:r>
              <a:rPr lang="en-AU" sz="1400" dirty="0">
                <a:solidFill>
                  <a:schemeClr val="tx1">
                    <a:lumMod val="75000"/>
                    <a:lumOff val="25000"/>
                  </a:schemeClr>
                </a:solidFill>
                <a:latin typeface="Calibri Light" panose="020F0302020204030204" pitchFamily="34" charset="0"/>
              </a:rPr>
              <a:t>Please Note: The User Guide contains an Eligibility Flowchart (Appendix C) that you may find helpful.</a:t>
            </a:r>
          </a:p>
        </p:txBody>
      </p:sp>
      <p:sp>
        <p:nvSpPr>
          <p:cNvPr id="4" name="Yes Green Box"/>
          <p:cNvSpPr/>
          <p:nvPr/>
        </p:nvSpPr>
        <p:spPr>
          <a:xfrm>
            <a:off x="5225947" y="2998611"/>
            <a:ext cx="1152129" cy="576064"/>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Yes Green Text"/>
          <p:cNvSpPr txBox="1"/>
          <p:nvPr/>
        </p:nvSpPr>
        <p:spPr>
          <a:xfrm>
            <a:off x="5259013" y="3055810"/>
            <a:ext cx="1085995" cy="461665"/>
          </a:xfrm>
          <a:prstGeom prst="rect">
            <a:avLst/>
          </a:prstGeom>
          <a:noFill/>
        </p:spPr>
        <p:txBody>
          <a:bodyPr wrap="square" rtlCol="0">
            <a:spAutoFit/>
          </a:bodyPr>
          <a:lstStyle/>
          <a:p>
            <a:pPr algn="ctr"/>
            <a:r>
              <a:rPr lang="en-AU" sz="2400" b="1" dirty="0">
                <a:solidFill>
                  <a:schemeClr val="tx1">
                    <a:lumMod val="75000"/>
                    <a:lumOff val="25000"/>
                  </a:schemeClr>
                </a:solidFill>
              </a:rPr>
              <a:t>YES</a:t>
            </a:r>
          </a:p>
        </p:txBody>
      </p:sp>
      <p:sp>
        <p:nvSpPr>
          <p:cNvPr id="29" name="No Green Box"/>
          <p:cNvSpPr/>
          <p:nvPr/>
        </p:nvSpPr>
        <p:spPr>
          <a:xfrm>
            <a:off x="6641273" y="2994453"/>
            <a:ext cx="1152129" cy="576064"/>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No Green Text"/>
          <p:cNvSpPr txBox="1"/>
          <p:nvPr/>
        </p:nvSpPr>
        <p:spPr>
          <a:xfrm>
            <a:off x="6674339" y="3051652"/>
            <a:ext cx="1085995" cy="461665"/>
          </a:xfrm>
          <a:prstGeom prst="rect">
            <a:avLst/>
          </a:prstGeom>
          <a:noFill/>
        </p:spPr>
        <p:txBody>
          <a:bodyPr wrap="square" rtlCol="0">
            <a:spAutoFit/>
          </a:bodyPr>
          <a:lstStyle/>
          <a:p>
            <a:pPr algn="ctr"/>
            <a:r>
              <a:rPr lang="en-AU" sz="2400" b="1" dirty="0">
                <a:solidFill>
                  <a:schemeClr val="tx1">
                    <a:lumMod val="75000"/>
                    <a:lumOff val="25000"/>
                  </a:schemeClr>
                </a:solidFill>
              </a:rPr>
              <a:t>NO</a:t>
            </a:r>
          </a:p>
        </p:txBody>
      </p:sp>
      <p:sp>
        <p:nvSpPr>
          <p:cNvPr id="32" name="Transparent Box"/>
          <p:cNvSpPr/>
          <p:nvPr/>
        </p:nvSpPr>
        <p:spPr>
          <a:xfrm>
            <a:off x="340001" y="499744"/>
            <a:ext cx="8552479" cy="5077206"/>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Correct Grey Box"/>
          <p:cNvSpPr/>
          <p:nvPr/>
        </p:nvSpPr>
        <p:spPr>
          <a:xfrm>
            <a:off x="1475655" y="2177283"/>
            <a:ext cx="6317747" cy="1578684"/>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Correct Grey Text"/>
          <p:cNvSpPr txBox="1"/>
          <p:nvPr/>
        </p:nvSpPr>
        <p:spPr>
          <a:xfrm>
            <a:off x="1475655" y="2504389"/>
            <a:ext cx="6192688" cy="392159"/>
          </a:xfrm>
          <a:prstGeom prst="rect">
            <a:avLst/>
          </a:prstGeom>
          <a:noFill/>
        </p:spPr>
        <p:txBody>
          <a:bodyPr wrap="square" rtlCol="0">
            <a:spAutoFit/>
          </a:bodyPr>
          <a:lstStyle/>
          <a:p>
            <a:pPr algn="ctr">
              <a:lnSpc>
                <a:spcPct val="115000"/>
              </a:lnSpc>
              <a:spcAft>
                <a:spcPts val="1000"/>
              </a:spcAft>
            </a:pPr>
            <a:r>
              <a:rPr lang="en-AU" b="1" dirty="0">
                <a:solidFill>
                  <a:schemeClr val="tx1">
                    <a:lumMod val="75000"/>
                    <a:lumOff val="25000"/>
                  </a:schemeClr>
                </a:solidFill>
                <a:ea typeface="Calibri"/>
                <a:cs typeface="Times New Roman"/>
              </a:rPr>
              <a:t>Correct! </a:t>
            </a:r>
            <a:r>
              <a:rPr lang="en-AU" b="1" dirty="0">
                <a:solidFill>
                  <a:schemeClr val="tx1">
                    <a:lumMod val="75000"/>
                    <a:lumOff val="25000"/>
                  </a:schemeClr>
                </a:solidFill>
                <a:latin typeface="Calibri Light" panose="020F0302020204030204" pitchFamily="34" charset="0"/>
                <a:ea typeface="Calibri"/>
                <a:cs typeface="Times New Roman"/>
              </a:rPr>
              <a:t> </a:t>
            </a:r>
            <a:r>
              <a:rPr lang="en-AU" sz="1700" dirty="0">
                <a:solidFill>
                  <a:schemeClr val="tx1">
                    <a:lumMod val="75000"/>
                    <a:lumOff val="25000"/>
                  </a:schemeClr>
                </a:solidFill>
                <a:latin typeface="Calibri Light" panose="020F0302020204030204" pitchFamily="34" charset="0"/>
                <a:ea typeface="Calibri"/>
                <a:cs typeface="Times New Roman"/>
              </a:rPr>
              <a:t>This patient appears to be eligible for the audit.</a:t>
            </a:r>
            <a:endParaRPr lang="en-AU" sz="1700" dirty="0">
              <a:solidFill>
                <a:schemeClr val="tx1">
                  <a:lumMod val="75000"/>
                  <a:lumOff val="25000"/>
                </a:schemeClr>
              </a:solidFill>
              <a:latin typeface="Calibri Light" panose="020F0302020204030204" pitchFamily="34" charset="0"/>
            </a:endParaRPr>
          </a:p>
        </p:txBody>
      </p:sp>
      <p:sp>
        <p:nvSpPr>
          <p:cNvPr id="34" name="OK Correct Box"/>
          <p:cNvSpPr/>
          <p:nvPr/>
        </p:nvSpPr>
        <p:spPr>
          <a:xfrm>
            <a:off x="4101366" y="30286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K Correct Text"/>
          <p:cNvSpPr txBox="1"/>
          <p:nvPr/>
        </p:nvSpPr>
        <p:spPr>
          <a:xfrm>
            <a:off x="4082155" y="3037660"/>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38" name="Incorrect Grey Box"/>
          <p:cNvSpPr/>
          <p:nvPr/>
        </p:nvSpPr>
        <p:spPr>
          <a:xfrm>
            <a:off x="1263980" y="1279182"/>
            <a:ext cx="6710196" cy="3445961"/>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Incorrect Grey Text"/>
          <p:cNvSpPr txBox="1"/>
          <p:nvPr/>
        </p:nvSpPr>
        <p:spPr>
          <a:xfrm>
            <a:off x="1503047" y="1556791"/>
            <a:ext cx="6226385" cy="2180084"/>
          </a:xfrm>
          <a:prstGeom prst="rect">
            <a:avLst/>
          </a:prstGeom>
          <a:noFill/>
        </p:spPr>
        <p:txBody>
          <a:bodyPr wrap="square" rtlCol="0">
            <a:spAutoFit/>
          </a:bodyPr>
          <a:lstStyle/>
          <a:p>
            <a:pPr algn="ctr">
              <a:spcAft>
                <a:spcPts val="1000"/>
              </a:spcAft>
            </a:pPr>
            <a:r>
              <a:rPr lang="en-AU" b="1" dirty="0">
                <a:solidFill>
                  <a:schemeClr val="tx1">
                    <a:lumMod val="75000"/>
                    <a:lumOff val="25000"/>
                  </a:schemeClr>
                </a:solidFill>
              </a:rPr>
              <a:t>Are you sure?</a:t>
            </a:r>
          </a:p>
          <a:p>
            <a:pPr algn="ctr">
              <a:spcAft>
                <a:spcPts val="1000"/>
              </a:spcAft>
            </a:pPr>
            <a:r>
              <a:rPr lang="en-AU" sz="1700" dirty="0">
                <a:solidFill>
                  <a:schemeClr val="tx1">
                    <a:lumMod val="75000"/>
                    <a:lumOff val="25000"/>
                  </a:schemeClr>
                </a:solidFill>
                <a:latin typeface="Calibri Light" panose="020F0302020204030204" pitchFamily="34" charset="0"/>
              </a:rPr>
              <a:t>Although partial culture results have now been posted, these were not available at the time of prescribing and current therapy is still considered empirically prescribed.</a:t>
            </a:r>
          </a:p>
          <a:p>
            <a:pPr algn="ctr">
              <a:spcAft>
                <a:spcPts val="1000"/>
              </a:spcAft>
            </a:pPr>
            <a:r>
              <a:rPr lang="en-AU" sz="1700" dirty="0">
                <a:solidFill>
                  <a:schemeClr val="tx1">
                    <a:lumMod val="75000"/>
                    <a:lumOff val="25000"/>
                  </a:schemeClr>
                </a:solidFill>
                <a:latin typeface="Calibri Light" panose="020F0302020204030204" pitchFamily="34" charset="0"/>
              </a:rPr>
              <a:t>It is still within the audit rules to continue, but keep in mind whether or not the current culture results should prompt a change in therapy for this patient.</a:t>
            </a:r>
          </a:p>
        </p:txBody>
      </p:sp>
      <p:sp>
        <p:nvSpPr>
          <p:cNvPr id="36" name="OK Incorrect Box"/>
          <p:cNvSpPr/>
          <p:nvPr/>
        </p:nvSpPr>
        <p:spPr>
          <a:xfrm>
            <a:off x="4169061" y="3925935"/>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OK Incorrect Text"/>
          <p:cNvSpPr txBox="1"/>
          <p:nvPr/>
        </p:nvSpPr>
        <p:spPr>
          <a:xfrm>
            <a:off x="4169061" y="3934902"/>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Tree>
    <p:extLst>
      <p:ext uri="{BB962C8B-B14F-4D97-AF65-F5344CB8AC3E}">
        <p14:creationId xmlns:p14="http://schemas.microsoft.com/office/powerpoint/2010/main" val="511074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1"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nextCondLst>
                <p:cond evt="onClick" delay="0">
                  <p:tgtEl>
                    <p:spTgt spid="30"/>
                  </p:tgtEl>
                </p:cond>
              </p:nextCondLst>
            </p:seq>
            <p:seq concurrent="1" nextAc="seek">
              <p:cTn id="38" restart="whenNotActive" fill="hold" evtFilter="cancelBubble" nodeType="interactiveSeq">
                <p:stCondLst>
                  <p:cond evt="onClick" delay="0">
                    <p:tgtEl>
                      <p:spTgt spid="3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2" nodeType="clickEffect">
                                  <p:stCondLst>
                                    <p:cond delay="0"/>
                                  </p:stCondLst>
                                  <p:childTnLst>
                                    <p:animEffect transition="out" filter="fade">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6"/>
                                        </p:tgtEl>
                                      </p:cBhvr>
                                    </p:animEffect>
                                    <p:set>
                                      <p:cBhvr>
                                        <p:cTn id="46" dur="1" fill="hold">
                                          <p:stCondLst>
                                            <p:cond delay="499"/>
                                          </p:stCondLst>
                                        </p:cTn>
                                        <p:tgtEl>
                                          <p:spTgt spid="3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7"/>
                                        </p:tgtEl>
                                      </p:cBhvr>
                                    </p:animEffect>
                                    <p:set>
                                      <p:cBhvr>
                                        <p:cTn id="49" dur="1" fill="hold">
                                          <p:stCondLst>
                                            <p:cond delay="499"/>
                                          </p:stCondLst>
                                        </p:cTn>
                                        <p:tgtEl>
                                          <p:spTgt spid="37"/>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8"/>
                                        </p:tgtEl>
                                      </p:cBhvr>
                                    </p:animEffect>
                                    <p:set>
                                      <p:cBhvr>
                                        <p:cTn id="52" dur="1" fill="hold">
                                          <p:stCondLst>
                                            <p:cond delay="499"/>
                                          </p:stCondLst>
                                        </p:cTn>
                                        <p:tgtEl>
                                          <p:spTgt spid="3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39"/>
                                        </p:tgtEl>
                                      </p:cBhvr>
                                    </p:animEffect>
                                    <p:set>
                                      <p:cBhvr>
                                        <p:cTn id="5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56" restart="whenNotActive" fill="hold" evtFilter="cancelBubble" nodeType="interactiveSeq">
                <p:stCondLst>
                  <p:cond evt="onClick" delay="0">
                    <p:tgtEl>
                      <p:spTgt spid="35"/>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3" nodeType="clickEffect">
                                  <p:stCondLst>
                                    <p:cond delay="0"/>
                                  </p:stCondLst>
                                  <p:childTnLst>
                                    <p:animEffect transition="out" filter="fade">
                                      <p:cBhvr>
                                        <p:cTn id="60" dur="500"/>
                                        <p:tgtEl>
                                          <p:spTgt spid="32"/>
                                        </p:tgtEl>
                                      </p:cBhvr>
                                    </p:animEffect>
                                    <p:set>
                                      <p:cBhvr>
                                        <p:cTn id="61" dur="1" fill="hold">
                                          <p:stCondLst>
                                            <p:cond delay="499"/>
                                          </p:stCondLst>
                                        </p:cTn>
                                        <p:tgtEl>
                                          <p:spTgt spid="32"/>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4"/>
                                        </p:tgtEl>
                                      </p:cBhvr>
                                    </p:animEffect>
                                    <p:set>
                                      <p:cBhvr>
                                        <p:cTn id="70" dur="1" fill="hold">
                                          <p:stCondLst>
                                            <p:cond delay="499"/>
                                          </p:stCondLst>
                                        </p:cTn>
                                        <p:tgtEl>
                                          <p:spTgt spid="3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35"/>
                                        </p:tgtEl>
                                      </p:cBhvr>
                                    </p:animEffect>
                                    <p:set>
                                      <p:cBhvr>
                                        <p:cTn id="7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2" grpId="0" animBg="1"/>
      <p:bldP spid="32" grpId="1" animBg="1"/>
      <p:bldP spid="32" grpId="2" animBg="1"/>
      <p:bldP spid="32" grpId="3" animBg="1"/>
      <p:bldP spid="31" grpId="0" animBg="1"/>
      <p:bldP spid="31" grpId="1" animBg="1"/>
      <p:bldP spid="33" grpId="0"/>
      <p:bldP spid="33" grpId="1"/>
      <p:bldP spid="34" grpId="0" animBg="1"/>
      <p:bldP spid="34" grpId="1" animBg="1"/>
      <p:bldP spid="35" grpId="0"/>
      <p:bldP spid="35" grpId="1"/>
      <p:bldP spid="38" grpId="0" animBg="1"/>
      <p:bldP spid="38" grpId="1" animBg="1"/>
      <p:bldP spid="39" grpId="0"/>
      <p:bldP spid="39" grpId="1"/>
      <p:bldP spid="36" grpId="0" animBg="1"/>
      <p:bldP spid="36" grpId="1" animBg="1"/>
      <p:bldP spid="37" grpId="0"/>
      <p:bldP spid="3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7" name="Chart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533" y="537300"/>
            <a:ext cx="3258716" cy="1570108"/>
          </a:xfrm>
          <a:prstGeom prst="rect">
            <a:avLst/>
          </a:prstGeom>
        </p:spPr>
      </p:pic>
      <p:pic>
        <p:nvPicPr>
          <p:cNvPr id="9" name="Chart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653" y="2268834"/>
            <a:ext cx="3552284" cy="1086020"/>
          </a:xfrm>
          <a:prstGeom prst="rect">
            <a:avLst/>
          </a:prstGeom>
        </p:spPr>
      </p:pic>
      <p:pic>
        <p:nvPicPr>
          <p:cNvPr id="2" name="Chart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524" y="4440877"/>
            <a:ext cx="3552284" cy="1086020"/>
          </a:xfrm>
          <a:prstGeom prst="rect">
            <a:avLst/>
          </a:prstGeom>
        </p:spPr>
      </p:pic>
      <p:pic>
        <p:nvPicPr>
          <p:cNvPr id="3" name="Chart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653" y="3354856"/>
            <a:ext cx="3552284" cy="1086020"/>
          </a:xfrm>
          <a:prstGeom prst="rect">
            <a:avLst/>
          </a:prstGeom>
        </p:spPr>
      </p:pic>
      <p:pic>
        <p:nvPicPr>
          <p:cNvPr id="4" name="Chart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6318" y="647015"/>
            <a:ext cx="3545431" cy="1083926"/>
          </a:xfrm>
          <a:prstGeom prst="rect">
            <a:avLst/>
          </a:prstGeom>
        </p:spPr>
      </p:pic>
      <p:pic>
        <p:nvPicPr>
          <p:cNvPr id="5" name="Chart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6318" y="1730941"/>
            <a:ext cx="3545431" cy="1083925"/>
          </a:xfrm>
          <a:prstGeom prst="rect">
            <a:avLst/>
          </a:prstGeom>
        </p:spPr>
      </p:pic>
      <p:pic>
        <p:nvPicPr>
          <p:cNvPr id="10" name="Chart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9251" y="2814867"/>
            <a:ext cx="3532514" cy="1079976"/>
          </a:xfrm>
          <a:prstGeom prst="rect">
            <a:avLst/>
          </a:prstGeom>
        </p:spPr>
      </p:pic>
      <p:pic>
        <p:nvPicPr>
          <p:cNvPr id="11" name="Allergies Box"/>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99856" y="4094823"/>
            <a:ext cx="2617594" cy="1354646"/>
          </a:xfrm>
          <a:prstGeom prst="rect">
            <a:avLst/>
          </a:prstGeom>
        </p:spPr>
      </p:pic>
    </p:spTree>
    <p:extLst>
      <p:ext uri="{BB962C8B-B14F-4D97-AF65-F5344CB8AC3E}">
        <p14:creationId xmlns:p14="http://schemas.microsoft.com/office/powerpoint/2010/main" val="3970130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14" name="Progress N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548680"/>
            <a:ext cx="6647688" cy="4928615"/>
          </a:xfrm>
          <a:prstGeom prst="rect">
            <a:avLst/>
          </a:prstGeom>
        </p:spPr>
      </p:pic>
    </p:spTree>
    <p:extLst>
      <p:ext uri="{BB962C8B-B14F-4D97-AF65-F5344CB8AC3E}">
        <p14:creationId xmlns:p14="http://schemas.microsoft.com/office/powerpoint/2010/main" val="3978052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M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164" y="702455"/>
            <a:ext cx="8209716" cy="3662649"/>
          </a:xfrm>
          <a:prstGeom prst="rect">
            <a:avLst/>
          </a:prstGeom>
        </p:spPr>
      </p:pic>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3"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sp>
        <p:nvSpPr>
          <p:cNvPr id="2" name="Text"/>
          <p:cNvSpPr txBox="1"/>
          <p:nvPr/>
        </p:nvSpPr>
        <p:spPr>
          <a:xfrm>
            <a:off x="482627" y="4653136"/>
            <a:ext cx="5472608" cy="369332"/>
          </a:xfrm>
          <a:prstGeom prst="rect">
            <a:avLst/>
          </a:prstGeom>
          <a:noFill/>
        </p:spPr>
        <p:txBody>
          <a:bodyPr wrap="square" rtlCol="0">
            <a:spAutoFit/>
          </a:bodyPr>
          <a:lstStyle/>
          <a:p>
            <a:r>
              <a:rPr lang="en-AU" dirty="0"/>
              <a:t>Click on relevant results to reveal more information.</a:t>
            </a:r>
          </a:p>
        </p:txBody>
      </p:sp>
      <p:sp>
        <p:nvSpPr>
          <p:cNvPr id="9" name="Urine Cult Button"/>
          <p:cNvSpPr/>
          <p:nvPr/>
        </p:nvSpPr>
        <p:spPr>
          <a:xfrm>
            <a:off x="3632829" y="3312000"/>
            <a:ext cx="1299211" cy="288032"/>
          </a:xfrm>
          <a:prstGeom prst="round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riage Report Button"/>
          <p:cNvSpPr/>
          <p:nvPr/>
        </p:nvSpPr>
        <p:spPr>
          <a:xfrm>
            <a:off x="2391886" y="3888000"/>
            <a:ext cx="1371218" cy="288032"/>
          </a:xfrm>
          <a:prstGeom prst="round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Blood Cult Button"/>
          <p:cNvSpPr/>
          <p:nvPr/>
        </p:nvSpPr>
        <p:spPr>
          <a:xfrm>
            <a:off x="4932040" y="3507574"/>
            <a:ext cx="1224135" cy="288032"/>
          </a:xfrm>
          <a:prstGeom prst="round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riage Report Box"/>
          <p:cNvSpPr/>
          <p:nvPr/>
        </p:nvSpPr>
        <p:spPr>
          <a:xfrm>
            <a:off x="3093973" y="964577"/>
            <a:ext cx="3240360" cy="396973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Urine Cult Box"/>
          <p:cNvSpPr/>
          <p:nvPr/>
        </p:nvSpPr>
        <p:spPr>
          <a:xfrm>
            <a:off x="2915816" y="1799177"/>
            <a:ext cx="3888432" cy="1930509"/>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riage Report Text"/>
          <p:cNvSpPr txBox="1"/>
          <p:nvPr/>
        </p:nvSpPr>
        <p:spPr>
          <a:xfrm>
            <a:off x="3270927" y="1220956"/>
            <a:ext cx="3063406" cy="3600986"/>
          </a:xfrm>
          <a:prstGeom prst="rect">
            <a:avLst/>
          </a:prstGeom>
          <a:noFill/>
        </p:spPr>
        <p:txBody>
          <a:bodyPr wrap="square" rtlCol="0">
            <a:spAutoFit/>
          </a:bodyPr>
          <a:lstStyle/>
          <a:p>
            <a:r>
              <a:rPr lang="en-AU" sz="1200" b="1" dirty="0"/>
              <a:t>Triage Review</a:t>
            </a:r>
          </a:p>
          <a:p>
            <a:r>
              <a:rPr lang="en-AU" sz="1200" b="1" dirty="0"/>
              <a:t>Verified J. Wilkinson 30/05/14 09:16</a:t>
            </a:r>
          </a:p>
          <a:p>
            <a:endParaRPr lang="en-AU" sz="1200" dirty="0"/>
          </a:p>
          <a:p>
            <a:r>
              <a:rPr lang="en-AU" sz="1200" dirty="0"/>
              <a:t>78 year old female BIBA from NH</a:t>
            </a:r>
          </a:p>
          <a:p>
            <a:endParaRPr lang="en-AU" sz="1200" dirty="0"/>
          </a:p>
          <a:p>
            <a:r>
              <a:rPr lang="en-AU" sz="1200" dirty="0"/>
              <a:t>BP 95/70, </a:t>
            </a:r>
            <a:r>
              <a:rPr lang="en-AU" sz="1200" dirty="0" err="1"/>
              <a:t>tachycardic</a:t>
            </a:r>
            <a:r>
              <a:rPr lang="en-AU" sz="1200" dirty="0"/>
              <a:t> 130bpm, O2 </a:t>
            </a:r>
            <a:r>
              <a:rPr lang="en-AU" sz="1200" dirty="0" err="1"/>
              <a:t>sats</a:t>
            </a:r>
            <a:r>
              <a:rPr lang="en-AU" sz="1200" dirty="0"/>
              <a:t> 99%</a:t>
            </a:r>
          </a:p>
          <a:p>
            <a:r>
              <a:rPr lang="en-AU" sz="1200" dirty="0"/>
              <a:t>Bolus fluids given on route</a:t>
            </a:r>
          </a:p>
          <a:p>
            <a:r>
              <a:rPr lang="en-AU" sz="1200" dirty="0"/>
              <a:t>Temp 39.0 C, last paracetamol 8am</a:t>
            </a:r>
          </a:p>
          <a:p>
            <a:endParaRPr lang="en-AU" sz="1200" dirty="0"/>
          </a:p>
          <a:p>
            <a:r>
              <a:rPr lang="en-AU" sz="1200" dirty="0" err="1"/>
              <a:t>Pt</a:t>
            </a:r>
            <a:r>
              <a:rPr lang="en-AU" sz="1200" dirty="0"/>
              <a:t> drowsy but </a:t>
            </a:r>
            <a:r>
              <a:rPr lang="en-AU" sz="1200" dirty="0" err="1"/>
              <a:t>rousable</a:t>
            </a:r>
            <a:r>
              <a:rPr lang="en-AU" sz="1200" dirty="0"/>
              <a:t>, not oriented to TPP</a:t>
            </a:r>
          </a:p>
          <a:p>
            <a:endParaRPr lang="en-AU" sz="1200" dirty="0"/>
          </a:p>
          <a:p>
            <a:r>
              <a:rPr lang="en-AU" sz="1200" dirty="0"/>
              <a:t>Noted penicillin allergy</a:t>
            </a:r>
          </a:p>
          <a:p>
            <a:endParaRPr lang="en-AU" sz="1200" dirty="0"/>
          </a:p>
          <a:p>
            <a:r>
              <a:rPr lang="en-AU" sz="1200" dirty="0"/>
              <a:t>?Sepsis pathway</a:t>
            </a:r>
          </a:p>
          <a:p>
            <a:endParaRPr lang="en-AU" sz="1200" dirty="0"/>
          </a:p>
          <a:p>
            <a:r>
              <a:rPr lang="en-AU" sz="1200" dirty="0"/>
              <a:t>TRIAGE CAT 3</a:t>
            </a:r>
          </a:p>
          <a:p>
            <a:endParaRPr lang="en-AU" sz="1200" dirty="0"/>
          </a:p>
          <a:p>
            <a:r>
              <a:rPr lang="en-AU" sz="1200" dirty="0"/>
              <a:t>J Wilkinson</a:t>
            </a:r>
          </a:p>
          <a:p>
            <a:endParaRPr lang="en-AU" sz="1200" dirty="0"/>
          </a:p>
        </p:txBody>
      </p:sp>
      <p:sp>
        <p:nvSpPr>
          <p:cNvPr id="26" name="Urine Cult Text"/>
          <p:cNvSpPr txBox="1"/>
          <p:nvPr/>
        </p:nvSpPr>
        <p:spPr>
          <a:xfrm>
            <a:off x="3218930" y="2051222"/>
            <a:ext cx="3297286" cy="1384995"/>
          </a:xfrm>
          <a:prstGeom prst="rect">
            <a:avLst/>
          </a:prstGeom>
          <a:noFill/>
        </p:spPr>
        <p:txBody>
          <a:bodyPr wrap="square" rtlCol="0">
            <a:spAutoFit/>
          </a:bodyPr>
          <a:lstStyle/>
          <a:p>
            <a:r>
              <a:rPr lang="en-AU" sz="1200" b="1" dirty="0"/>
              <a:t>Urine Culture</a:t>
            </a:r>
          </a:p>
          <a:p>
            <a:r>
              <a:rPr lang="en-AU" sz="1200" b="1" dirty="0"/>
              <a:t>Logged 30/05/14 09:50</a:t>
            </a:r>
          </a:p>
          <a:p>
            <a:r>
              <a:rPr lang="en-AU" sz="1200" b="1" dirty="0"/>
              <a:t>Posted 31/05/14 10:03</a:t>
            </a:r>
          </a:p>
          <a:p>
            <a:endParaRPr lang="en-AU" sz="1200" dirty="0"/>
          </a:p>
          <a:p>
            <a:r>
              <a:rPr lang="en-AU" sz="1200" dirty="0"/>
              <a:t>Heavy growth of likely coliform bacteria.</a:t>
            </a:r>
          </a:p>
          <a:p>
            <a:endParaRPr lang="en-AU" sz="1200" dirty="0"/>
          </a:p>
          <a:p>
            <a:r>
              <a:rPr lang="en-AU" sz="1200" dirty="0"/>
              <a:t>Identification and susceptibilities report to follow.</a:t>
            </a:r>
          </a:p>
        </p:txBody>
      </p:sp>
      <p:pic>
        <p:nvPicPr>
          <p:cNvPr id="22" name="Close Triage"/>
          <p:cNvPicPr>
            <a:picLocks/>
          </p:cNvPicPr>
          <p:nvPr/>
        </p:nvPicPr>
        <p:blipFill>
          <a:blip r:embed="rId4">
            <a:extLst>
              <a:ext uri="{28A0092B-C50C-407E-A947-70E740481C1C}">
                <a14:useLocalDpi xmlns:a14="http://schemas.microsoft.com/office/drawing/2010/main" val="0"/>
              </a:ext>
            </a:extLst>
          </a:blip>
          <a:stretch>
            <a:fillRect/>
          </a:stretch>
        </p:blipFill>
        <p:spPr>
          <a:xfrm>
            <a:off x="5940226" y="1067281"/>
            <a:ext cx="324000" cy="307350"/>
          </a:xfrm>
          <a:prstGeom prst="rect">
            <a:avLst/>
          </a:prstGeom>
        </p:spPr>
      </p:pic>
      <p:pic>
        <p:nvPicPr>
          <p:cNvPr id="29" name="Close Urine Cult"/>
          <p:cNvPicPr>
            <a:picLocks/>
          </p:cNvPicPr>
          <p:nvPr/>
        </p:nvPicPr>
        <p:blipFill>
          <a:blip r:embed="rId4">
            <a:extLst>
              <a:ext uri="{28A0092B-C50C-407E-A947-70E740481C1C}">
                <a14:useLocalDpi xmlns:a14="http://schemas.microsoft.com/office/drawing/2010/main" val="0"/>
              </a:ext>
            </a:extLst>
          </a:blip>
          <a:stretch>
            <a:fillRect/>
          </a:stretch>
        </p:blipFill>
        <p:spPr>
          <a:xfrm>
            <a:off x="6354216" y="1897547"/>
            <a:ext cx="324000" cy="307350"/>
          </a:xfrm>
          <a:prstGeom prst="rect">
            <a:avLst/>
          </a:prstGeom>
        </p:spPr>
      </p:pic>
      <p:sp>
        <p:nvSpPr>
          <p:cNvPr id="20" name="Blood Cult Box"/>
          <p:cNvSpPr/>
          <p:nvPr/>
        </p:nvSpPr>
        <p:spPr>
          <a:xfrm>
            <a:off x="3473036" y="1799177"/>
            <a:ext cx="2700300" cy="1413799"/>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Blood Cult Text"/>
          <p:cNvSpPr txBox="1"/>
          <p:nvPr/>
        </p:nvSpPr>
        <p:spPr>
          <a:xfrm>
            <a:off x="3659179" y="2051222"/>
            <a:ext cx="2259192" cy="830997"/>
          </a:xfrm>
          <a:prstGeom prst="rect">
            <a:avLst/>
          </a:prstGeom>
          <a:noFill/>
        </p:spPr>
        <p:txBody>
          <a:bodyPr wrap="square" rtlCol="0">
            <a:spAutoFit/>
          </a:bodyPr>
          <a:lstStyle/>
          <a:p>
            <a:r>
              <a:rPr lang="en-AU" sz="1200" b="1" dirty="0"/>
              <a:t>Blood Culture</a:t>
            </a:r>
          </a:p>
          <a:p>
            <a:r>
              <a:rPr lang="en-AU" sz="1200" b="1" dirty="0"/>
              <a:t>Logged 30/05/14 10:27</a:t>
            </a:r>
          </a:p>
          <a:p>
            <a:endParaRPr lang="en-AU" sz="1200" dirty="0"/>
          </a:p>
          <a:p>
            <a:r>
              <a:rPr lang="en-AU" sz="1200" dirty="0"/>
              <a:t>Pending.</a:t>
            </a:r>
          </a:p>
        </p:txBody>
      </p:sp>
      <p:pic>
        <p:nvPicPr>
          <p:cNvPr id="23" name="Close Blood Cult"/>
          <p:cNvPicPr>
            <a:picLocks/>
          </p:cNvPicPr>
          <p:nvPr/>
        </p:nvPicPr>
        <p:blipFill>
          <a:blip r:embed="rId4">
            <a:extLst>
              <a:ext uri="{28A0092B-C50C-407E-A947-70E740481C1C}">
                <a14:useLocalDpi xmlns:a14="http://schemas.microsoft.com/office/drawing/2010/main" val="0"/>
              </a:ext>
            </a:extLst>
          </a:blip>
          <a:stretch>
            <a:fillRect/>
          </a:stretch>
        </p:blipFill>
        <p:spPr>
          <a:xfrm>
            <a:off x="5756371" y="1897547"/>
            <a:ext cx="324000" cy="307350"/>
          </a:xfrm>
          <a:prstGeom prst="rect">
            <a:avLst/>
          </a:prstGeom>
        </p:spPr>
      </p:pic>
    </p:spTree>
    <p:extLst>
      <p:ext uri="{BB962C8B-B14F-4D97-AF65-F5344CB8AC3E}">
        <p14:creationId xmlns:p14="http://schemas.microsoft.com/office/powerpoint/2010/main" val="30818938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9"/>
                                        </p:tgtEl>
                                      </p:cBhvr>
                                    </p:animEffect>
                                    <p:set>
                                      <p:cBhvr>
                                        <p:cTn id="4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2"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2"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childTnLst>
              </p:cTn>
              <p:nextCondLst>
                <p:cond evt="onClick" delay="0">
                  <p:tgtEl>
                    <p:spTgt spid="24"/>
                  </p:tgtEl>
                </p:cond>
              </p:nextCondLst>
            </p:seq>
            <p:seq concurrent="1" nextAc="seek">
              <p:cTn id="62" restart="whenNotActive" fill="hold" evtFilter="cancelBubble" nodeType="interactiveSeq">
                <p:stCondLst>
                  <p:cond evt="onClick" delay="0">
                    <p:tgtEl>
                      <p:spTgt spid="23"/>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0"/>
                                        </p:tgtEl>
                                      </p:cBhvr>
                                    </p:animEffect>
                                    <p:set>
                                      <p:cBhvr>
                                        <p:cTn id="70" dur="1" fill="hold">
                                          <p:stCondLst>
                                            <p:cond delay="499"/>
                                          </p:stCondLst>
                                        </p:cTn>
                                        <p:tgtEl>
                                          <p:spTgt spid="20"/>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3"/>
                                        </p:tgtEl>
                                      </p:cBhvr>
                                    </p:animEffect>
                                    <p:set>
                                      <p:cBhvr>
                                        <p:cTn id="7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0" grpId="0" animBg="1"/>
      <p:bldP spid="10" grpId="1" animBg="1"/>
      <p:bldP spid="27" grpId="0" animBg="1"/>
      <p:bldP spid="27" grpId="1" animBg="1"/>
      <p:bldP spid="14" grpId="0"/>
      <p:bldP spid="14" grpId="1"/>
      <p:bldP spid="26" grpId="0"/>
      <p:bldP spid="26" grpId="1"/>
      <p:bldP spid="20" grpId="1" animBg="1"/>
      <p:bldP spid="20" grpId="2" animBg="1"/>
      <p:bldP spid="21" grpId="1"/>
      <p:bldP spid="21"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Left Text"/>
          <p:cNvSpPr txBox="1"/>
          <p:nvPr/>
        </p:nvSpPr>
        <p:spPr>
          <a:xfrm>
            <a:off x="346054" y="1556792"/>
            <a:ext cx="4103054" cy="2477601"/>
          </a:xfrm>
          <a:prstGeom prst="rect">
            <a:avLst/>
          </a:prstGeom>
          <a:noFill/>
        </p:spPr>
        <p:txBody>
          <a:bodyPr wrap="square" rtlCol="0">
            <a:spAutoFit/>
          </a:bodyPr>
          <a:lstStyle/>
          <a:p>
            <a:r>
              <a:rPr lang="en-AU" b="1" dirty="0">
                <a:solidFill>
                  <a:schemeClr val="tx1">
                    <a:lumMod val="75000"/>
                    <a:lumOff val="25000"/>
                  </a:schemeClr>
                </a:solidFill>
              </a:rPr>
              <a:t>Use the Data Collection Form to record your answers to the 5 audit questions. </a:t>
            </a:r>
            <a:r>
              <a:rPr lang="en-AU" sz="1700" dirty="0">
                <a:solidFill>
                  <a:schemeClr val="tx1">
                    <a:lumMod val="75000"/>
                    <a:lumOff val="25000"/>
                  </a:schemeClr>
                </a:solidFill>
                <a:latin typeface="Calibri Light" panose="020F0302020204030204" pitchFamily="34" charset="0"/>
              </a:rPr>
              <a:t>The icons are still available for you to review information from the chart, notes and electronic medical record.</a:t>
            </a:r>
          </a:p>
          <a:p>
            <a:endParaRPr lang="en-AU" sz="1700" dirty="0">
              <a:solidFill>
                <a:schemeClr val="tx1">
                  <a:lumMod val="75000"/>
                  <a:lumOff val="25000"/>
                </a:schemeClr>
              </a:solidFill>
              <a:latin typeface="Calibri Light" panose="020F0302020204030204" pitchFamily="34" charset="0"/>
            </a:endParaRPr>
          </a:p>
          <a:p>
            <a:r>
              <a:rPr lang="en-AU" sz="1700" dirty="0">
                <a:solidFill>
                  <a:schemeClr val="tx1">
                    <a:lumMod val="75000"/>
                    <a:lumOff val="25000"/>
                  </a:schemeClr>
                </a:solidFill>
                <a:latin typeface="Calibri Light" panose="020F0302020204030204" pitchFamily="34" charset="0"/>
              </a:rPr>
              <a:t>If you need to contact the doctor for either question 2 or question 5, please click the ‘Contact Doctor’ icon.</a:t>
            </a:r>
          </a:p>
        </p:txBody>
      </p:sp>
      <p:sp>
        <p:nvSpPr>
          <p:cNvPr id="19" name="Title"/>
          <p:cNvSpPr txBox="1">
            <a:spLocks noChangeArrowheads="1"/>
          </p:cNvSpPr>
          <p:nvPr/>
        </p:nvSpPr>
        <p:spPr bwMode="auto">
          <a:xfrm>
            <a:off x="319375" y="692716"/>
            <a:ext cx="4156411" cy="792087"/>
          </a:xfrm>
          <a:prstGeom prst="rect">
            <a:avLst/>
          </a:prstGeom>
          <a:noFill/>
          <a:ln w="9525">
            <a:noFill/>
            <a:miter lim="800000"/>
            <a:headEnd/>
            <a:tailEnd/>
          </a:ln>
        </p:spPr>
        <p:txBody>
          <a:bodyPr rot="0" vert="horz" wrap="square" lIns="91440" tIns="45720" rIns="91440" bIns="45720" anchor="ctr" anchorCtr="0">
            <a:noAutofit/>
          </a:bodyPr>
          <a:lstStyle/>
          <a:p>
            <a:pPr>
              <a:lnSpc>
                <a:spcPct val="115000"/>
              </a:lnSpc>
              <a:spcAft>
                <a:spcPts val="0"/>
              </a:spcAft>
            </a:pPr>
            <a:r>
              <a:rPr lang="en-AU" sz="4000" dirty="0">
                <a:solidFill>
                  <a:srgbClr val="D20550"/>
                </a:solidFill>
                <a:effectLst/>
                <a:latin typeface="Franklin Gothic Book" panose="020B0503020102020204" pitchFamily="34" charset="0"/>
                <a:ea typeface="Calibri"/>
                <a:cs typeface="Times New Roman"/>
              </a:rPr>
              <a:t>Case Study 3</a:t>
            </a:r>
            <a:endParaRPr lang="en-AU" sz="2800" b="1" dirty="0">
              <a:solidFill>
                <a:srgbClr val="D20550"/>
              </a:solidFill>
              <a:effectLst/>
              <a:latin typeface="Franklin Gothic Book" panose="020B0503020102020204" pitchFamily="34" charset="0"/>
              <a:ea typeface="Calibri"/>
              <a:cs typeface="Arial" panose="020B0604020202020204" pitchFamily="34" charset="0"/>
            </a:endParaRPr>
          </a:p>
        </p:txBody>
      </p:sp>
      <p:sp>
        <p:nvSpPr>
          <p:cNvPr id="5" name="Right Text"/>
          <p:cNvSpPr txBox="1"/>
          <p:nvPr/>
        </p:nvSpPr>
        <p:spPr>
          <a:xfrm>
            <a:off x="4778458" y="1556793"/>
            <a:ext cx="4035514" cy="2031325"/>
          </a:xfrm>
          <a:prstGeom prst="rect">
            <a:avLst/>
          </a:prstGeom>
          <a:noFill/>
        </p:spPr>
        <p:txBody>
          <a:bodyPr wrap="square" rtlCol="0">
            <a:spAutoFit/>
          </a:bodyPr>
          <a:lstStyle/>
          <a:p>
            <a:r>
              <a:rPr lang="en-AU" sz="1700" dirty="0">
                <a:solidFill>
                  <a:schemeClr val="tx1">
                    <a:lumMod val="75000"/>
                    <a:lumOff val="25000"/>
                  </a:schemeClr>
                </a:solidFill>
                <a:latin typeface="Calibri Light" panose="020F0302020204030204" pitchFamily="34" charset="0"/>
              </a:rPr>
              <a:t>If at any time you believe the patient is not eligible for the audit, click the ‘Patient Not Eligible’ icon.</a:t>
            </a:r>
          </a:p>
          <a:p>
            <a:endParaRPr lang="en-AU" dirty="0">
              <a:solidFill>
                <a:schemeClr val="tx1">
                  <a:lumMod val="75000"/>
                  <a:lumOff val="25000"/>
                </a:schemeClr>
              </a:solidFill>
              <a:latin typeface="Calibri Light" panose="020F0302020204030204" pitchFamily="34" charset="0"/>
            </a:endParaRPr>
          </a:p>
          <a:p>
            <a:endParaRPr lang="en-AU" dirty="0">
              <a:solidFill>
                <a:schemeClr val="tx1">
                  <a:lumMod val="75000"/>
                  <a:lumOff val="25000"/>
                </a:schemeClr>
              </a:solidFill>
              <a:latin typeface="Calibri Light" panose="020F0302020204030204" pitchFamily="34" charset="0"/>
            </a:endParaRPr>
          </a:p>
          <a:p>
            <a:r>
              <a:rPr lang="en-AU" b="1" dirty="0">
                <a:solidFill>
                  <a:schemeClr val="tx1">
                    <a:lumMod val="75000"/>
                    <a:lumOff val="25000"/>
                  </a:schemeClr>
                </a:solidFill>
              </a:rPr>
              <a:t>Click NEXT when you are ready to go through the answers.</a:t>
            </a:r>
          </a:p>
        </p:txBody>
      </p:sp>
      <p:pic>
        <p:nvPicPr>
          <p:cNvPr id="34" name="Contact 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185" y="4409340"/>
            <a:ext cx="1189939" cy="895087"/>
          </a:xfrm>
          <a:prstGeom prst="rect">
            <a:avLst/>
          </a:prstGeom>
        </p:spPr>
      </p:pic>
      <p:pic>
        <p:nvPicPr>
          <p:cNvPr id="39" name="Chart Ico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521" y="4300573"/>
            <a:ext cx="1300344" cy="490130"/>
          </a:xfrm>
          <a:prstGeom prst="rect">
            <a:avLst/>
          </a:prstGeom>
        </p:spPr>
      </p:pic>
      <p:pic>
        <p:nvPicPr>
          <p:cNvPr id="41" name="eMR Icon">
            <a:hlinkClick r:id="rId5" action="ppaction://hlinksldjump"/>
          </p:cNvPr>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559585" y="4401325"/>
            <a:ext cx="1010503" cy="911119"/>
          </a:xfrm>
          <a:prstGeom prst="rect">
            <a:avLst/>
          </a:prstGeom>
          <a:noFill/>
          <a:extLst>
            <a:ext uri="{909E8E84-426E-40DD-AFC4-6F175D3DCCD1}">
              <a14:hiddenFill xmlns:a14="http://schemas.microsoft.com/office/drawing/2010/main">
                <a:solidFill>
                  <a:srgbClr val="FFFFFF"/>
                </a:solidFill>
              </a14:hiddenFill>
            </a:ext>
          </a:extLst>
        </p:spPr>
      </p:pic>
      <p:pic>
        <p:nvPicPr>
          <p:cNvPr id="49" name="Notes Icon">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981521" y="4878547"/>
            <a:ext cx="1300688" cy="490259"/>
          </a:xfrm>
          <a:prstGeom prst="rect">
            <a:avLst/>
          </a:prstGeom>
          <a:noFill/>
          <a:extLst>
            <a:ext uri="{909E8E84-426E-40DD-AFC4-6F175D3DCCD1}">
              <a14:hiddenFill xmlns:a14="http://schemas.microsoft.com/office/drawing/2010/main">
                <a:solidFill>
                  <a:srgbClr val="FFFFFF"/>
                </a:solidFill>
              </a14:hiddenFill>
            </a:ext>
          </a:extLst>
        </p:spPr>
      </p:pic>
      <p:pic>
        <p:nvPicPr>
          <p:cNvPr id="50" name="Ineligible Icon"/>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28184" y="4409340"/>
            <a:ext cx="1001853" cy="916675"/>
          </a:xfrm>
          <a:prstGeom prst="rect">
            <a:avLst/>
          </a:prstGeom>
          <a:noFill/>
          <a:extLst>
            <a:ext uri="{909E8E84-426E-40DD-AFC4-6F175D3DCCD1}">
              <a14:hiddenFill xmlns:a14="http://schemas.microsoft.com/office/drawing/2010/main">
                <a:solidFill>
                  <a:srgbClr val="FFFFFF"/>
                </a:solidFill>
              </a14:hiddenFill>
            </a:ext>
          </a:extLst>
        </p:spPr>
      </p:pic>
      <p:pic>
        <p:nvPicPr>
          <p:cNvPr id="24" name="Next Button">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60333" y="4851796"/>
            <a:ext cx="965169" cy="725154"/>
          </a:xfrm>
          <a:prstGeom prst="rect">
            <a:avLst/>
          </a:prstGeom>
        </p:spPr>
      </p:pic>
      <p:pic>
        <p:nvPicPr>
          <p:cNvPr id="9" name="Back Button">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5363" y="4851796"/>
            <a:ext cx="968563" cy="725154"/>
          </a:xfrm>
          <a:prstGeom prst="rect">
            <a:avLst/>
          </a:prstGeom>
        </p:spPr>
      </p:pic>
      <p:sp>
        <p:nvSpPr>
          <p:cNvPr id="37" name="Transparent Box"/>
          <p:cNvSpPr/>
          <p:nvPr/>
        </p:nvSpPr>
        <p:spPr>
          <a:xfrm>
            <a:off x="251520" y="499744"/>
            <a:ext cx="8568952" cy="5233512"/>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Ineligible Grey Box"/>
          <p:cNvSpPr/>
          <p:nvPr/>
        </p:nvSpPr>
        <p:spPr>
          <a:xfrm>
            <a:off x="1240484" y="1268759"/>
            <a:ext cx="6748522" cy="3384377"/>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Ineligible Grey Text"/>
          <p:cNvSpPr txBox="1"/>
          <p:nvPr/>
        </p:nvSpPr>
        <p:spPr>
          <a:xfrm>
            <a:off x="1465253" y="1461295"/>
            <a:ext cx="6298984" cy="2180084"/>
          </a:xfrm>
          <a:prstGeom prst="rect">
            <a:avLst/>
          </a:prstGeom>
          <a:noFill/>
        </p:spPr>
        <p:txBody>
          <a:bodyPr wrap="square" rtlCol="0">
            <a:spAutoFit/>
          </a:bodyPr>
          <a:lstStyle/>
          <a:p>
            <a:pPr algn="ctr">
              <a:spcAft>
                <a:spcPts val="1000"/>
              </a:spcAft>
            </a:pPr>
            <a:r>
              <a:rPr lang="en-AU" b="1" dirty="0">
                <a:solidFill>
                  <a:schemeClr val="tx1">
                    <a:lumMod val="75000"/>
                    <a:lumOff val="25000"/>
                  </a:schemeClr>
                </a:solidFill>
              </a:rPr>
              <a:t>Are you sure?</a:t>
            </a:r>
          </a:p>
          <a:p>
            <a:pPr algn="ctr">
              <a:spcAft>
                <a:spcPts val="1000"/>
              </a:spcAft>
            </a:pPr>
            <a:r>
              <a:rPr lang="en-AU" sz="1700" dirty="0">
                <a:solidFill>
                  <a:schemeClr val="tx1">
                    <a:lumMod val="75000"/>
                    <a:lumOff val="25000"/>
                  </a:schemeClr>
                </a:solidFill>
                <a:latin typeface="Calibri Light" panose="020F0302020204030204" pitchFamily="34" charset="0"/>
              </a:rPr>
              <a:t>Although partial culture results have now been posted, these were not available at the time of prescribing and current therapy is still considered empirically prescribed.</a:t>
            </a:r>
          </a:p>
          <a:p>
            <a:pPr algn="ctr">
              <a:spcAft>
                <a:spcPts val="1000"/>
              </a:spcAft>
            </a:pPr>
            <a:r>
              <a:rPr lang="en-AU" sz="1700" dirty="0">
                <a:solidFill>
                  <a:schemeClr val="tx1">
                    <a:lumMod val="75000"/>
                    <a:lumOff val="25000"/>
                  </a:schemeClr>
                </a:solidFill>
                <a:latin typeface="Calibri Light" panose="020F0302020204030204" pitchFamily="34" charset="0"/>
              </a:rPr>
              <a:t>In cases like this, you should continue with the audit but keep in mind whether or not the current culture results should prompt a change in therapy for this patient.</a:t>
            </a:r>
          </a:p>
        </p:txBody>
      </p:sp>
      <p:sp>
        <p:nvSpPr>
          <p:cNvPr id="22" name="OK Ineligible Box"/>
          <p:cNvSpPr/>
          <p:nvPr/>
        </p:nvSpPr>
        <p:spPr>
          <a:xfrm>
            <a:off x="4176556" y="3793782"/>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K Ineligible Text"/>
          <p:cNvSpPr txBox="1"/>
          <p:nvPr/>
        </p:nvSpPr>
        <p:spPr>
          <a:xfrm>
            <a:off x="4176556" y="3802749"/>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26" name="Contact Grey Box"/>
          <p:cNvSpPr/>
          <p:nvPr/>
        </p:nvSpPr>
        <p:spPr>
          <a:xfrm>
            <a:off x="1403927" y="1367239"/>
            <a:ext cx="6356406" cy="3625586"/>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Contact 2 Box"/>
          <p:cNvSpPr/>
          <p:nvPr/>
        </p:nvSpPr>
        <p:spPr>
          <a:xfrm>
            <a:off x="2349781" y="1830766"/>
            <a:ext cx="4392488" cy="460164"/>
          </a:xfrm>
          <a:prstGeom prst="roundRect">
            <a:avLst/>
          </a:prstGeom>
          <a:solidFill>
            <a:srgbClr val="E0F2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Contact 2 Text"/>
          <p:cNvSpPr txBox="1"/>
          <p:nvPr/>
        </p:nvSpPr>
        <p:spPr>
          <a:xfrm>
            <a:off x="2385785" y="1844882"/>
            <a:ext cx="4320480" cy="369332"/>
          </a:xfrm>
          <a:prstGeom prst="rect">
            <a:avLst/>
          </a:prstGeom>
          <a:noFill/>
        </p:spPr>
        <p:txBody>
          <a:bodyPr wrap="square" rtlCol="0">
            <a:spAutoFit/>
          </a:bodyPr>
          <a:lstStyle/>
          <a:p>
            <a:pPr algn="ctr"/>
            <a:r>
              <a:rPr lang="en-AU" dirty="0">
                <a:solidFill>
                  <a:schemeClr val="tx1">
                    <a:lumMod val="75000"/>
                    <a:lumOff val="25000"/>
                  </a:schemeClr>
                </a:solidFill>
              </a:rPr>
              <a:t>Contact doctor to clarify indication</a:t>
            </a:r>
          </a:p>
        </p:txBody>
      </p:sp>
      <p:sp>
        <p:nvSpPr>
          <p:cNvPr id="30" name="Contact 5 Box"/>
          <p:cNvSpPr/>
          <p:nvPr/>
        </p:nvSpPr>
        <p:spPr>
          <a:xfrm>
            <a:off x="2349781" y="2990633"/>
            <a:ext cx="4392488" cy="744627"/>
          </a:xfrm>
          <a:prstGeom prst="roundRect">
            <a:avLst/>
          </a:prstGeom>
          <a:solidFill>
            <a:srgbClr val="E0F2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Contact 5 Text"/>
          <p:cNvSpPr txBox="1"/>
          <p:nvPr/>
        </p:nvSpPr>
        <p:spPr>
          <a:xfrm>
            <a:off x="2385785" y="3004749"/>
            <a:ext cx="4320480" cy="646331"/>
          </a:xfrm>
          <a:prstGeom prst="rect">
            <a:avLst/>
          </a:prstGeom>
          <a:noFill/>
        </p:spPr>
        <p:txBody>
          <a:bodyPr wrap="square" rtlCol="0">
            <a:spAutoFit/>
          </a:bodyPr>
          <a:lstStyle/>
          <a:p>
            <a:pPr algn="ctr"/>
            <a:r>
              <a:rPr lang="en-AU" dirty="0">
                <a:solidFill>
                  <a:schemeClr val="tx1">
                    <a:lumMod val="75000"/>
                    <a:lumOff val="25000"/>
                  </a:schemeClr>
                </a:solidFill>
              </a:rPr>
              <a:t>Contact doctor to recommend guideline concordant therapy</a:t>
            </a:r>
          </a:p>
        </p:txBody>
      </p:sp>
      <p:sp>
        <p:nvSpPr>
          <p:cNvPr id="33" name="Contact Or Text"/>
          <p:cNvSpPr txBox="1"/>
          <p:nvPr/>
        </p:nvSpPr>
        <p:spPr>
          <a:xfrm>
            <a:off x="3648550" y="2459701"/>
            <a:ext cx="1952221" cy="400110"/>
          </a:xfrm>
          <a:prstGeom prst="rect">
            <a:avLst/>
          </a:prstGeom>
          <a:noFill/>
        </p:spPr>
        <p:txBody>
          <a:bodyPr wrap="square" rtlCol="0">
            <a:spAutoFit/>
          </a:bodyPr>
          <a:lstStyle/>
          <a:p>
            <a:pPr algn="ctr"/>
            <a:r>
              <a:rPr lang="en-AU" sz="2000" b="1" dirty="0">
                <a:solidFill>
                  <a:schemeClr val="tx1">
                    <a:lumMod val="75000"/>
                    <a:lumOff val="25000"/>
                  </a:schemeClr>
                </a:solidFill>
              </a:rPr>
              <a:t>OR</a:t>
            </a:r>
          </a:p>
        </p:txBody>
      </p:sp>
      <p:sp>
        <p:nvSpPr>
          <p:cNvPr id="35" name="Contact DONE Box"/>
          <p:cNvSpPr/>
          <p:nvPr/>
        </p:nvSpPr>
        <p:spPr>
          <a:xfrm>
            <a:off x="6418008" y="4082689"/>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Contact DONE Text"/>
          <p:cNvSpPr txBox="1"/>
          <p:nvPr/>
        </p:nvSpPr>
        <p:spPr>
          <a:xfrm>
            <a:off x="6398797" y="4082082"/>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sp>
        <p:nvSpPr>
          <p:cNvPr id="38" name="Contact2 Grey Box"/>
          <p:cNvSpPr/>
          <p:nvPr/>
        </p:nvSpPr>
        <p:spPr>
          <a:xfrm>
            <a:off x="919645" y="1284329"/>
            <a:ext cx="7174616" cy="2864751"/>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Contact2 Text"/>
          <p:cNvSpPr txBox="1"/>
          <p:nvPr/>
        </p:nvSpPr>
        <p:spPr>
          <a:xfrm>
            <a:off x="1135606" y="1549600"/>
            <a:ext cx="6748761" cy="1661993"/>
          </a:xfrm>
          <a:prstGeom prst="rect">
            <a:avLst/>
          </a:prstGeom>
          <a:noFill/>
        </p:spPr>
        <p:txBody>
          <a:bodyPr wrap="square" rtlCol="0">
            <a:spAutoFit/>
          </a:bodyPr>
          <a:lstStyle/>
          <a:p>
            <a:pPr algn="ctr"/>
            <a:r>
              <a:rPr lang="en-AU" sz="1700" dirty="0">
                <a:solidFill>
                  <a:schemeClr val="tx1">
                    <a:lumMod val="75000"/>
                    <a:lumOff val="25000"/>
                  </a:schemeClr>
                </a:solidFill>
                <a:latin typeface="Calibri Light" panose="020F0302020204030204" pitchFamily="34" charset="0"/>
              </a:rPr>
              <a:t>The progress notes for this patient provide an indication of </a:t>
            </a:r>
          </a:p>
          <a:p>
            <a:pPr algn="ctr"/>
            <a:r>
              <a:rPr lang="en-AU" b="1" dirty="0">
                <a:solidFill>
                  <a:schemeClr val="tx1">
                    <a:lumMod val="75000"/>
                    <a:lumOff val="25000"/>
                  </a:schemeClr>
                </a:solidFill>
                <a:latin typeface="+mj-lt"/>
              </a:rPr>
              <a:t>sepsis with a urinary source</a:t>
            </a:r>
            <a:r>
              <a:rPr lang="en-AU" dirty="0">
                <a:solidFill>
                  <a:schemeClr val="tx1">
                    <a:lumMod val="75000"/>
                    <a:lumOff val="25000"/>
                  </a:schemeClr>
                </a:solidFill>
                <a:latin typeface="+mj-lt"/>
              </a:rPr>
              <a:t>.</a:t>
            </a:r>
            <a:r>
              <a:rPr lang="en-AU" b="1" dirty="0">
                <a:solidFill>
                  <a:schemeClr val="tx1">
                    <a:lumMod val="75000"/>
                    <a:lumOff val="25000"/>
                  </a:schemeClr>
                </a:solidFill>
                <a:latin typeface="+mj-lt"/>
              </a:rPr>
              <a:t> </a:t>
            </a:r>
          </a:p>
          <a:p>
            <a:pPr algn="ctr"/>
            <a:endParaRPr lang="en-AU" sz="1200" dirty="0">
              <a:solidFill>
                <a:schemeClr val="tx1">
                  <a:lumMod val="75000"/>
                  <a:lumOff val="25000"/>
                </a:schemeClr>
              </a:solidFill>
              <a:latin typeface="Calibri Light" panose="020F0302020204030204" pitchFamily="34" charset="0"/>
            </a:endParaRPr>
          </a:p>
          <a:p>
            <a:pPr algn="ctr"/>
            <a:r>
              <a:rPr lang="en-AU" sz="1700" dirty="0">
                <a:solidFill>
                  <a:schemeClr val="tx1">
                    <a:lumMod val="75000"/>
                    <a:lumOff val="25000"/>
                  </a:schemeClr>
                </a:solidFill>
                <a:latin typeface="Calibri Light" panose="020F0302020204030204" pitchFamily="34" charset="0"/>
              </a:rPr>
              <a:t>You have been provided with enough information to match the indication for antimicrobial therapy to a specific guideline, thus you should not need to contact the doctor in this case. </a:t>
            </a:r>
          </a:p>
        </p:txBody>
      </p:sp>
      <p:sp>
        <p:nvSpPr>
          <p:cNvPr id="46" name="Contact2 OK Box"/>
          <p:cNvSpPr/>
          <p:nvPr/>
        </p:nvSpPr>
        <p:spPr>
          <a:xfrm>
            <a:off x="4075357" y="3356445"/>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Contact2 OK Text"/>
          <p:cNvSpPr txBox="1"/>
          <p:nvPr/>
        </p:nvSpPr>
        <p:spPr>
          <a:xfrm>
            <a:off x="4075357" y="3356445"/>
            <a:ext cx="928690"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43" name="Contact5 Grey Box"/>
          <p:cNvSpPr/>
          <p:nvPr/>
        </p:nvSpPr>
        <p:spPr>
          <a:xfrm>
            <a:off x="1043608" y="1346247"/>
            <a:ext cx="7050654" cy="3135425"/>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Contact5 Text"/>
          <p:cNvSpPr txBox="1"/>
          <p:nvPr/>
        </p:nvSpPr>
        <p:spPr>
          <a:xfrm>
            <a:off x="1276026" y="1477245"/>
            <a:ext cx="6608342" cy="2308324"/>
          </a:xfrm>
          <a:prstGeom prst="rect">
            <a:avLst/>
          </a:prstGeom>
          <a:noFill/>
        </p:spPr>
        <p:txBody>
          <a:bodyPr wrap="square" rtlCol="0">
            <a:spAutoFit/>
          </a:bodyPr>
          <a:lstStyle/>
          <a:p>
            <a:pPr algn="ctr"/>
            <a:endParaRPr lang="en-AU" sz="600" dirty="0">
              <a:solidFill>
                <a:schemeClr val="tx1">
                  <a:lumMod val="75000"/>
                  <a:lumOff val="25000"/>
                </a:schemeClr>
              </a:solidFill>
              <a:latin typeface="Calibri Light" panose="020F0302020204030204" pitchFamily="34" charset="0"/>
            </a:endParaRPr>
          </a:p>
          <a:p>
            <a:pPr algn="ctr"/>
            <a:r>
              <a:rPr lang="en-AU" sz="1700" dirty="0">
                <a:solidFill>
                  <a:schemeClr val="tx1">
                    <a:lumMod val="75000"/>
                    <a:lumOff val="25000"/>
                  </a:schemeClr>
                </a:solidFill>
                <a:latin typeface="Calibri Light" panose="020F0302020204030204" pitchFamily="34" charset="0"/>
              </a:rPr>
              <a:t>Are you sure you need to proceed with this step? </a:t>
            </a:r>
          </a:p>
          <a:p>
            <a:pPr algn="ctr"/>
            <a:r>
              <a:rPr lang="en-AU" sz="1700" dirty="0">
                <a:solidFill>
                  <a:schemeClr val="tx1">
                    <a:lumMod val="75000"/>
                    <a:lumOff val="25000"/>
                  </a:schemeClr>
                </a:solidFill>
                <a:latin typeface="Calibri Light" panose="020F0302020204030204" pitchFamily="34" charset="0"/>
              </a:rPr>
              <a:t>This patient appears to be receiving guideline concordant therapy for </a:t>
            </a:r>
            <a:r>
              <a:rPr lang="en-AU" b="1" dirty="0">
                <a:solidFill>
                  <a:schemeClr val="tx1">
                    <a:lumMod val="75000"/>
                    <a:lumOff val="25000"/>
                  </a:schemeClr>
                </a:solidFill>
              </a:rPr>
              <a:t>severe sepsis with a urinary source</a:t>
            </a:r>
            <a:r>
              <a:rPr lang="en-AU" dirty="0">
                <a:solidFill>
                  <a:schemeClr val="tx1">
                    <a:lumMod val="75000"/>
                    <a:lumOff val="25000"/>
                  </a:schemeClr>
                </a:solidFill>
              </a:rPr>
              <a:t>. </a:t>
            </a:r>
            <a:r>
              <a:rPr lang="en-AU" sz="1700" dirty="0">
                <a:solidFill>
                  <a:schemeClr val="tx1">
                    <a:lumMod val="75000"/>
                    <a:lumOff val="25000"/>
                  </a:schemeClr>
                </a:solidFill>
                <a:latin typeface="Calibri Light" panose="020F0302020204030204" pitchFamily="34" charset="0"/>
              </a:rPr>
              <a:t>(</a:t>
            </a:r>
            <a:r>
              <a:rPr lang="en-AU" sz="1700" i="1" dirty="0">
                <a:solidFill>
                  <a:schemeClr val="tx1">
                    <a:lumMod val="75000"/>
                    <a:lumOff val="25000"/>
                  </a:schemeClr>
                </a:solidFill>
                <a:latin typeface="Calibri Light" panose="020F0302020204030204" pitchFamily="34" charset="0"/>
              </a:rPr>
              <a:t>Therapeutic Guidelines: Antibiotic</a:t>
            </a:r>
            <a:r>
              <a:rPr lang="en-AU" sz="1700" dirty="0">
                <a:solidFill>
                  <a:schemeClr val="tx1">
                    <a:lumMod val="75000"/>
                    <a:lumOff val="25000"/>
                  </a:schemeClr>
                </a:solidFill>
                <a:latin typeface="Calibri Light" panose="020F0302020204030204" pitchFamily="34" charset="0"/>
              </a:rPr>
              <a:t> suggests treatment as for severe pyelonephritis).</a:t>
            </a:r>
          </a:p>
          <a:p>
            <a:pPr algn="ctr"/>
            <a:endParaRPr lang="en-AU" sz="1200" dirty="0">
              <a:solidFill>
                <a:schemeClr val="tx1">
                  <a:lumMod val="75000"/>
                  <a:lumOff val="25000"/>
                </a:schemeClr>
              </a:solidFill>
              <a:latin typeface="Calibri Light" panose="020F0302020204030204" pitchFamily="34" charset="0"/>
            </a:endParaRPr>
          </a:p>
          <a:p>
            <a:pPr algn="ctr"/>
            <a:r>
              <a:rPr lang="en-AU" sz="1700" dirty="0">
                <a:solidFill>
                  <a:schemeClr val="tx1">
                    <a:lumMod val="75000"/>
                    <a:lumOff val="25000"/>
                  </a:schemeClr>
                </a:solidFill>
                <a:latin typeface="Calibri Light" panose="020F0302020204030204" pitchFamily="34" charset="0"/>
              </a:rPr>
              <a:t>Perhaps you should review which guidelines you were using </a:t>
            </a:r>
            <a:r>
              <a:rPr lang="en-AU" sz="1700" u="sng" dirty="0">
                <a:solidFill>
                  <a:schemeClr val="tx1">
                    <a:lumMod val="75000"/>
                    <a:lumOff val="25000"/>
                  </a:schemeClr>
                </a:solidFill>
                <a:latin typeface="Calibri Light" panose="020F0302020204030204" pitchFamily="34" charset="0"/>
              </a:rPr>
              <a:t>and</a:t>
            </a:r>
            <a:r>
              <a:rPr lang="en-AU" sz="1700" dirty="0">
                <a:solidFill>
                  <a:schemeClr val="tx1">
                    <a:lumMod val="75000"/>
                    <a:lumOff val="25000"/>
                  </a:schemeClr>
                </a:solidFill>
                <a:latin typeface="Calibri Light" panose="020F0302020204030204" pitchFamily="34" charset="0"/>
              </a:rPr>
              <a:t> the patient’s allergy status? </a:t>
            </a:r>
          </a:p>
          <a:p>
            <a:pPr algn="ctr"/>
            <a:r>
              <a:rPr lang="en-AU" dirty="0">
                <a:solidFill>
                  <a:schemeClr val="tx1">
                    <a:lumMod val="75000"/>
                    <a:lumOff val="25000"/>
                  </a:schemeClr>
                </a:solidFill>
                <a:latin typeface="Calibri Light" panose="020F0302020204030204" pitchFamily="34" charset="0"/>
              </a:rPr>
              <a:t> </a:t>
            </a:r>
          </a:p>
        </p:txBody>
      </p:sp>
      <p:sp>
        <p:nvSpPr>
          <p:cNvPr id="44" name="Contact5 OK Box"/>
          <p:cNvSpPr/>
          <p:nvPr/>
        </p:nvSpPr>
        <p:spPr>
          <a:xfrm>
            <a:off x="4163249" y="363810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Contact5 OK Text"/>
          <p:cNvSpPr txBox="1"/>
          <p:nvPr/>
        </p:nvSpPr>
        <p:spPr>
          <a:xfrm>
            <a:off x="4163249" y="3647070"/>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Tree>
    <p:extLst>
      <p:ext uri="{BB962C8B-B14F-4D97-AF65-F5344CB8AC3E}">
        <p14:creationId xmlns:p14="http://schemas.microsoft.com/office/powerpoint/2010/main" val="31292882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childTnLst>
              </p:cTn>
              <p:nextCondLst>
                <p:cond evt="onClick" delay="0">
                  <p:tgtEl>
                    <p:spTgt spid="34"/>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xit" presetSubtype="0" fill="hold" grpId="1" nodeType="withEffect">
                                  <p:stCondLst>
                                    <p:cond delay="0"/>
                                  </p:stCondLst>
                                  <p:childTnLst>
                                    <p:animEffect transition="out" filter="fade">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30"/>
                                        </p:tgtEl>
                                      </p:cBhvr>
                                    </p:animEffect>
                                    <p:set>
                                      <p:cBhvr>
                                        <p:cTn id="58" dur="1" fill="hold">
                                          <p:stCondLst>
                                            <p:cond delay="499"/>
                                          </p:stCondLst>
                                        </p:cTn>
                                        <p:tgtEl>
                                          <p:spTgt spid="30"/>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3"/>
                                        </p:tgtEl>
                                      </p:cBhvr>
                                    </p:animEffect>
                                    <p:set>
                                      <p:cBhvr>
                                        <p:cTn id="64" dur="1" fill="hold">
                                          <p:stCondLst>
                                            <p:cond delay="499"/>
                                          </p:stCondLst>
                                        </p:cTn>
                                        <p:tgtEl>
                                          <p:spTgt spid="33"/>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5"/>
                                        </p:tgtEl>
                                      </p:cBhvr>
                                    </p:animEffect>
                                    <p:set>
                                      <p:cBhvr>
                                        <p:cTn id="67" dur="1" fill="hold">
                                          <p:stCondLst>
                                            <p:cond delay="499"/>
                                          </p:stCondLst>
                                        </p:cTn>
                                        <p:tgtEl>
                                          <p:spTgt spid="35"/>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6"/>
                                        </p:tgtEl>
                                      </p:cBhvr>
                                    </p:animEffect>
                                    <p:set>
                                      <p:cBhvr>
                                        <p:cTn id="70"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71" restart="whenNotActive" fill="hold" evtFilter="cancelBubble" nodeType="interactiveSeq">
                <p:stCondLst>
                  <p:cond evt="onClick" delay="0">
                    <p:tgtEl>
                      <p:spTgt spid="31"/>
                    </p:tgtEl>
                  </p:cond>
                </p:stCondLst>
                <p:endSync evt="end" delay="0">
                  <p:rtn val="all"/>
                </p:endSync>
                <p:childTnLst>
                  <p:par>
                    <p:cTn id="72" fill="hold">
                      <p:stCondLst>
                        <p:cond delay="0"/>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500"/>
                                        <p:tgtEl>
                                          <p:spTgt spid="43"/>
                                        </p:tgtEl>
                                      </p:cBhvr>
                                    </p:animEffect>
                                  </p:childTnLst>
                                </p:cTn>
                              </p:par>
                              <p:par>
                                <p:cTn id="86" presetID="10" presetClass="exit" presetSubtype="0" fill="hold" grpId="2" nodeType="withEffect">
                                  <p:stCondLst>
                                    <p:cond delay="0"/>
                                  </p:stCondLst>
                                  <p:childTnLst>
                                    <p:animEffect transition="out" filter="fade">
                                      <p:cBhvr>
                                        <p:cTn id="87" dur="500"/>
                                        <p:tgtEl>
                                          <p:spTgt spid="26"/>
                                        </p:tgtEl>
                                      </p:cBhvr>
                                    </p:animEffect>
                                    <p:set>
                                      <p:cBhvr>
                                        <p:cTn id="88" dur="1" fill="hold">
                                          <p:stCondLst>
                                            <p:cond delay="499"/>
                                          </p:stCondLst>
                                        </p:cTn>
                                        <p:tgtEl>
                                          <p:spTgt spid="26"/>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500"/>
                                        <p:tgtEl>
                                          <p:spTgt spid="28"/>
                                        </p:tgtEl>
                                      </p:cBhvr>
                                    </p:animEffect>
                                    <p:set>
                                      <p:cBhvr>
                                        <p:cTn id="91" dur="1" fill="hold">
                                          <p:stCondLst>
                                            <p:cond delay="499"/>
                                          </p:stCondLst>
                                        </p:cTn>
                                        <p:tgtEl>
                                          <p:spTgt spid="28"/>
                                        </p:tgtEl>
                                        <p:attrNameLst>
                                          <p:attrName>style.visibility</p:attrName>
                                        </p:attrNameLst>
                                      </p:cBhvr>
                                      <p:to>
                                        <p:strVal val="hidden"/>
                                      </p:to>
                                    </p:set>
                                  </p:childTnLst>
                                </p:cTn>
                              </p:par>
                              <p:par>
                                <p:cTn id="92" presetID="10" presetClass="exit" presetSubtype="0" fill="hold" grpId="2" nodeType="withEffect">
                                  <p:stCondLst>
                                    <p:cond delay="0"/>
                                  </p:stCondLst>
                                  <p:childTnLst>
                                    <p:animEffect transition="out" filter="fade">
                                      <p:cBhvr>
                                        <p:cTn id="93" dur="500"/>
                                        <p:tgtEl>
                                          <p:spTgt spid="29"/>
                                        </p:tgtEl>
                                      </p:cBhvr>
                                    </p:animEffect>
                                    <p:set>
                                      <p:cBhvr>
                                        <p:cTn id="94" dur="1" fill="hold">
                                          <p:stCondLst>
                                            <p:cond delay="499"/>
                                          </p:stCondLst>
                                        </p:cTn>
                                        <p:tgtEl>
                                          <p:spTgt spid="29"/>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500"/>
                                        <p:tgtEl>
                                          <p:spTgt spid="31"/>
                                        </p:tgtEl>
                                      </p:cBhvr>
                                    </p:animEffect>
                                    <p:set>
                                      <p:cBhvr>
                                        <p:cTn id="100" dur="1" fill="hold">
                                          <p:stCondLst>
                                            <p:cond delay="499"/>
                                          </p:stCondLst>
                                        </p:cTn>
                                        <p:tgtEl>
                                          <p:spTgt spid="31"/>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500"/>
                                        <p:tgtEl>
                                          <p:spTgt spid="33"/>
                                        </p:tgtEl>
                                      </p:cBhvr>
                                    </p:animEffect>
                                    <p:set>
                                      <p:cBhvr>
                                        <p:cTn id="103" dur="1" fill="hold">
                                          <p:stCondLst>
                                            <p:cond delay="499"/>
                                          </p:stCondLst>
                                        </p:cTn>
                                        <p:tgtEl>
                                          <p:spTgt spid="33"/>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500"/>
                                        <p:tgtEl>
                                          <p:spTgt spid="35"/>
                                        </p:tgtEl>
                                      </p:cBhvr>
                                    </p:animEffect>
                                    <p:set>
                                      <p:cBhvr>
                                        <p:cTn id="106" dur="1" fill="hold">
                                          <p:stCondLst>
                                            <p:cond delay="499"/>
                                          </p:stCondLst>
                                        </p:cTn>
                                        <p:tgtEl>
                                          <p:spTgt spid="35"/>
                                        </p:tgtEl>
                                        <p:attrNameLst>
                                          <p:attrName>style.visibility</p:attrName>
                                        </p:attrNameLst>
                                      </p:cBhvr>
                                      <p:to>
                                        <p:strVal val="hidden"/>
                                      </p:to>
                                    </p:set>
                                  </p:childTnLst>
                                </p:cTn>
                              </p:par>
                              <p:par>
                                <p:cTn id="107" presetID="10" presetClass="exit" presetSubtype="0" fill="hold" grpId="2" nodeType="withEffect">
                                  <p:stCondLst>
                                    <p:cond delay="0"/>
                                  </p:stCondLst>
                                  <p:childTnLst>
                                    <p:animEffect transition="out" filter="fade">
                                      <p:cBhvr>
                                        <p:cTn id="108" dur="500"/>
                                        <p:tgtEl>
                                          <p:spTgt spid="36"/>
                                        </p:tgtEl>
                                      </p:cBhvr>
                                    </p:animEffect>
                                    <p:set>
                                      <p:cBhvr>
                                        <p:cTn id="10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1" nodeType="clickEffect">
                                  <p:stCondLst>
                                    <p:cond delay="0"/>
                                  </p:stCondLst>
                                  <p:childTnLst>
                                    <p:animEffect transition="out" filter="fade">
                                      <p:cBhvr>
                                        <p:cTn id="114" dur="500"/>
                                        <p:tgtEl>
                                          <p:spTgt spid="37"/>
                                        </p:tgtEl>
                                      </p:cBhvr>
                                    </p:animEffect>
                                    <p:set>
                                      <p:cBhvr>
                                        <p:cTn id="115" dur="1" fill="hold">
                                          <p:stCondLst>
                                            <p:cond delay="499"/>
                                          </p:stCondLst>
                                        </p:cTn>
                                        <p:tgtEl>
                                          <p:spTgt spid="37"/>
                                        </p:tgtEl>
                                        <p:attrNameLst>
                                          <p:attrName>style.visibility</p:attrName>
                                        </p:attrNameLst>
                                      </p:cBhvr>
                                      <p:to>
                                        <p:strVal val="hidden"/>
                                      </p:to>
                                    </p:set>
                                  </p:childTnLst>
                                </p:cTn>
                              </p:par>
                              <p:par>
                                <p:cTn id="116" presetID="10" presetClass="exit" presetSubtype="0" fill="hold" grpId="3" nodeType="withEffect">
                                  <p:stCondLst>
                                    <p:cond delay="0"/>
                                  </p:stCondLst>
                                  <p:childTnLst>
                                    <p:animEffect transition="out" filter="fade">
                                      <p:cBhvr>
                                        <p:cTn id="117" dur="500"/>
                                        <p:tgtEl>
                                          <p:spTgt spid="26"/>
                                        </p:tgtEl>
                                      </p:cBhvr>
                                    </p:animEffect>
                                    <p:set>
                                      <p:cBhvr>
                                        <p:cTn id="118" dur="1" fill="hold">
                                          <p:stCondLst>
                                            <p:cond delay="499"/>
                                          </p:stCondLst>
                                        </p:cTn>
                                        <p:tgtEl>
                                          <p:spTgt spid="26"/>
                                        </p:tgtEl>
                                        <p:attrNameLst>
                                          <p:attrName>style.visibility</p:attrName>
                                        </p:attrNameLst>
                                      </p:cBhvr>
                                      <p:to>
                                        <p:strVal val="hidden"/>
                                      </p:to>
                                    </p:set>
                                  </p:childTnLst>
                                </p:cTn>
                              </p:par>
                              <p:par>
                                <p:cTn id="119" presetID="10" presetClass="exit" presetSubtype="0" fill="hold" grpId="3" nodeType="withEffect">
                                  <p:stCondLst>
                                    <p:cond delay="0"/>
                                  </p:stCondLst>
                                  <p:childTnLst>
                                    <p:animEffect transition="out" filter="fade">
                                      <p:cBhvr>
                                        <p:cTn id="120" dur="500"/>
                                        <p:tgtEl>
                                          <p:spTgt spid="28"/>
                                        </p:tgtEl>
                                      </p:cBhvr>
                                    </p:animEffect>
                                    <p:set>
                                      <p:cBhvr>
                                        <p:cTn id="121" dur="1" fill="hold">
                                          <p:stCondLst>
                                            <p:cond delay="499"/>
                                          </p:stCondLst>
                                        </p:cTn>
                                        <p:tgtEl>
                                          <p:spTgt spid="28"/>
                                        </p:tgtEl>
                                        <p:attrNameLst>
                                          <p:attrName>style.visibility</p:attrName>
                                        </p:attrNameLst>
                                      </p:cBhvr>
                                      <p:to>
                                        <p:strVal val="hidden"/>
                                      </p:to>
                                    </p:set>
                                  </p:childTnLst>
                                </p:cTn>
                              </p:par>
                              <p:par>
                                <p:cTn id="122" presetID="10" presetClass="exit" presetSubtype="0" fill="hold" grpId="3" nodeType="withEffect">
                                  <p:stCondLst>
                                    <p:cond delay="0"/>
                                  </p:stCondLst>
                                  <p:childTnLst>
                                    <p:animEffect transition="out" filter="fade">
                                      <p:cBhvr>
                                        <p:cTn id="123" dur="500"/>
                                        <p:tgtEl>
                                          <p:spTgt spid="29"/>
                                        </p:tgtEl>
                                      </p:cBhvr>
                                    </p:animEffect>
                                    <p:set>
                                      <p:cBhvr>
                                        <p:cTn id="124" dur="1" fill="hold">
                                          <p:stCondLst>
                                            <p:cond delay="499"/>
                                          </p:stCondLst>
                                        </p:cTn>
                                        <p:tgtEl>
                                          <p:spTgt spid="29"/>
                                        </p:tgtEl>
                                        <p:attrNameLst>
                                          <p:attrName>style.visibility</p:attrName>
                                        </p:attrNameLst>
                                      </p:cBhvr>
                                      <p:to>
                                        <p:strVal val="hidden"/>
                                      </p:to>
                                    </p:set>
                                  </p:childTnLst>
                                </p:cTn>
                              </p:par>
                              <p:par>
                                <p:cTn id="125" presetID="10" presetClass="exit" presetSubtype="0" fill="hold" grpId="3" nodeType="withEffect">
                                  <p:stCondLst>
                                    <p:cond delay="0"/>
                                  </p:stCondLst>
                                  <p:childTnLst>
                                    <p:animEffect transition="out" filter="fade">
                                      <p:cBhvr>
                                        <p:cTn id="126" dur="500"/>
                                        <p:tgtEl>
                                          <p:spTgt spid="30"/>
                                        </p:tgtEl>
                                      </p:cBhvr>
                                    </p:animEffect>
                                    <p:set>
                                      <p:cBhvr>
                                        <p:cTn id="127" dur="1" fill="hold">
                                          <p:stCondLst>
                                            <p:cond delay="499"/>
                                          </p:stCondLst>
                                        </p:cTn>
                                        <p:tgtEl>
                                          <p:spTgt spid="30"/>
                                        </p:tgtEl>
                                        <p:attrNameLst>
                                          <p:attrName>style.visibility</p:attrName>
                                        </p:attrNameLst>
                                      </p:cBhvr>
                                      <p:to>
                                        <p:strVal val="hidden"/>
                                      </p:to>
                                    </p:set>
                                  </p:childTnLst>
                                </p:cTn>
                              </p:par>
                              <p:par>
                                <p:cTn id="128" presetID="10" presetClass="exit" presetSubtype="0" fill="hold" grpId="3" nodeType="withEffect">
                                  <p:stCondLst>
                                    <p:cond delay="0"/>
                                  </p:stCondLst>
                                  <p:childTnLst>
                                    <p:animEffect transition="out" filter="fade">
                                      <p:cBhvr>
                                        <p:cTn id="129" dur="500"/>
                                        <p:tgtEl>
                                          <p:spTgt spid="31"/>
                                        </p:tgtEl>
                                      </p:cBhvr>
                                    </p:animEffect>
                                    <p:set>
                                      <p:cBhvr>
                                        <p:cTn id="130" dur="1" fill="hold">
                                          <p:stCondLst>
                                            <p:cond delay="499"/>
                                          </p:stCondLst>
                                        </p:cTn>
                                        <p:tgtEl>
                                          <p:spTgt spid="31"/>
                                        </p:tgtEl>
                                        <p:attrNameLst>
                                          <p:attrName>style.visibility</p:attrName>
                                        </p:attrNameLst>
                                      </p:cBhvr>
                                      <p:to>
                                        <p:strVal val="hidden"/>
                                      </p:to>
                                    </p:set>
                                  </p:childTnLst>
                                </p:cTn>
                              </p:par>
                              <p:par>
                                <p:cTn id="131" presetID="10" presetClass="exit" presetSubtype="0" fill="hold" grpId="3" nodeType="withEffect">
                                  <p:stCondLst>
                                    <p:cond delay="0"/>
                                  </p:stCondLst>
                                  <p:childTnLst>
                                    <p:animEffect transition="out" filter="fade">
                                      <p:cBhvr>
                                        <p:cTn id="132" dur="500"/>
                                        <p:tgtEl>
                                          <p:spTgt spid="33"/>
                                        </p:tgtEl>
                                      </p:cBhvr>
                                    </p:animEffect>
                                    <p:set>
                                      <p:cBhvr>
                                        <p:cTn id="133" dur="1" fill="hold">
                                          <p:stCondLst>
                                            <p:cond delay="499"/>
                                          </p:stCondLst>
                                        </p:cTn>
                                        <p:tgtEl>
                                          <p:spTgt spid="33"/>
                                        </p:tgtEl>
                                        <p:attrNameLst>
                                          <p:attrName>style.visibility</p:attrName>
                                        </p:attrNameLst>
                                      </p:cBhvr>
                                      <p:to>
                                        <p:strVal val="hidden"/>
                                      </p:to>
                                    </p:set>
                                  </p:childTnLst>
                                </p:cTn>
                              </p:par>
                              <p:par>
                                <p:cTn id="134" presetID="10" presetClass="exit" presetSubtype="0" fill="hold" grpId="3" nodeType="withEffect">
                                  <p:stCondLst>
                                    <p:cond delay="0"/>
                                  </p:stCondLst>
                                  <p:childTnLst>
                                    <p:animEffect transition="out" filter="fade">
                                      <p:cBhvr>
                                        <p:cTn id="135" dur="500"/>
                                        <p:tgtEl>
                                          <p:spTgt spid="35"/>
                                        </p:tgtEl>
                                      </p:cBhvr>
                                    </p:animEffect>
                                    <p:set>
                                      <p:cBhvr>
                                        <p:cTn id="136" dur="1" fill="hold">
                                          <p:stCondLst>
                                            <p:cond delay="499"/>
                                          </p:stCondLst>
                                        </p:cTn>
                                        <p:tgtEl>
                                          <p:spTgt spid="35"/>
                                        </p:tgtEl>
                                        <p:attrNameLst>
                                          <p:attrName>style.visibility</p:attrName>
                                        </p:attrNameLst>
                                      </p:cBhvr>
                                      <p:to>
                                        <p:strVal val="hidden"/>
                                      </p:to>
                                    </p:set>
                                  </p:childTnLst>
                                </p:cTn>
                              </p:par>
                              <p:par>
                                <p:cTn id="137" presetID="10" presetClass="exit" presetSubtype="0" fill="hold" grpId="3" nodeType="withEffect">
                                  <p:stCondLst>
                                    <p:cond delay="0"/>
                                  </p:stCondLst>
                                  <p:childTnLst>
                                    <p:animEffect transition="out" filter="fade">
                                      <p:cBhvr>
                                        <p:cTn id="138" dur="500"/>
                                        <p:tgtEl>
                                          <p:spTgt spid="36"/>
                                        </p:tgtEl>
                                      </p:cBhvr>
                                    </p:animEffect>
                                    <p:set>
                                      <p:cBhvr>
                                        <p:cTn id="13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40" restart="whenNotActive" fill="hold" evtFilter="cancelBubble" nodeType="interactiveSeq">
                <p:stCondLst>
                  <p:cond evt="onClick" delay="0">
                    <p:tgtEl>
                      <p:spTgt spid="47"/>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3" nodeType="clickEffect">
                                  <p:stCondLst>
                                    <p:cond delay="0"/>
                                  </p:stCondLst>
                                  <p:childTnLst>
                                    <p:animEffect transition="out" filter="fade">
                                      <p:cBhvr>
                                        <p:cTn id="144" dur="500"/>
                                        <p:tgtEl>
                                          <p:spTgt spid="37"/>
                                        </p:tgtEl>
                                      </p:cBhvr>
                                    </p:animEffect>
                                    <p:set>
                                      <p:cBhvr>
                                        <p:cTn id="145" dur="1" fill="hold">
                                          <p:stCondLst>
                                            <p:cond delay="499"/>
                                          </p:stCondLst>
                                        </p:cTn>
                                        <p:tgtEl>
                                          <p:spTgt spid="37"/>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47"/>
                                        </p:tgtEl>
                                      </p:cBhvr>
                                    </p:animEffect>
                                    <p:set>
                                      <p:cBhvr>
                                        <p:cTn id="148" dur="1" fill="hold">
                                          <p:stCondLst>
                                            <p:cond delay="499"/>
                                          </p:stCondLst>
                                        </p:cTn>
                                        <p:tgtEl>
                                          <p:spTgt spid="47"/>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46"/>
                                        </p:tgtEl>
                                      </p:cBhvr>
                                    </p:animEffect>
                                    <p:set>
                                      <p:cBhvr>
                                        <p:cTn id="151" dur="1" fill="hold">
                                          <p:stCondLst>
                                            <p:cond delay="499"/>
                                          </p:stCondLst>
                                        </p:cTn>
                                        <p:tgtEl>
                                          <p:spTgt spid="46"/>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4"/>
                                        </p:tgtEl>
                                      </p:cBhvr>
                                    </p:animEffect>
                                    <p:set>
                                      <p:cBhvr>
                                        <p:cTn id="154" dur="1" fill="hold">
                                          <p:stCondLst>
                                            <p:cond delay="499"/>
                                          </p:stCondLst>
                                        </p:cTn>
                                        <p:tgtEl>
                                          <p:spTgt spid="4"/>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38"/>
                                        </p:tgtEl>
                                      </p:cBhvr>
                                    </p:animEffect>
                                    <p:set>
                                      <p:cBhvr>
                                        <p:cTn id="15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58" restart="whenNotActive" fill="hold" evtFilter="cancelBubble" nodeType="interactiveSeq">
                <p:stCondLst>
                  <p:cond evt="onClick" delay="0">
                    <p:tgtEl>
                      <p:spTgt spid="50"/>
                    </p:tgtEl>
                  </p:cond>
                </p:stCondLst>
                <p:endSync evt="end" delay="0">
                  <p:rtn val="all"/>
                </p:endSync>
                <p:childTnLst>
                  <p:par>
                    <p:cTn id="159" fill="hold">
                      <p:stCondLst>
                        <p:cond delay="0"/>
                      </p:stCondLst>
                      <p:childTnLst>
                        <p:par>
                          <p:cTn id="160" fill="hold">
                            <p:stCondLst>
                              <p:cond delay="0"/>
                            </p:stCondLst>
                            <p:childTnLst>
                              <p:par>
                                <p:cTn id="161" presetID="10" presetClass="entr" presetSubtype="0" fill="hold" grpId="4" nodeType="clickEffect">
                                  <p:stCondLst>
                                    <p:cond delay="0"/>
                                  </p:stCondLst>
                                  <p:childTnLst>
                                    <p:set>
                                      <p:cBhvr>
                                        <p:cTn id="162" dur="1" fill="hold">
                                          <p:stCondLst>
                                            <p:cond delay="0"/>
                                          </p:stCondLst>
                                        </p:cTn>
                                        <p:tgtEl>
                                          <p:spTgt spid="37"/>
                                        </p:tgtEl>
                                        <p:attrNameLst>
                                          <p:attrName>style.visibility</p:attrName>
                                        </p:attrNameLst>
                                      </p:cBhvr>
                                      <p:to>
                                        <p:strVal val="visible"/>
                                      </p:to>
                                    </p:set>
                                    <p:animEffect transition="in" filter="fade">
                                      <p:cBhvr>
                                        <p:cTn id="163" dur="500"/>
                                        <p:tgtEl>
                                          <p:spTgt spid="37"/>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0"/>
                                        </p:tgtEl>
                                        <p:attrNameLst>
                                          <p:attrName>style.visibility</p:attrName>
                                        </p:attrNameLst>
                                      </p:cBhvr>
                                      <p:to>
                                        <p:strVal val="visible"/>
                                      </p:to>
                                    </p:set>
                                    <p:animEffect transition="in" filter="fade">
                                      <p:cBhvr>
                                        <p:cTn id="166" dur="500"/>
                                        <p:tgtEl>
                                          <p:spTgt spid="2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1"/>
                                        </p:tgtEl>
                                        <p:attrNameLst>
                                          <p:attrName>style.visibility</p:attrName>
                                        </p:attrNameLst>
                                      </p:cBhvr>
                                      <p:to>
                                        <p:strVal val="visible"/>
                                      </p:to>
                                    </p:set>
                                    <p:animEffect transition="in" filter="fade">
                                      <p:cBhvr>
                                        <p:cTn id="169" dur="500"/>
                                        <p:tgtEl>
                                          <p:spTgt spid="2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Effect transition="in" filter="fade">
                                      <p:cBhvr>
                                        <p:cTn id="172" dur="500"/>
                                        <p:tgtEl>
                                          <p:spTgt spid="2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23"/>
                                        </p:tgtEl>
                                        <p:attrNameLst>
                                          <p:attrName>style.visibility</p:attrName>
                                        </p:attrNameLst>
                                      </p:cBhvr>
                                      <p:to>
                                        <p:strVal val="visible"/>
                                      </p:to>
                                    </p:set>
                                    <p:animEffect transition="in" filter="fade">
                                      <p:cBhvr>
                                        <p:cTn id="175" dur="500"/>
                                        <p:tgtEl>
                                          <p:spTgt spid="23"/>
                                        </p:tgtEl>
                                      </p:cBhvr>
                                    </p:animEffect>
                                  </p:childTnLst>
                                </p:cTn>
                              </p:par>
                            </p:childTnLst>
                          </p:cTn>
                        </p:par>
                      </p:childTnLst>
                    </p:cTn>
                  </p:par>
                </p:childTnLst>
              </p:cTn>
              <p:nextCondLst>
                <p:cond evt="onClick" delay="0">
                  <p:tgtEl>
                    <p:spTgt spid="50"/>
                  </p:tgtEl>
                </p:cond>
              </p:nextCondLst>
            </p:seq>
            <p:seq concurrent="1" nextAc="seek">
              <p:cTn id="176" restart="whenNotActive" fill="hold" evtFilter="cancelBubble" nodeType="interactiveSeq">
                <p:stCondLst>
                  <p:cond evt="onClick" delay="0">
                    <p:tgtEl>
                      <p:spTgt spid="23"/>
                    </p:tgtEl>
                  </p:cond>
                </p:stCondLst>
                <p:endSync evt="end" delay="0">
                  <p:rtn val="all"/>
                </p:endSync>
                <p:childTnLst>
                  <p:par>
                    <p:cTn id="177" fill="hold">
                      <p:stCondLst>
                        <p:cond delay="0"/>
                      </p:stCondLst>
                      <p:childTnLst>
                        <p:par>
                          <p:cTn id="178" fill="hold">
                            <p:stCondLst>
                              <p:cond delay="0"/>
                            </p:stCondLst>
                            <p:childTnLst>
                              <p:par>
                                <p:cTn id="179" presetID="10" presetClass="exit" presetSubtype="0" fill="hold" grpId="5" nodeType="clickEffect">
                                  <p:stCondLst>
                                    <p:cond delay="0"/>
                                  </p:stCondLst>
                                  <p:childTnLst>
                                    <p:animEffect transition="out" filter="fade">
                                      <p:cBhvr>
                                        <p:cTn id="180" dur="500"/>
                                        <p:tgtEl>
                                          <p:spTgt spid="37"/>
                                        </p:tgtEl>
                                      </p:cBhvr>
                                    </p:animEffect>
                                    <p:set>
                                      <p:cBhvr>
                                        <p:cTn id="181" dur="1" fill="hold">
                                          <p:stCondLst>
                                            <p:cond delay="499"/>
                                          </p:stCondLst>
                                        </p:cTn>
                                        <p:tgtEl>
                                          <p:spTgt spid="37"/>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20"/>
                                        </p:tgtEl>
                                      </p:cBhvr>
                                    </p:animEffect>
                                    <p:set>
                                      <p:cBhvr>
                                        <p:cTn id="184" dur="1" fill="hold">
                                          <p:stCondLst>
                                            <p:cond delay="499"/>
                                          </p:stCondLst>
                                        </p:cTn>
                                        <p:tgtEl>
                                          <p:spTgt spid="20"/>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21"/>
                                        </p:tgtEl>
                                      </p:cBhvr>
                                    </p:animEffect>
                                    <p:set>
                                      <p:cBhvr>
                                        <p:cTn id="187" dur="1" fill="hold">
                                          <p:stCondLst>
                                            <p:cond delay="499"/>
                                          </p:stCondLst>
                                        </p:cTn>
                                        <p:tgtEl>
                                          <p:spTgt spid="21"/>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22"/>
                                        </p:tgtEl>
                                      </p:cBhvr>
                                    </p:animEffect>
                                    <p:set>
                                      <p:cBhvr>
                                        <p:cTn id="190" dur="1" fill="hold">
                                          <p:stCondLst>
                                            <p:cond delay="499"/>
                                          </p:stCondLst>
                                        </p:cTn>
                                        <p:tgtEl>
                                          <p:spTgt spid="22"/>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23"/>
                                        </p:tgtEl>
                                      </p:cBhvr>
                                    </p:animEffect>
                                    <p:set>
                                      <p:cBhvr>
                                        <p:cTn id="19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94" restart="whenNotActive" fill="hold" evtFilter="cancelBubble" nodeType="interactiveSeq">
                <p:stCondLst>
                  <p:cond evt="onClick" delay="0">
                    <p:tgtEl>
                      <p:spTgt spid="45"/>
                    </p:tgtEl>
                  </p:cond>
                </p:stCondLst>
                <p:endSync evt="end" delay="0">
                  <p:rtn val="all"/>
                </p:endSync>
                <p:childTnLst>
                  <p:par>
                    <p:cTn id="195" fill="hold">
                      <p:stCondLst>
                        <p:cond delay="0"/>
                      </p:stCondLst>
                      <p:childTnLst>
                        <p:par>
                          <p:cTn id="196" fill="hold">
                            <p:stCondLst>
                              <p:cond delay="0"/>
                            </p:stCondLst>
                            <p:childTnLst>
                              <p:par>
                                <p:cTn id="197" presetID="10" presetClass="exit" presetSubtype="0" fill="hold" grpId="6" nodeType="clickEffect">
                                  <p:stCondLst>
                                    <p:cond delay="0"/>
                                  </p:stCondLst>
                                  <p:childTnLst>
                                    <p:animEffect transition="out" filter="fade">
                                      <p:cBhvr>
                                        <p:cTn id="198" dur="500"/>
                                        <p:tgtEl>
                                          <p:spTgt spid="37"/>
                                        </p:tgtEl>
                                      </p:cBhvr>
                                    </p:animEffect>
                                    <p:set>
                                      <p:cBhvr>
                                        <p:cTn id="199" dur="1" fill="hold">
                                          <p:stCondLst>
                                            <p:cond delay="499"/>
                                          </p:stCondLst>
                                        </p:cTn>
                                        <p:tgtEl>
                                          <p:spTgt spid="37"/>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45"/>
                                        </p:tgtEl>
                                      </p:cBhvr>
                                    </p:animEffect>
                                    <p:set>
                                      <p:cBhvr>
                                        <p:cTn id="202" dur="1" fill="hold">
                                          <p:stCondLst>
                                            <p:cond delay="499"/>
                                          </p:stCondLst>
                                        </p:cTn>
                                        <p:tgtEl>
                                          <p:spTgt spid="45"/>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44"/>
                                        </p:tgtEl>
                                      </p:cBhvr>
                                    </p:animEffect>
                                    <p:set>
                                      <p:cBhvr>
                                        <p:cTn id="205" dur="1" fill="hold">
                                          <p:stCondLst>
                                            <p:cond delay="499"/>
                                          </p:stCondLst>
                                        </p:cTn>
                                        <p:tgtEl>
                                          <p:spTgt spid="44"/>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42"/>
                                        </p:tgtEl>
                                      </p:cBhvr>
                                    </p:animEffect>
                                    <p:set>
                                      <p:cBhvr>
                                        <p:cTn id="208" dur="1" fill="hold">
                                          <p:stCondLst>
                                            <p:cond delay="499"/>
                                          </p:stCondLst>
                                        </p:cTn>
                                        <p:tgtEl>
                                          <p:spTgt spid="42"/>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43"/>
                                        </p:tgtEl>
                                      </p:cBhvr>
                                    </p:animEffect>
                                    <p:set>
                                      <p:cBhvr>
                                        <p:cTn id="21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37" grpId="0" animBg="1"/>
      <p:bldP spid="37" grpId="1" animBg="1"/>
      <p:bldP spid="37" grpId="3" animBg="1"/>
      <p:bldP spid="37" grpId="4" animBg="1"/>
      <p:bldP spid="37" grpId="5" animBg="1"/>
      <p:bldP spid="37" grpId="6" animBg="1"/>
      <p:bldP spid="20" grpId="0" animBg="1"/>
      <p:bldP spid="20" grpId="1" animBg="1"/>
      <p:bldP spid="21" grpId="0"/>
      <p:bldP spid="21" grpId="1"/>
      <p:bldP spid="22" grpId="0" animBg="1"/>
      <p:bldP spid="22" grpId="1" animBg="1"/>
      <p:bldP spid="23" grpId="0"/>
      <p:bldP spid="23" grpId="1"/>
      <p:bldP spid="26" grpId="0" animBg="1"/>
      <p:bldP spid="26" grpId="1" animBg="1"/>
      <p:bldP spid="26" grpId="2" animBg="1"/>
      <p:bldP spid="26" grpId="3" animBg="1"/>
      <p:bldP spid="28" grpId="0" animBg="1"/>
      <p:bldP spid="28" grpId="1" animBg="1"/>
      <p:bldP spid="28" grpId="2" animBg="1"/>
      <p:bldP spid="28" grpId="3" animBg="1"/>
      <p:bldP spid="29" grpId="0"/>
      <p:bldP spid="29" grpId="1"/>
      <p:bldP spid="29" grpId="2"/>
      <p:bldP spid="29" grpId="3"/>
      <p:bldP spid="30" grpId="0" animBg="1"/>
      <p:bldP spid="30" grpId="1" animBg="1"/>
      <p:bldP spid="30" grpId="2" animBg="1"/>
      <p:bldP spid="30" grpId="3" animBg="1"/>
      <p:bldP spid="31" grpId="0"/>
      <p:bldP spid="31" grpId="1"/>
      <p:bldP spid="31" grpId="2"/>
      <p:bldP spid="31" grpId="3"/>
      <p:bldP spid="33" grpId="0"/>
      <p:bldP spid="33" grpId="1"/>
      <p:bldP spid="33" grpId="2"/>
      <p:bldP spid="33" grpId="3"/>
      <p:bldP spid="35" grpId="0" animBg="1"/>
      <p:bldP spid="35" grpId="1" animBg="1"/>
      <p:bldP spid="35" grpId="2" animBg="1"/>
      <p:bldP spid="35" grpId="3" animBg="1"/>
      <p:bldP spid="36" grpId="0"/>
      <p:bldP spid="36" grpId="1"/>
      <p:bldP spid="36" grpId="2"/>
      <p:bldP spid="36" grpId="3"/>
      <p:bldP spid="38" grpId="0" animBg="1"/>
      <p:bldP spid="38" grpId="1" animBg="1"/>
      <p:bldP spid="4" grpId="0"/>
      <p:bldP spid="4" grpId="1"/>
      <p:bldP spid="46" grpId="0" animBg="1"/>
      <p:bldP spid="46" grpId="1" animBg="1"/>
      <p:bldP spid="47" grpId="0"/>
      <p:bldP spid="47" grpId="1"/>
      <p:bldP spid="43" grpId="0" animBg="1"/>
      <p:bldP spid="43" grpId="1" animBg="1"/>
      <p:bldP spid="42" grpId="0"/>
      <p:bldP spid="42" grpId="1"/>
      <p:bldP spid="44" grpId="0" animBg="1"/>
      <p:bldP spid="44" grpId="1" animBg="1"/>
      <p:bldP spid="45" grpId="0"/>
      <p:bldP spid="4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7" name="Chart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533" y="537300"/>
            <a:ext cx="3258716" cy="1570108"/>
          </a:xfrm>
          <a:prstGeom prst="rect">
            <a:avLst/>
          </a:prstGeom>
        </p:spPr>
      </p:pic>
      <p:pic>
        <p:nvPicPr>
          <p:cNvPr id="9" name="Chart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653" y="2268834"/>
            <a:ext cx="3552284" cy="1086020"/>
          </a:xfrm>
          <a:prstGeom prst="rect">
            <a:avLst/>
          </a:prstGeom>
        </p:spPr>
      </p:pic>
      <p:pic>
        <p:nvPicPr>
          <p:cNvPr id="2" name="Chart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524" y="4440877"/>
            <a:ext cx="3552284" cy="1086020"/>
          </a:xfrm>
          <a:prstGeom prst="rect">
            <a:avLst/>
          </a:prstGeom>
        </p:spPr>
      </p:pic>
      <p:pic>
        <p:nvPicPr>
          <p:cNvPr id="3" name="Chart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653" y="3354856"/>
            <a:ext cx="3552284" cy="1086020"/>
          </a:xfrm>
          <a:prstGeom prst="rect">
            <a:avLst/>
          </a:prstGeom>
        </p:spPr>
      </p:pic>
      <p:pic>
        <p:nvPicPr>
          <p:cNvPr id="4" name="Chart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6318" y="647015"/>
            <a:ext cx="3545431" cy="1083926"/>
          </a:xfrm>
          <a:prstGeom prst="rect">
            <a:avLst/>
          </a:prstGeom>
        </p:spPr>
      </p:pic>
      <p:pic>
        <p:nvPicPr>
          <p:cNvPr id="5" name="Chart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6318" y="1730941"/>
            <a:ext cx="3545431" cy="1083925"/>
          </a:xfrm>
          <a:prstGeom prst="rect">
            <a:avLst/>
          </a:prstGeom>
        </p:spPr>
      </p:pic>
      <p:pic>
        <p:nvPicPr>
          <p:cNvPr id="10" name="Chart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9251" y="2814867"/>
            <a:ext cx="3532514" cy="1079976"/>
          </a:xfrm>
          <a:prstGeom prst="rect">
            <a:avLst/>
          </a:prstGeom>
        </p:spPr>
      </p:pic>
      <p:pic>
        <p:nvPicPr>
          <p:cNvPr id="11" name="Allergies Box"/>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99856" y="4094823"/>
            <a:ext cx="2617594" cy="1354646"/>
          </a:xfrm>
          <a:prstGeom prst="rect">
            <a:avLst/>
          </a:prstGeom>
        </p:spPr>
      </p:pic>
    </p:spTree>
    <p:extLst>
      <p:ext uri="{BB962C8B-B14F-4D97-AF65-F5344CB8AC3E}">
        <p14:creationId xmlns:p14="http://schemas.microsoft.com/office/powerpoint/2010/main" val="3858799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14" name="Progress N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548680"/>
            <a:ext cx="6647688" cy="4928615"/>
          </a:xfrm>
          <a:prstGeom prst="rect">
            <a:avLst/>
          </a:prstGeom>
        </p:spPr>
      </p:pic>
    </p:spTree>
    <p:extLst>
      <p:ext uri="{BB962C8B-B14F-4D97-AF65-F5344CB8AC3E}">
        <p14:creationId xmlns:p14="http://schemas.microsoft.com/office/powerpoint/2010/main" val="21420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p:cNvSpPr txBox="1">
            <a:spLocks noChangeArrowheads="1"/>
          </p:cNvSpPr>
          <p:nvPr/>
        </p:nvSpPr>
        <p:spPr bwMode="auto">
          <a:xfrm>
            <a:off x="300832" y="575138"/>
            <a:ext cx="6359400" cy="792087"/>
          </a:xfrm>
          <a:prstGeom prst="rect">
            <a:avLst/>
          </a:prstGeom>
          <a:noFill/>
          <a:ln w="9525">
            <a:noFill/>
            <a:miter lim="800000"/>
            <a:headEnd/>
            <a:tailEnd/>
          </a:ln>
        </p:spPr>
        <p:txBody>
          <a:bodyPr rot="0" vert="horz" wrap="square" lIns="91440" tIns="45720" rIns="91440" bIns="45720" anchor="ctr" anchorCtr="0">
            <a:noAutofit/>
          </a:bodyPr>
          <a:lstStyle/>
          <a:p>
            <a:pPr>
              <a:lnSpc>
                <a:spcPct val="115000"/>
              </a:lnSpc>
              <a:spcAft>
                <a:spcPts val="0"/>
              </a:spcAft>
            </a:pPr>
            <a:r>
              <a:rPr lang="en-AU" sz="5400" dirty="0">
                <a:solidFill>
                  <a:srgbClr val="D20550"/>
                </a:solidFill>
                <a:effectLst/>
                <a:latin typeface="Franklin Gothic Book" panose="020B0503020102020204" pitchFamily="34" charset="0"/>
                <a:ea typeface="Calibri"/>
                <a:cs typeface="Times New Roman"/>
              </a:rPr>
              <a:t> </a:t>
            </a:r>
            <a:r>
              <a:rPr lang="en-AU" sz="4000" dirty="0">
                <a:solidFill>
                  <a:srgbClr val="D20550"/>
                </a:solidFill>
                <a:latin typeface="Franklin Gothic Book" panose="020B0503020102020204" pitchFamily="34" charset="0"/>
                <a:ea typeface="Calibri"/>
                <a:cs typeface="Arial" panose="020B0604020202020204" pitchFamily="34" charset="0"/>
              </a:rPr>
              <a:t>Some things to remember…</a:t>
            </a:r>
            <a:endParaRPr lang="en-AU" sz="4000" dirty="0">
              <a:solidFill>
                <a:srgbClr val="D20550"/>
              </a:solidFill>
              <a:effectLst/>
              <a:latin typeface="Franklin Gothic Book" panose="020B0503020102020204" pitchFamily="34" charset="0"/>
              <a:ea typeface="Calibri"/>
              <a:cs typeface="Arial" panose="020B0604020202020204" pitchFamily="34" charset="0"/>
            </a:endParaRPr>
          </a:p>
        </p:txBody>
      </p:sp>
      <p:sp>
        <p:nvSpPr>
          <p:cNvPr id="2" name="Left Text"/>
          <p:cNvSpPr txBox="1"/>
          <p:nvPr/>
        </p:nvSpPr>
        <p:spPr>
          <a:xfrm>
            <a:off x="588063" y="1484784"/>
            <a:ext cx="7501763" cy="3139321"/>
          </a:xfrm>
          <a:prstGeom prst="rect">
            <a:avLst/>
          </a:prstGeom>
          <a:noFill/>
        </p:spPr>
        <p:txBody>
          <a:bodyPr wrap="square" rtlCol="0">
            <a:spAutoFit/>
          </a:bodyPr>
          <a:lstStyle/>
          <a:p>
            <a:endParaRPr lang="en-AU" sz="1400" i="1" dirty="0">
              <a:solidFill>
                <a:srgbClr val="D20550"/>
              </a:solidFill>
              <a:latin typeface="Franklin Gothic Book" panose="020B0503020102020204" pitchFamily="34" charset="0"/>
            </a:endParaRPr>
          </a:p>
          <a:p>
            <a:r>
              <a:rPr lang="en-AU" sz="2000" b="1" i="1" dirty="0">
                <a:solidFill>
                  <a:srgbClr val="D20550"/>
                </a:solidFill>
              </a:rPr>
              <a:t>Therapeutic Guidelines: Antibiotic  </a:t>
            </a:r>
            <a:r>
              <a:rPr lang="en-AU" sz="2000" b="1" dirty="0">
                <a:solidFill>
                  <a:srgbClr val="D20550"/>
                </a:solidFill>
              </a:rPr>
              <a:t>vs.  Locally endorsed guidelines</a:t>
            </a:r>
            <a:endParaRPr lang="en-AU" sz="1000" b="1" dirty="0">
              <a:solidFill>
                <a:srgbClr val="D20550"/>
              </a:solidFill>
            </a:endParaRPr>
          </a:p>
          <a:p>
            <a:endParaRPr lang="en-AU" sz="900" dirty="0">
              <a:solidFill>
                <a:srgbClr val="D20550"/>
              </a:solidFill>
              <a:latin typeface="Calibri Light" panose="020F0302020204030204" pitchFamily="34" charset="0"/>
            </a:endParaRPr>
          </a:p>
          <a:p>
            <a:pPr lvl="1"/>
            <a:r>
              <a:rPr lang="en-AU" sz="1700" dirty="0">
                <a:solidFill>
                  <a:schemeClr val="tx1">
                    <a:lumMod val="75000"/>
                    <a:lumOff val="25000"/>
                  </a:schemeClr>
                </a:solidFill>
                <a:latin typeface="Calibri Light" panose="020F0302020204030204" pitchFamily="34" charset="0"/>
              </a:rPr>
              <a:t>For the purpose of this training module, please only refer to the latest version of the </a:t>
            </a:r>
            <a:r>
              <a:rPr lang="en-AU" sz="1700" i="1" dirty="0">
                <a:solidFill>
                  <a:schemeClr val="tx1">
                    <a:lumMod val="75000"/>
                    <a:lumOff val="25000"/>
                  </a:schemeClr>
                </a:solidFill>
                <a:latin typeface="Calibri Light" panose="020F0302020204030204" pitchFamily="34" charset="0"/>
              </a:rPr>
              <a:t>Therapeutic Guidelines: Antibiotic</a:t>
            </a:r>
            <a:r>
              <a:rPr lang="en-AU" sz="1700" dirty="0">
                <a:solidFill>
                  <a:schemeClr val="tx1">
                    <a:lumMod val="75000"/>
                    <a:lumOff val="25000"/>
                  </a:schemeClr>
                </a:solidFill>
                <a:latin typeface="Calibri Light" panose="020F0302020204030204" pitchFamily="34" charset="0"/>
              </a:rPr>
              <a:t>. (In a real audit situation, you should refer to locally endorsed guidelines from your facility, or if they are not available, use </a:t>
            </a:r>
            <a:r>
              <a:rPr lang="en-AU" sz="1700" i="1" dirty="0">
                <a:solidFill>
                  <a:schemeClr val="tx1">
                    <a:lumMod val="75000"/>
                    <a:lumOff val="25000"/>
                  </a:schemeClr>
                </a:solidFill>
                <a:latin typeface="Calibri Light" panose="020F0302020204030204" pitchFamily="34" charset="0"/>
              </a:rPr>
              <a:t>Therapeutic Guidelines: Antibiotic</a:t>
            </a:r>
            <a:r>
              <a:rPr lang="en-AU" sz="1700" dirty="0">
                <a:solidFill>
                  <a:schemeClr val="tx1">
                    <a:lumMod val="75000"/>
                    <a:lumOff val="25000"/>
                  </a:schemeClr>
                </a:solidFill>
                <a:latin typeface="Calibri Light" panose="020F0302020204030204" pitchFamily="34" charset="0"/>
              </a:rPr>
              <a:t>.)</a:t>
            </a:r>
          </a:p>
          <a:p>
            <a:pPr lvl="1"/>
            <a:endParaRPr lang="en-AU" sz="2400" dirty="0">
              <a:solidFill>
                <a:schemeClr val="tx1">
                  <a:lumMod val="75000"/>
                  <a:lumOff val="25000"/>
                </a:schemeClr>
              </a:solidFill>
              <a:latin typeface="Calibri Light" panose="020F0302020204030204" pitchFamily="34" charset="0"/>
            </a:endParaRPr>
          </a:p>
          <a:p>
            <a:r>
              <a:rPr lang="en-AU" sz="2000" b="1" dirty="0">
                <a:solidFill>
                  <a:srgbClr val="D20550"/>
                </a:solidFill>
              </a:rPr>
              <a:t>You are auditing the choice of antimicrobial agent </a:t>
            </a:r>
            <a:r>
              <a:rPr lang="en-AU" sz="2000" b="1" u="sng" dirty="0">
                <a:solidFill>
                  <a:srgbClr val="D20550"/>
                </a:solidFill>
              </a:rPr>
              <a:t>only</a:t>
            </a:r>
            <a:endParaRPr lang="en-AU" sz="1000" b="1" u="sng" dirty="0">
              <a:solidFill>
                <a:srgbClr val="D20550"/>
              </a:solidFill>
            </a:endParaRPr>
          </a:p>
          <a:p>
            <a:endParaRPr lang="en-AU" sz="900" dirty="0">
              <a:solidFill>
                <a:srgbClr val="D20550"/>
              </a:solidFill>
              <a:latin typeface="Calibri Light" panose="020F0302020204030204" pitchFamily="34" charset="0"/>
            </a:endParaRPr>
          </a:p>
          <a:p>
            <a:pPr lvl="1"/>
            <a:r>
              <a:rPr lang="en-AU" sz="1700" dirty="0">
                <a:solidFill>
                  <a:schemeClr val="tx1">
                    <a:lumMod val="75000"/>
                    <a:lumOff val="25000"/>
                  </a:schemeClr>
                </a:solidFill>
                <a:latin typeface="Calibri Light" panose="020F0302020204030204" pitchFamily="34" charset="0"/>
              </a:rPr>
              <a:t>This audit does not require you to look at the dose, route, frequency etc. You are only considering which antimicrobial agent(s) has been prescribed.</a:t>
            </a:r>
          </a:p>
        </p:txBody>
      </p:sp>
      <p:pic>
        <p:nvPicPr>
          <p:cNvPr id="24" name="Next Butto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333" y="4851796"/>
            <a:ext cx="965169" cy="725154"/>
          </a:xfrm>
          <a:prstGeom prst="rect">
            <a:avLst/>
          </a:prstGeom>
        </p:spPr>
      </p:pic>
      <p:pic>
        <p:nvPicPr>
          <p:cNvPr id="11" name="Back Butto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363" y="4851796"/>
            <a:ext cx="968563" cy="725154"/>
          </a:xfrm>
          <a:prstGeom prst="rect">
            <a:avLst/>
          </a:prstGeom>
        </p:spPr>
      </p:pic>
    </p:spTree>
    <p:extLst>
      <p:ext uri="{BB962C8B-B14F-4D97-AF65-F5344CB8AC3E}">
        <p14:creationId xmlns:p14="http://schemas.microsoft.com/office/powerpoint/2010/main" val="949012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M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164" y="702455"/>
            <a:ext cx="8209716" cy="3662649"/>
          </a:xfrm>
          <a:prstGeom prst="rect">
            <a:avLst/>
          </a:prstGeom>
        </p:spPr>
      </p:pic>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3"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sp>
        <p:nvSpPr>
          <p:cNvPr id="2" name="Text"/>
          <p:cNvSpPr txBox="1"/>
          <p:nvPr/>
        </p:nvSpPr>
        <p:spPr>
          <a:xfrm>
            <a:off x="482627" y="4653136"/>
            <a:ext cx="5472608" cy="369332"/>
          </a:xfrm>
          <a:prstGeom prst="rect">
            <a:avLst/>
          </a:prstGeom>
          <a:noFill/>
        </p:spPr>
        <p:txBody>
          <a:bodyPr wrap="square" rtlCol="0">
            <a:spAutoFit/>
          </a:bodyPr>
          <a:lstStyle/>
          <a:p>
            <a:r>
              <a:rPr lang="en-AU" dirty="0"/>
              <a:t>Click on relevant results to reveal more information.</a:t>
            </a:r>
          </a:p>
        </p:txBody>
      </p:sp>
      <p:sp>
        <p:nvSpPr>
          <p:cNvPr id="9" name="Urine Cult Button"/>
          <p:cNvSpPr/>
          <p:nvPr/>
        </p:nvSpPr>
        <p:spPr>
          <a:xfrm>
            <a:off x="3707904" y="3328004"/>
            <a:ext cx="1225525" cy="288032"/>
          </a:xfrm>
          <a:prstGeom prst="round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riage Report Button"/>
          <p:cNvSpPr/>
          <p:nvPr/>
        </p:nvSpPr>
        <p:spPr>
          <a:xfrm>
            <a:off x="2391886" y="3888000"/>
            <a:ext cx="1371218" cy="288032"/>
          </a:xfrm>
          <a:prstGeom prst="round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Blood Cult Button"/>
          <p:cNvSpPr/>
          <p:nvPr/>
        </p:nvSpPr>
        <p:spPr>
          <a:xfrm>
            <a:off x="4933429" y="3507574"/>
            <a:ext cx="1167547" cy="288032"/>
          </a:xfrm>
          <a:prstGeom prst="round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riage Report Box"/>
          <p:cNvSpPr/>
          <p:nvPr/>
        </p:nvSpPr>
        <p:spPr>
          <a:xfrm>
            <a:off x="3093973" y="964577"/>
            <a:ext cx="3240360" cy="396973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Urine Cult Box"/>
          <p:cNvSpPr/>
          <p:nvPr/>
        </p:nvSpPr>
        <p:spPr>
          <a:xfrm>
            <a:off x="2915816" y="1799177"/>
            <a:ext cx="3888432" cy="1930509"/>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riage Report Text"/>
          <p:cNvSpPr txBox="1"/>
          <p:nvPr/>
        </p:nvSpPr>
        <p:spPr>
          <a:xfrm>
            <a:off x="3270927" y="1220956"/>
            <a:ext cx="3063406" cy="3600986"/>
          </a:xfrm>
          <a:prstGeom prst="rect">
            <a:avLst/>
          </a:prstGeom>
          <a:noFill/>
        </p:spPr>
        <p:txBody>
          <a:bodyPr wrap="square" rtlCol="0">
            <a:spAutoFit/>
          </a:bodyPr>
          <a:lstStyle/>
          <a:p>
            <a:r>
              <a:rPr lang="en-AU" sz="1200" b="1" dirty="0"/>
              <a:t>Triage Review</a:t>
            </a:r>
          </a:p>
          <a:p>
            <a:r>
              <a:rPr lang="en-AU" sz="1200" b="1" dirty="0"/>
              <a:t>Verified J. Wilkinson 30/05/14 09:16</a:t>
            </a:r>
          </a:p>
          <a:p>
            <a:endParaRPr lang="en-AU" sz="1200" dirty="0"/>
          </a:p>
          <a:p>
            <a:r>
              <a:rPr lang="en-AU" sz="1200" dirty="0"/>
              <a:t>78 year old female BIBA from NH</a:t>
            </a:r>
          </a:p>
          <a:p>
            <a:endParaRPr lang="en-AU" sz="1200" dirty="0"/>
          </a:p>
          <a:p>
            <a:r>
              <a:rPr lang="en-AU" sz="1200" dirty="0"/>
              <a:t>BP 95/70, </a:t>
            </a:r>
            <a:r>
              <a:rPr lang="en-AU" sz="1200" dirty="0" err="1"/>
              <a:t>tachycardic</a:t>
            </a:r>
            <a:r>
              <a:rPr lang="en-AU" sz="1200" dirty="0"/>
              <a:t> 130bpm, O2 </a:t>
            </a:r>
            <a:r>
              <a:rPr lang="en-AU" sz="1200" dirty="0" err="1"/>
              <a:t>sats</a:t>
            </a:r>
            <a:r>
              <a:rPr lang="en-AU" sz="1200" dirty="0"/>
              <a:t> 99%</a:t>
            </a:r>
          </a:p>
          <a:p>
            <a:r>
              <a:rPr lang="en-AU" sz="1200" dirty="0"/>
              <a:t>Bolus fluids given on route</a:t>
            </a:r>
          </a:p>
          <a:p>
            <a:r>
              <a:rPr lang="en-AU" sz="1200" dirty="0"/>
              <a:t>Temp 39.0 C, last paracetamol 8am</a:t>
            </a:r>
          </a:p>
          <a:p>
            <a:endParaRPr lang="en-AU" sz="1200" dirty="0"/>
          </a:p>
          <a:p>
            <a:r>
              <a:rPr lang="en-AU" sz="1200" dirty="0" err="1"/>
              <a:t>Pt</a:t>
            </a:r>
            <a:r>
              <a:rPr lang="en-AU" sz="1200" dirty="0"/>
              <a:t> drowsy but </a:t>
            </a:r>
            <a:r>
              <a:rPr lang="en-AU" sz="1200" dirty="0" err="1"/>
              <a:t>rousable</a:t>
            </a:r>
            <a:r>
              <a:rPr lang="en-AU" sz="1200" dirty="0"/>
              <a:t>, not oriented to TPP</a:t>
            </a:r>
          </a:p>
          <a:p>
            <a:endParaRPr lang="en-AU" sz="1200" dirty="0"/>
          </a:p>
          <a:p>
            <a:r>
              <a:rPr lang="en-AU" sz="1200" dirty="0"/>
              <a:t>Noted penicillin allergy</a:t>
            </a:r>
          </a:p>
          <a:p>
            <a:endParaRPr lang="en-AU" sz="1200" dirty="0"/>
          </a:p>
          <a:p>
            <a:r>
              <a:rPr lang="en-AU" sz="1200" dirty="0"/>
              <a:t>?Sepsis pathway</a:t>
            </a:r>
          </a:p>
          <a:p>
            <a:endParaRPr lang="en-AU" sz="1200" dirty="0"/>
          </a:p>
          <a:p>
            <a:r>
              <a:rPr lang="en-AU" sz="1200" dirty="0"/>
              <a:t>TRIAGE CAT 3</a:t>
            </a:r>
          </a:p>
          <a:p>
            <a:endParaRPr lang="en-AU" sz="1200" dirty="0"/>
          </a:p>
          <a:p>
            <a:r>
              <a:rPr lang="en-AU" sz="1200" dirty="0"/>
              <a:t>J Wilkinson</a:t>
            </a:r>
          </a:p>
          <a:p>
            <a:endParaRPr lang="en-AU" sz="1200" dirty="0"/>
          </a:p>
        </p:txBody>
      </p:sp>
      <p:sp>
        <p:nvSpPr>
          <p:cNvPr id="26" name="Urine Cult Text"/>
          <p:cNvSpPr txBox="1"/>
          <p:nvPr/>
        </p:nvSpPr>
        <p:spPr>
          <a:xfrm>
            <a:off x="3218930" y="2051222"/>
            <a:ext cx="3297286" cy="1384995"/>
          </a:xfrm>
          <a:prstGeom prst="rect">
            <a:avLst/>
          </a:prstGeom>
          <a:noFill/>
        </p:spPr>
        <p:txBody>
          <a:bodyPr wrap="square" rtlCol="0">
            <a:spAutoFit/>
          </a:bodyPr>
          <a:lstStyle/>
          <a:p>
            <a:r>
              <a:rPr lang="en-AU" sz="1200" b="1" dirty="0"/>
              <a:t>Urine Culture</a:t>
            </a:r>
          </a:p>
          <a:p>
            <a:r>
              <a:rPr lang="en-AU" sz="1200" b="1" dirty="0"/>
              <a:t>Logged 30/05/14 09:50</a:t>
            </a:r>
          </a:p>
          <a:p>
            <a:r>
              <a:rPr lang="en-AU" sz="1200" b="1" dirty="0"/>
              <a:t>Posted 31/05/14 10:03</a:t>
            </a:r>
          </a:p>
          <a:p>
            <a:endParaRPr lang="en-AU" sz="1200" dirty="0"/>
          </a:p>
          <a:p>
            <a:r>
              <a:rPr lang="en-AU" sz="1200" dirty="0"/>
              <a:t>Heavy growth of likely coliform bacteria.</a:t>
            </a:r>
          </a:p>
          <a:p>
            <a:endParaRPr lang="en-AU" sz="1200" dirty="0"/>
          </a:p>
          <a:p>
            <a:r>
              <a:rPr lang="en-AU" sz="1200" dirty="0"/>
              <a:t>Identification and susceptibilities report to follow.</a:t>
            </a:r>
          </a:p>
        </p:txBody>
      </p:sp>
      <p:pic>
        <p:nvPicPr>
          <p:cNvPr id="22" name="Close Triage"/>
          <p:cNvPicPr>
            <a:picLocks/>
          </p:cNvPicPr>
          <p:nvPr/>
        </p:nvPicPr>
        <p:blipFill>
          <a:blip r:embed="rId4">
            <a:extLst>
              <a:ext uri="{28A0092B-C50C-407E-A947-70E740481C1C}">
                <a14:useLocalDpi xmlns:a14="http://schemas.microsoft.com/office/drawing/2010/main" val="0"/>
              </a:ext>
            </a:extLst>
          </a:blip>
          <a:stretch>
            <a:fillRect/>
          </a:stretch>
        </p:blipFill>
        <p:spPr>
          <a:xfrm>
            <a:off x="5940226" y="1067281"/>
            <a:ext cx="324000" cy="307350"/>
          </a:xfrm>
          <a:prstGeom prst="rect">
            <a:avLst/>
          </a:prstGeom>
        </p:spPr>
      </p:pic>
      <p:pic>
        <p:nvPicPr>
          <p:cNvPr id="29" name="Close Urine Cult"/>
          <p:cNvPicPr>
            <a:picLocks/>
          </p:cNvPicPr>
          <p:nvPr/>
        </p:nvPicPr>
        <p:blipFill>
          <a:blip r:embed="rId4">
            <a:extLst>
              <a:ext uri="{28A0092B-C50C-407E-A947-70E740481C1C}">
                <a14:useLocalDpi xmlns:a14="http://schemas.microsoft.com/office/drawing/2010/main" val="0"/>
              </a:ext>
            </a:extLst>
          </a:blip>
          <a:stretch>
            <a:fillRect/>
          </a:stretch>
        </p:blipFill>
        <p:spPr>
          <a:xfrm>
            <a:off x="6354216" y="1897547"/>
            <a:ext cx="324000" cy="307350"/>
          </a:xfrm>
          <a:prstGeom prst="rect">
            <a:avLst/>
          </a:prstGeom>
        </p:spPr>
      </p:pic>
      <p:sp>
        <p:nvSpPr>
          <p:cNvPr id="20" name="Blood Cult Box"/>
          <p:cNvSpPr/>
          <p:nvPr/>
        </p:nvSpPr>
        <p:spPr>
          <a:xfrm>
            <a:off x="3473036" y="1799177"/>
            <a:ext cx="2700300" cy="1413799"/>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Blood Cult Text"/>
          <p:cNvSpPr txBox="1"/>
          <p:nvPr/>
        </p:nvSpPr>
        <p:spPr>
          <a:xfrm>
            <a:off x="3659179" y="2051222"/>
            <a:ext cx="2259192" cy="830997"/>
          </a:xfrm>
          <a:prstGeom prst="rect">
            <a:avLst/>
          </a:prstGeom>
          <a:noFill/>
        </p:spPr>
        <p:txBody>
          <a:bodyPr wrap="square" rtlCol="0">
            <a:spAutoFit/>
          </a:bodyPr>
          <a:lstStyle/>
          <a:p>
            <a:r>
              <a:rPr lang="en-AU" sz="1200" b="1" dirty="0"/>
              <a:t>Blood Culture</a:t>
            </a:r>
          </a:p>
          <a:p>
            <a:r>
              <a:rPr lang="en-AU" sz="1200" b="1" dirty="0"/>
              <a:t>Logged 30/05/14 10:27</a:t>
            </a:r>
          </a:p>
          <a:p>
            <a:endParaRPr lang="en-AU" sz="1200" dirty="0"/>
          </a:p>
          <a:p>
            <a:r>
              <a:rPr lang="en-AU" sz="1200" dirty="0"/>
              <a:t>Pending.</a:t>
            </a:r>
          </a:p>
        </p:txBody>
      </p:sp>
      <p:pic>
        <p:nvPicPr>
          <p:cNvPr id="23" name="Close Blood Cult"/>
          <p:cNvPicPr>
            <a:picLocks/>
          </p:cNvPicPr>
          <p:nvPr/>
        </p:nvPicPr>
        <p:blipFill>
          <a:blip r:embed="rId4">
            <a:extLst>
              <a:ext uri="{28A0092B-C50C-407E-A947-70E740481C1C}">
                <a14:useLocalDpi xmlns:a14="http://schemas.microsoft.com/office/drawing/2010/main" val="0"/>
              </a:ext>
            </a:extLst>
          </a:blip>
          <a:stretch>
            <a:fillRect/>
          </a:stretch>
        </p:blipFill>
        <p:spPr>
          <a:xfrm>
            <a:off x="5756371" y="1897547"/>
            <a:ext cx="324000" cy="307350"/>
          </a:xfrm>
          <a:prstGeom prst="rect">
            <a:avLst/>
          </a:prstGeom>
        </p:spPr>
      </p:pic>
    </p:spTree>
    <p:extLst>
      <p:ext uri="{BB962C8B-B14F-4D97-AF65-F5344CB8AC3E}">
        <p14:creationId xmlns:p14="http://schemas.microsoft.com/office/powerpoint/2010/main" val="5598094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9"/>
                                        </p:tgtEl>
                                      </p:cBhvr>
                                    </p:animEffect>
                                    <p:set>
                                      <p:cBhvr>
                                        <p:cTn id="4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childTnLst>
              </p:cTn>
              <p:nextCondLst>
                <p:cond evt="onClick" delay="0">
                  <p:tgtEl>
                    <p:spTgt spid="24"/>
                  </p:tgtEl>
                </p:cond>
              </p:nextCondLst>
            </p:seq>
            <p:seq concurrent="1" nextAc="seek">
              <p:cTn id="62" restart="whenNotActive" fill="hold" evtFilter="cancelBubble" nodeType="interactiveSeq">
                <p:stCondLst>
                  <p:cond evt="onClick" delay="0">
                    <p:tgtEl>
                      <p:spTgt spid="23"/>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20"/>
                                        </p:tgtEl>
                                      </p:cBhvr>
                                    </p:animEffect>
                                    <p:set>
                                      <p:cBhvr>
                                        <p:cTn id="70" dur="1" fill="hold">
                                          <p:stCondLst>
                                            <p:cond delay="499"/>
                                          </p:stCondLst>
                                        </p:cTn>
                                        <p:tgtEl>
                                          <p:spTgt spid="20"/>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3"/>
                                        </p:tgtEl>
                                      </p:cBhvr>
                                    </p:animEffect>
                                    <p:set>
                                      <p:cBhvr>
                                        <p:cTn id="7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0" grpId="0" animBg="1"/>
      <p:bldP spid="10" grpId="1" animBg="1"/>
      <p:bldP spid="27" grpId="0" animBg="1"/>
      <p:bldP spid="27" grpId="1" animBg="1"/>
      <p:bldP spid="14" grpId="0"/>
      <p:bldP spid="14" grpId="1"/>
      <p:bldP spid="26" grpId="0"/>
      <p:bldP spid="26" grpId="1"/>
      <p:bldP spid="20" grpId="0" animBg="1"/>
      <p:bldP spid="20" grpId="1" animBg="1"/>
      <p:bldP spid="21" grpId="0"/>
      <p:bldP spid="21"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760" y="2828013"/>
            <a:ext cx="381053" cy="376290"/>
          </a:xfrm>
          <a:prstGeom prst="rect">
            <a:avLst/>
          </a:prstGeom>
        </p:spPr>
      </p:pic>
      <p:pic>
        <p:nvPicPr>
          <p:cNvPr id="5" nam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760" y="1604013"/>
            <a:ext cx="381053" cy="376290"/>
          </a:xfrm>
          <a:prstGeom prst="rect">
            <a:avLst/>
          </a:prstGeom>
        </p:spPr>
      </p:pic>
      <p:pic>
        <p:nvPicPr>
          <p:cNvPr id="24" name="Next Butto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0333" y="4851796"/>
            <a:ext cx="965169" cy="725154"/>
          </a:xfrm>
          <a:prstGeom prst="rect">
            <a:avLst/>
          </a:prstGeom>
        </p:spPr>
      </p:pic>
      <p:sp>
        <p:nvSpPr>
          <p:cNvPr id="19" name="Title"/>
          <p:cNvSpPr txBox="1">
            <a:spLocks noChangeArrowheads="1"/>
          </p:cNvSpPr>
          <p:nvPr/>
        </p:nvSpPr>
        <p:spPr bwMode="auto">
          <a:xfrm>
            <a:off x="340001" y="548680"/>
            <a:ext cx="6462714" cy="792087"/>
          </a:xfrm>
          <a:prstGeom prst="rect">
            <a:avLst/>
          </a:prstGeom>
          <a:noFill/>
          <a:ln w="9525">
            <a:noFill/>
            <a:miter lim="800000"/>
            <a:headEnd/>
            <a:tailEnd/>
          </a:ln>
        </p:spPr>
        <p:txBody>
          <a:bodyPr rot="0" vert="horz" wrap="square" lIns="91440" tIns="45720" rIns="91440" bIns="45720" anchor="ctr" anchorCtr="0">
            <a:noAutofit/>
          </a:bodyPr>
          <a:lstStyle/>
          <a:p>
            <a:pPr>
              <a:lnSpc>
                <a:spcPct val="115000"/>
              </a:lnSpc>
              <a:spcAft>
                <a:spcPts val="0"/>
              </a:spcAft>
            </a:pPr>
            <a:r>
              <a:rPr lang="en-AU" sz="4000" dirty="0">
                <a:solidFill>
                  <a:srgbClr val="D20550"/>
                </a:solidFill>
                <a:effectLst/>
                <a:latin typeface="Franklin Gothic Book" panose="020B0503020102020204" pitchFamily="34" charset="0"/>
                <a:ea typeface="Calibri"/>
                <a:cs typeface="Times New Roman"/>
              </a:rPr>
              <a:t>Case Study 3 - Answers</a:t>
            </a:r>
            <a:endParaRPr lang="en-AU" sz="2800" b="1" dirty="0">
              <a:solidFill>
                <a:srgbClr val="D20550"/>
              </a:solidFill>
              <a:effectLst/>
              <a:latin typeface="Franklin Gothic Book" panose="020B0503020102020204" pitchFamily="34" charset="0"/>
              <a:ea typeface="Calibri"/>
              <a:cs typeface="Arial" panose="020B0604020202020204" pitchFamily="34" charset="0"/>
            </a:endParaRPr>
          </a:p>
        </p:txBody>
      </p:sp>
      <p:sp>
        <p:nvSpPr>
          <p:cNvPr id="2" name="Left Text"/>
          <p:cNvSpPr txBox="1"/>
          <p:nvPr/>
        </p:nvSpPr>
        <p:spPr>
          <a:xfrm>
            <a:off x="791402" y="1570206"/>
            <a:ext cx="1476342" cy="2923877"/>
          </a:xfrm>
          <a:prstGeom prst="rect">
            <a:avLst/>
          </a:prstGeom>
          <a:noFill/>
        </p:spPr>
        <p:txBody>
          <a:bodyPr wrap="square" rtlCol="0">
            <a:spAutoFit/>
          </a:bodyPr>
          <a:lstStyle/>
          <a:p>
            <a:r>
              <a:rPr lang="en-AU" sz="2400" b="1" dirty="0">
                <a:solidFill>
                  <a:schemeClr val="tx1">
                    <a:lumMod val="75000"/>
                    <a:lumOff val="25000"/>
                  </a:schemeClr>
                </a:solidFill>
              </a:rPr>
              <a:t>Q1.  </a:t>
            </a:r>
            <a:r>
              <a:rPr lang="en-AU" sz="2400" dirty="0">
                <a:solidFill>
                  <a:schemeClr val="tx1">
                    <a:lumMod val="75000"/>
                    <a:lumOff val="25000"/>
                  </a:schemeClr>
                </a:solidFill>
                <a:latin typeface="Calibri Light" panose="020F0302020204030204" pitchFamily="34" charset="0"/>
              </a:rPr>
              <a:t>Yes</a:t>
            </a:r>
          </a:p>
          <a:p>
            <a:endParaRPr lang="en-AU" sz="1600" dirty="0">
              <a:solidFill>
                <a:schemeClr val="tx1">
                  <a:lumMod val="75000"/>
                  <a:lumOff val="25000"/>
                </a:schemeClr>
              </a:solidFill>
            </a:endParaRPr>
          </a:p>
          <a:p>
            <a:r>
              <a:rPr lang="en-AU" sz="2400" b="1" dirty="0">
                <a:solidFill>
                  <a:schemeClr val="tx1">
                    <a:lumMod val="75000"/>
                    <a:lumOff val="25000"/>
                  </a:schemeClr>
                </a:solidFill>
              </a:rPr>
              <a:t>Q2.  </a:t>
            </a:r>
            <a:r>
              <a:rPr lang="en-AU" sz="2400" dirty="0">
                <a:solidFill>
                  <a:schemeClr val="tx1">
                    <a:lumMod val="75000"/>
                    <a:lumOff val="25000"/>
                  </a:schemeClr>
                </a:solidFill>
                <a:latin typeface="Calibri Light" panose="020F0302020204030204" pitchFamily="34" charset="0"/>
              </a:rPr>
              <a:t>N/A</a:t>
            </a:r>
          </a:p>
          <a:p>
            <a:endParaRPr lang="en-AU" sz="1600" dirty="0">
              <a:solidFill>
                <a:schemeClr val="tx1">
                  <a:lumMod val="75000"/>
                  <a:lumOff val="25000"/>
                </a:schemeClr>
              </a:solidFill>
            </a:endParaRPr>
          </a:p>
          <a:p>
            <a:r>
              <a:rPr lang="en-AU" sz="2400" b="1" dirty="0">
                <a:solidFill>
                  <a:schemeClr val="tx1">
                    <a:lumMod val="75000"/>
                    <a:lumOff val="25000"/>
                  </a:schemeClr>
                </a:solidFill>
              </a:rPr>
              <a:t>Q3.  </a:t>
            </a:r>
            <a:r>
              <a:rPr lang="en-AU" sz="2400" dirty="0">
                <a:solidFill>
                  <a:schemeClr val="tx1">
                    <a:lumMod val="75000"/>
                    <a:lumOff val="25000"/>
                  </a:schemeClr>
                </a:solidFill>
                <a:latin typeface="Calibri Light" panose="020F0302020204030204" pitchFamily="34" charset="0"/>
              </a:rPr>
              <a:t>Yes</a:t>
            </a:r>
          </a:p>
          <a:p>
            <a:endParaRPr lang="en-AU" sz="1600" dirty="0">
              <a:solidFill>
                <a:schemeClr val="tx1">
                  <a:lumMod val="75000"/>
                  <a:lumOff val="25000"/>
                </a:schemeClr>
              </a:solidFill>
            </a:endParaRPr>
          </a:p>
          <a:p>
            <a:r>
              <a:rPr lang="en-AU" sz="2400" b="1" dirty="0">
                <a:solidFill>
                  <a:schemeClr val="tx1">
                    <a:lumMod val="75000"/>
                    <a:lumOff val="25000"/>
                  </a:schemeClr>
                </a:solidFill>
              </a:rPr>
              <a:t>Q4.  </a:t>
            </a:r>
            <a:r>
              <a:rPr lang="en-AU" sz="2400" dirty="0">
                <a:solidFill>
                  <a:schemeClr val="tx1">
                    <a:lumMod val="75000"/>
                    <a:lumOff val="25000"/>
                  </a:schemeClr>
                </a:solidFill>
                <a:latin typeface="Calibri Light" panose="020F0302020204030204" pitchFamily="34" charset="0"/>
              </a:rPr>
              <a:t>N/A</a:t>
            </a:r>
          </a:p>
          <a:p>
            <a:endParaRPr lang="en-AU" sz="1600" dirty="0">
              <a:solidFill>
                <a:schemeClr val="tx1">
                  <a:lumMod val="75000"/>
                  <a:lumOff val="25000"/>
                </a:schemeClr>
              </a:solidFill>
            </a:endParaRPr>
          </a:p>
          <a:p>
            <a:r>
              <a:rPr lang="en-AU" sz="2400" b="1" dirty="0">
                <a:solidFill>
                  <a:schemeClr val="tx1">
                    <a:lumMod val="75000"/>
                    <a:lumOff val="25000"/>
                  </a:schemeClr>
                </a:solidFill>
              </a:rPr>
              <a:t>Q5.  </a:t>
            </a:r>
            <a:r>
              <a:rPr lang="en-AU" sz="2400" dirty="0">
                <a:solidFill>
                  <a:schemeClr val="tx1">
                    <a:lumMod val="75000"/>
                    <a:lumOff val="25000"/>
                  </a:schemeClr>
                </a:solidFill>
                <a:latin typeface="Calibri Light" panose="020F0302020204030204" pitchFamily="34" charset="0"/>
              </a:rPr>
              <a:t>N/A</a:t>
            </a:r>
          </a:p>
        </p:txBody>
      </p:sp>
      <p:sp>
        <p:nvSpPr>
          <p:cNvPr id="58" name="Transparent Box"/>
          <p:cNvSpPr/>
          <p:nvPr/>
        </p:nvSpPr>
        <p:spPr>
          <a:xfrm>
            <a:off x="2267744" y="1196752"/>
            <a:ext cx="6552727" cy="4536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Back Button">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363" y="4851796"/>
            <a:ext cx="968563" cy="725154"/>
          </a:xfrm>
          <a:prstGeom prst="rect">
            <a:avLst/>
          </a:prstGeom>
        </p:spPr>
      </p:pic>
      <p:sp>
        <p:nvSpPr>
          <p:cNvPr id="31" name="Grey Box3"/>
          <p:cNvSpPr/>
          <p:nvPr/>
        </p:nvSpPr>
        <p:spPr>
          <a:xfrm>
            <a:off x="2627783" y="1412776"/>
            <a:ext cx="5817164" cy="3960440"/>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 3"/>
          <p:cNvSpPr txBox="1"/>
          <p:nvPr/>
        </p:nvSpPr>
        <p:spPr>
          <a:xfrm>
            <a:off x="2837046" y="1580781"/>
            <a:ext cx="5405871" cy="3031599"/>
          </a:xfrm>
          <a:prstGeom prst="rect">
            <a:avLst/>
          </a:prstGeom>
          <a:noFill/>
        </p:spPr>
        <p:txBody>
          <a:bodyPr wrap="square" rtlCol="0">
            <a:spAutoFit/>
          </a:bodyPr>
          <a:lstStyle/>
          <a:p>
            <a:r>
              <a:rPr lang="en-AU" sz="1400" i="1" dirty="0">
                <a:solidFill>
                  <a:schemeClr val="tx1">
                    <a:lumMod val="75000"/>
                    <a:lumOff val="25000"/>
                  </a:schemeClr>
                </a:solidFill>
                <a:latin typeface="Calibri Light" panose="020F0302020204030204" pitchFamily="34" charset="0"/>
              </a:rPr>
              <a:t>Therapeutic Guidelines: Antibiotic </a:t>
            </a:r>
            <a:r>
              <a:rPr lang="en-AU" sz="1400" dirty="0">
                <a:solidFill>
                  <a:schemeClr val="tx1">
                    <a:lumMod val="75000"/>
                    <a:lumOff val="25000"/>
                  </a:schemeClr>
                </a:solidFill>
                <a:latin typeface="Calibri Light" panose="020F0302020204030204" pitchFamily="34" charset="0"/>
              </a:rPr>
              <a:t>states that severe sepsis of a likely urinary source should be treated as per the guidelines for severe pyelonephritis. This patient has a penicillin allergy, in which case the guidelines provide recommendations for gentamicin alone. This therapy therefore appears to be guideline concordant.</a:t>
            </a:r>
          </a:p>
          <a:p>
            <a:endParaRPr lang="en-AU" sz="900" dirty="0">
              <a:solidFill>
                <a:schemeClr val="tx1">
                  <a:lumMod val="75000"/>
                  <a:lumOff val="25000"/>
                </a:schemeClr>
              </a:solidFill>
              <a:latin typeface="Calibri Light" panose="020F0302020204030204" pitchFamily="34" charset="0"/>
            </a:endParaRPr>
          </a:p>
          <a:p>
            <a:r>
              <a:rPr lang="en-AU" sz="1400" dirty="0">
                <a:solidFill>
                  <a:schemeClr val="tx1">
                    <a:lumMod val="75000"/>
                    <a:lumOff val="25000"/>
                  </a:schemeClr>
                </a:solidFill>
                <a:latin typeface="Calibri Light" panose="020F0302020204030204" pitchFamily="34" charset="0"/>
              </a:rPr>
              <a:t>If the guidelines had not acknowledged or recommended alternate therapy for this patient’s allergy, the prescribed therapy would be considered non-concordant. In such circumstances, the allergy may be recorded as a documented reason for non-concordance (question 4).</a:t>
            </a:r>
          </a:p>
          <a:p>
            <a:endParaRPr lang="en-AU" sz="1050" dirty="0">
              <a:solidFill>
                <a:schemeClr val="tx1">
                  <a:lumMod val="75000"/>
                  <a:lumOff val="25000"/>
                </a:schemeClr>
              </a:solidFill>
              <a:latin typeface="Calibri Light" panose="020F0302020204030204" pitchFamily="34" charset="0"/>
            </a:endParaRPr>
          </a:p>
          <a:p>
            <a:r>
              <a:rPr lang="en-AU" sz="1400" dirty="0">
                <a:solidFill>
                  <a:schemeClr val="tx1">
                    <a:lumMod val="75000"/>
                    <a:lumOff val="25000"/>
                  </a:schemeClr>
                </a:solidFill>
                <a:latin typeface="Calibri Light" panose="020F0302020204030204" pitchFamily="34" charset="0"/>
              </a:rPr>
              <a:t>Had the medical team had any concerns that gentamicin alone was not sufficient, they would be expected to consult an infectious diseases or microbiology expert, or the AMS team.</a:t>
            </a:r>
          </a:p>
        </p:txBody>
      </p:sp>
      <p:sp>
        <p:nvSpPr>
          <p:cNvPr id="32" name="OK Box3"/>
          <p:cNvSpPr/>
          <p:nvPr/>
        </p:nvSpPr>
        <p:spPr>
          <a:xfrm>
            <a:off x="4954178" y="4618696"/>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K Text3"/>
          <p:cNvSpPr txBox="1"/>
          <p:nvPr/>
        </p:nvSpPr>
        <p:spPr>
          <a:xfrm>
            <a:off x="4954178" y="4627663"/>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59" name="Grey Box1"/>
          <p:cNvSpPr/>
          <p:nvPr/>
        </p:nvSpPr>
        <p:spPr>
          <a:xfrm>
            <a:off x="3406628" y="1757095"/>
            <a:ext cx="4536504" cy="2825449"/>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OK Box1"/>
          <p:cNvSpPr/>
          <p:nvPr/>
        </p:nvSpPr>
        <p:spPr>
          <a:xfrm>
            <a:off x="5103400" y="3845501"/>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OK Text1"/>
          <p:cNvSpPr txBox="1"/>
          <p:nvPr/>
        </p:nvSpPr>
        <p:spPr>
          <a:xfrm>
            <a:off x="5103400" y="3854468"/>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7" name="Text 1"/>
          <p:cNvSpPr txBox="1"/>
          <p:nvPr/>
        </p:nvSpPr>
        <p:spPr>
          <a:xfrm>
            <a:off x="3801739" y="1980303"/>
            <a:ext cx="3781353" cy="1877437"/>
          </a:xfrm>
          <a:prstGeom prst="rect">
            <a:avLst/>
          </a:prstGeom>
          <a:noFill/>
        </p:spPr>
        <p:txBody>
          <a:bodyPr wrap="square" rtlCol="0">
            <a:spAutoFit/>
          </a:bodyPr>
          <a:lstStyle/>
          <a:p>
            <a:r>
              <a:rPr lang="en-AU" sz="1400" dirty="0">
                <a:solidFill>
                  <a:schemeClr val="tx1">
                    <a:lumMod val="75000"/>
                    <a:lumOff val="25000"/>
                  </a:schemeClr>
                </a:solidFill>
                <a:latin typeface="Calibri Light" panose="020F0302020204030204" pitchFamily="34" charset="0"/>
              </a:rPr>
              <a:t>The progress notes state that the patient has sepsis, probably from a UTI. </a:t>
            </a:r>
          </a:p>
          <a:p>
            <a:endParaRPr lang="en-AU" sz="900" dirty="0">
              <a:solidFill>
                <a:schemeClr val="tx1">
                  <a:lumMod val="75000"/>
                  <a:lumOff val="25000"/>
                </a:schemeClr>
              </a:solidFill>
              <a:latin typeface="Calibri Light" panose="020F0302020204030204" pitchFamily="34" charset="0"/>
            </a:endParaRPr>
          </a:p>
          <a:p>
            <a:r>
              <a:rPr lang="en-AU" sz="1400" dirty="0">
                <a:solidFill>
                  <a:schemeClr val="tx1">
                    <a:lumMod val="75000"/>
                    <a:lumOff val="25000"/>
                  </a:schemeClr>
                </a:solidFill>
                <a:latin typeface="Calibri Light" panose="020F0302020204030204" pitchFamily="34" charset="0"/>
              </a:rPr>
              <a:t>Based on the available cues (hypotension, fever, tachycardia, delirium), you would expect this condition to be treated as </a:t>
            </a:r>
            <a:r>
              <a:rPr lang="en-AU" sz="1400" b="1" dirty="0">
                <a:solidFill>
                  <a:schemeClr val="tx1">
                    <a:lumMod val="75000"/>
                    <a:lumOff val="25000"/>
                  </a:schemeClr>
                </a:solidFill>
              </a:rPr>
              <a:t>severe sepsis from a urinary source</a:t>
            </a:r>
            <a:r>
              <a:rPr lang="en-AU" sz="1400" dirty="0">
                <a:solidFill>
                  <a:schemeClr val="tx1">
                    <a:lumMod val="75000"/>
                    <a:lumOff val="25000"/>
                  </a:schemeClr>
                </a:solidFill>
              </a:rPr>
              <a:t>, </a:t>
            </a:r>
            <a:r>
              <a:rPr lang="en-AU" sz="1400" dirty="0">
                <a:solidFill>
                  <a:schemeClr val="tx1">
                    <a:lumMod val="75000"/>
                    <a:lumOff val="25000"/>
                  </a:schemeClr>
                </a:solidFill>
                <a:latin typeface="Calibri Light" panose="020F0302020204030204" pitchFamily="34" charset="0"/>
              </a:rPr>
              <a:t>as opposed to being treated as per the direct guidelines for UTI (acute cystitis).</a:t>
            </a:r>
          </a:p>
          <a:p>
            <a:endParaRPr lang="en-AU" sz="900" dirty="0">
              <a:solidFill>
                <a:schemeClr val="tx1">
                  <a:lumMod val="75000"/>
                  <a:lumOff val="25000"/>
                </a:schemeClr>
              </a:solidFill>
              <a:latin typeface="Calibri Light" panose="020F0302020204030204" pitchFamily="34" charset="0"/>
            </a:endParaRPr>
          </a:p>
        </p:txBody>
      </p:sp>
    </p:spTree>
    <p:extLst>
      <p:ext uri="{BB962C8B-B14F-4D97-AF65-F5344CB8AC3E}">
        <p14:creationId xmlns:p14="http://schemas.microsoft.com/office/powerpoint/2010/main" val="8641458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59"/>
                                        </p:tgtEl>
                                      </p:cBhvr>
                                    </p:animEffect>
                                    <p:set>
                                      <p:cBhvr>
                                        <p:cTn id="25" dur="1" fill="hold">
                                          <p:stCondLst>
                                            <p:cond delay="499"/>
                                          </p:stCondLst>
                                        </p:cTn>
                                        <p:tgtEl>
                                          <p:spTgt spid="59"/>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61"/>
                                        </p:tgtEl>
                                      </p:cBhvr>
                                    </p:animEffect>
                                    <p:set>
                                      <p:cBhvr>
                                        <p:cTn id="28" dur="1" fill="hold">
                                          <p:stCondLst>
                                            <p:cond delay="499"/>
                                          </p:stCondLst>
                                        </p:cTn>
                                        <p:tgtEl>
                                          <p:spTgt spid="61"/>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62"/>
                                        </p:tgtEl>
                                      </p:cBhvr>
                                    </p:animEffect>
                                    <p:set>
                                      <p:cBhvr>
                                        <p:cTn id="31" dur="1" fill="hold">
                                          <p:stCondLst>
                                            <p:cond delay="499"/>
                                          </p:stCondLst>
                                        </p:cTn>
                                        <p:tgtEl>
                                          <p:spTgt spid="62"/>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58"/>
                                        </p:tgtEl>
                                      </p:cBhvr>
                                    </p:animEffect>
                                    <p:set>
                                      <p:cBhvr>
                                        <p:cTn id="37"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2" nodeType="click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childTnLst>
              </p:cTn>
              <p:nextCondLst>
                <p:cond evt="onClick" delay="0">
                  <p:tgtEl>
                    <p:spTgt spid="23"/>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3" nodeType="clickEffect">
                                  <p:stCondLst>
                                    <p:cond delay="0"/>
                                  </p:stCondLst>
                                  <p:childTnLst>
                                    <p:animEffect transition="out" filter="fade">
                                      <p:cBhvr>
                                        <p:cTn id="60" dur="500"/>
                                        <p:tgtEl>
                                          <p:spTgt spid="58"/>
                                        </p:tgtEl>
                                      </p:cBhvr>
                                    </p:animEffect>
                                    <p:set>
                                      <p:cBhvr>
                                        <p:cTn id="61" dur="1" fill="hold">
                                          <p:stCondLst>
                                            <p:cond delay="499"/>
                                          </p:stCondLst>
                                        </p:cTn>
                                        <p:tgtEl>
                                          <p:spTgt spid="58"/>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3"/>
                                        </p:tgtEl>
                                      </p:cBhvr>
                                    </p:animEffect>
                                    <p:set>
                                      <p:cBhvr>
                                        <p:cTn id="64" dur="1" fill="hold">
                                          <p:stCondLst>
                                            <p:cond delay="499"/>
                                          </p:stCondLst>
                                        </p:cTn>
                                        <p:tgtEl>
                                          <p:spTgt spid="33"/>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8"/>
                                        </p:tgtEl>
                                      </p:cBhvr>
                                    </p:animEffect>
                                    <p:set>
                                      <p:cBhvr>
                                        <p:cTn id="70" dur="1" fill="hold">
                                          <p:stCondLst>
                                            <p:cond delay="499"/>
                                          </p:stCondLst>
                                        </p:cTn>
                                        <p:tgtEl>
                                          <p:spTgt spid="28"/>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31"/>
                                        </p:tgtEl>
                                      </p:cBhvr>
                                    </p:animEffect>
                                    <p:set>
                                      <p:cBhvr>
                                        <p:cTn id="7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58" grpId="0" animBg="1"/>
      <p:bldP spid="58" grpId="1" animBg="1"/>
      <p:bldP spid="58" grpId="2" animBg="1"/>
      <p:bldP spid="58" grpId="3" animBg="1"/>
      <p:bldP spid="31" grpId="0" animBg="1"/>
      <p:bldP spid="31" grpId="1" animBg="1"/>
      <p:bldP spid="28" grpId="0"/>
      <p:bldP spid="28" grpId="1"/>
      <p:bldP spid="32" grpId="0" animBg="1"/>
      <p:bldP spid="32" grpId="1" animBg="1"/>
      <p:bldP spid="33" grpId="0"/>
      <p:bldP spid="33" grpId="1"/>
      <p:bldP spid="59" grpId="0" animBg="1"/>
      <p:bldP spid="59" grpId="1" animBg="1"/>
      <p:bldP spid="61" grpId="0" animBg="1"/>
      <p:bldP spid="61" grpId="1" animBg="1"/>
      <p:bldP spid="62" grpId="0"/>
      <p:bldP spid="62" grpId="1"/>
      <p:bldP spid="7" grpId="0"/>
      <p:bldP spid="7"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hart Icon" descr="U:\AMS Toolkit\Images\Auditor Training Module\Chart Icon.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933056"/>
            <a:ext cx="1300344" cy="490130"/>
          </a:xfrm>
          <a:prstGeom prst="rect">
            <a:avLst/>
          </a:prstGeom>
          <a:noFill/>
          <a:extLst>
            <a:ext uri="{909E8E84-426E-40DD-AFC4-6F175D3DCCD1}">
              <a14:hiddenFill xmlns:a14="http://schemas.microsoft.com/office/drawing/2010/main">
                <a:solidFill>
                  <a:srgbClr val="FFFFFF"/>
                </a:solidFill>
              </a14:hiddenFill>
            </a:ext>
          </a:extLst>
        </p:spPr>
      </p:pic>
      <p:pic>
        <p:nvPicPr>
          <p:cNvPr id="26" name="eMR Icon">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555776" y="4056963"/>
            <a:ext cx="1008112" cy="908408"/>
          </a:xfrm>
          <a:prstGeom prst="rect">
            <a:avLst/>
          </a:prstGeom>
          <a:noFill/>
          <a:extLst>
            <a:ext uri="{909E8E84-426E-40DD-AFC4-6F175D3DCCD1}">
              <a14:hiddenFill xmlns:a14="http://schemas.microsoft.com/office/drawing/2010/main">
                <a:solidFill>
                  <a:srgbClr val="FFFFFF"/>
                </a:solidFill>
              </a14:hiddenFill>
            </a:ext>
          </a:extLst>
        </p:spPr>
      </p:pic>
      <p:pic>
        <p:nvPicPr>
          <p:cNvPr id="27" name="Notes Icon">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71600" y="4630660"/>
            <a:ext cx="1300344" cy="490129"/>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p:cNvSpPr txBox="1">
            <a:spLocks noChangeArrowheads="1"/>
          </p:cNvSpPr>
          <p:nvPr/>
        </p:nvSpPr>
        <p:spPr bwMode="auto">
          <a:xfrm>
            <a:off x="324290" y="764702"/>
            <a:ext cx="4156411" cy="792087"/>
          </a:xfrm>
          <a:prstGeom prst="rect">
            <a:avLst/>
          </a:prstGeom>
          <a:noFill/>
          <a:ln w="9525">
            <a:noFill/>
            <a:miter lim="800000"/>
            <a:headEnd/>
            <a:tailEnd/>
          </a:ln>
        </p:spPr>
        <p:txBody>
          <a:bodyPr rot="0" vert="horz" wrap="square" lIns="91440" tIns="45720" rIns="91440" bIns="45720" anchor="ctr" anchorCtr="0">
            <a:noAutofit/>
          </a:bodyPr>
          <a:lstStyle/>
          <a:p>
            <a:pPr>
              <a:lnSpc>
                <a:spcPct val="115000"/>
              </a:lnSpc>
              <a:spcAft>
                <a:spcPts val="0"/>
              </a:spcAft>
            </a:pPr>
            <a:r>
              <a:rPr lang="en-AU" sz="4000" dirty="0">
                <a:solidFill>
                  <a:srgbClr val="D20550"/>
                </a:solidFill>
                <a:effectLst/>
                <a:latin typeface="Franklin Gothic Book" panose="020B0503020102020204" pitchFamily="34" charset="0"/>
                <a:ea typeface="Calibri"/>
                <a:cs typeface="Times New Roman"/>
              </a:rPr>
              <a:t>Case Study 4</a:t>
            </a:r>
            <a:endParaRPr lang="en-AU" sz="2800" b="1" dirty="0">
              <a:solidFill>
                <a:srgbClr val="D20550"/>
              </a:solidFill>
              <a:effectLst/>
              <a:latin typeface="Franklin Gothic Book" panose="020B0503020102020204" pitchFamily="34" charset="0"/>
              <a:ea typeface="Calibri"/>
              <a:cs typeface="Arial" panose="020B0604020202020204" pitchFamily="34" charset="0"/>
            </a:endParaRPr>
          </a:p>
        </p:txBody>
      </p:sp>
      <p:pic>
        <p:nvPicPr>
          <p:cNvPr id="24" name="Next Button">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60333" y="4851796"/>
            <a:ext cx="965169" cy="725154"/>
          </a:xfrm>
          <a:prstGeom prst="rect">
            <a:avLst/>
          </a:prstGeom>
        </p:spPr>
      </p:pic>
      <p:sp>
        <p:nvSpPr>
          <p:cNvPr id="2" name="Left Text"/>
          <p:cNvSpPr txBox="1"/>
          <p:nvPr/>
        </p:nvSpPr>
        <p:spPr>
          <a:xfrm>
            <a:off x="312875" y="1660869"/>
            <a:ext cx="4103054" cy="2000548"/>
          </a:xfrm>
          <a:prstGeom prst="rect">
            <a:avLst/>
          </a:prstGeom>
          <a:noFill/>
        </p:spPr>
        <p:txBody>
          <a:bodyPr wrap="square" rtlCol="0">
            <a:spAutoFit/>
          </a:bodyPr>
          <a:lstStyle/>
          <a:p>
            <a:r>
              <a:rPr lang="en-AU" sz="1700" dirty="0">
                <a:solidFill>
                  <a:schemeClr val="tx1">
                    <a:lumMod val="75000"/>
                    <a:lumOff val="25000"/>
                  </a:schemeClr>
                </a:solidFill>
                <a:latin typeface="Calibri Light" panose="020F0302020204030204" pitchFamily="34" charset="0"/>
              </a:rPr>
              <a:t>You have randomly selected a patient on your general medical ward. This 54yo F is documented as having ‘</a:t>
            </a:r>
            <a:r>
              <a:rPr lang="en-AU" sz="1700" dirty="0" err="1">
                <a:solidFill>
                  <a:schemeClr val="tx1">
                    <a:lumMod val="75000"/>
                    <a:lumOff val="25000"/>
                  </a:schemeClr>
                </a:solidFill>
                <a:latin typeface="Calibri Light" panose="020F0302020204030204" pitchFamily="34" charset="0"/>
              </a:rPr>
              <a:t>abdo</a:t>
            </a:r>
            <a:r>
              <a:rPr lang="en-AU" sz="1700" dirty="0">
                <a:solidFill>
                  <a:schemeClr val="tx1">
                    <a:lumMod val="75000"/>
                    <a:lumOff val="25000"/>
                  </a:schemeClr>
                </a:solidFill>
                <a:latin typeface="Calibri Light" panose="020F0302020204030204" pitchFamily="34" charset="0"/>
              </a:rPr>
              <a:t> pain’.</a:t>
            </a:r>
          </a:p>
          <a:p>
            <a:endParaRPr lang="en-AU" sz="1600" dirty="0">
              <a:solidFill>
                <a:schemeClr val="tx1">
                  <a:lumMod val="75000"/>
                  <a:lumOff val="25000"/>
                </a:schemeClr>
              </a:solidFill>
              <a:latin typeface="Calibri Light" panose="020F0302020204030204" pitchFamily="34" charset="0"/>
            </a:endParaRPr>
          </a:p>
          <a:p>
            <a:r>
              <a:rPr lang="en-AU" b="1" dirty="0">
                <a:solidFill>
                  <a:schemeClr val="tx1">
                    <a:lumMod val="75000"/>
                    <a:lumOff val="25000"/>
                  </a:schemeClr>
                </a:solidFill>
              </a:rPr>
              <a:t>Please click the icons below to review relevant information in the chart, notes and electronic medical record.</a:t>
            </a:r>
          </a:p>
        </p:txBody>
      </p:sp>
      <p:sp>
        <p:nvSpPr>
          <p:cNvPr id="5" name="Right Text"/>
          <p:cNvSpPr txBox="1"/>
          <p:nvPr/>
        </p:nvSpPr>
        <p:spPr>
          <a:xfrm>
            <a:off x="4562158" y="1785869"/>
            <a:ext cx="4095741" cy="923330"/>
          </a:xfrm>
          <a:prstGeom prst="rect">
            <a:avLst/>
          </a:prstGeom>
          <a:noFill/>
        </p:spPr>
        <p:txBody>
          <a:bodyPr wrap="square" rtlCol="0">
            <a:spAutoFit/>
          </a:bodyPr>
          <a:lstStyle/>
          <a:p>
            <a:r>
              <a:rPr lang="en-AU" b="1" dirty="0">
                <a:solidFill>
                  <a:schemeClr val="tx1">
                    <a:lumMod val="75000"/>
                    <a:lumOff val="25000"/>
                  </a:schemeClr>
                </a:solidFill>
              </a:rPr>
              <a:t>Based on the information available, is this patient eligible for inclusion in the audit?</a:t>
            </a:r>
          </a:p>
        </p:txBody>
      </p:sp>
      <p:sp>
        <p:nvSpPr>
          <p:cNvPr id="21" name="Please Note"/>
          <p:cNvSpPr txBox="1"/>
          <p:nvPr/>
        </p:nvSpPr>
        <p:spPr>
          <a:xfrm>
            <a:off x="4565044" y="3890649"/>
            <a:ext cx="3952251" cy="523220"/>
          </a:xfrm>
          <a:prstGeom prst="rect">
            <a:avLst/>
          </a:prstGeom>
          <a:noFill/>
        </p:spPr>
        <p:txBody>
          <a:bodyPr wrap="square" rtlCol="0">
            <a:spAutoFit/>
          </a:bodyPr>
          <a:lstStyle/>
          <a:p>
            <a:r>
              <a:rPr lang="en-AU" sz="1400" dirty="0">
                <a:solidFill>
                  <a:schemeClr val="tx1">
                    <a:lumMod val="75000"/>
                    <a:lumOff val="25000"/>
                  </a:schemeClr>
                </a:solidFill>
                <a:latin typeface="Calibri Light" panose="020F0302020204030204" pitchFamily="34" charset="0"/>
              </a:rPr>
              <a:t>Please Note: The User Guide contains an Eligibility Flowchart (Appendix C) that you may find helpful.</a:t>
            </a:r>
          </a:p>
        </p:txBody>
      </p:sp>
      <p:sp>
        <p:nvSpPr>
          <p:cNvPr id="4" name="Yes Green Box"/>
          <p:cNvSpPr/>
          <p:nvPr/>
        </p:nvSpPr>
        <p:spPr>
          <a:xfrm>
            <a:off x="5197589" y="2985135"/>
            <a:ext cx="1152129" cy="576064"/>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Yes Green Text"/>
          <p:cNvSpPr txBox="1"/>
          <p:nvPr/>
        </p:nvSpPr>
        <p:spPr>
          <a:xfrm>
            <a:off x="5230655" y="3042334"/>
            <a:ext cx="1085995" cy="461665"/>
          </a:xfrm>
          <a:prstGeom prst="rect">
            <a:avLst/>
          </a:prstGeom>
          <a:noFill/>
        </p:spPr>
        <p:txBody>
          <a:bodyPr wrap="square" rtlCol="0">
            <a:spAutoFit/>
          </a:bodyPr>
          <a:lstStyle/>
          <a:p>
            <a:pPr algn="ctr"/>
            <a:r>
              <a:rPr lang="en-AU" sz="2400" b="1" dirty="0">
                <a:solidFill>
                  <a:schemeClr val="tx1">
                    <a:lumMod val="75000"/>
                    <a:lumOff val="25000"/>
                  </a:schemeClr>
                </a:solidFill>
              </a:rPr>
              <a:t>YES</a:t>
            </a:r>
          </a:p>
        </p:txBody>
      </p:sp>
      <p:sp>
        <p:nvSpPr>
          <p:cNvPr id="29" name="No Green Box"/>
          <p:cNvSpPr/>
          <p:nvPr/>
        </p:nvSpPr>
        <p:spPr>
          <a:xfrm>
            <a:off x="6612915" y="2980977"/>
            <a:ext cx="1152129" cy="576064"/>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No Green Text"/>
          <p:cNvSpPr txBox="1"/>
          <p:nvPr/>
        </p:nvSpPr>
        <p:spPr>
          <a:xfrm>
            <a:off x="6645981" y="3038176"/>
            <a:ext cx="1085995" cy="461665"/>
          </a:xfrm>
          <a:prstGeom prst="rect">
            <a:avLst/>
          </a:prstGeom>
          <a:noFill/>
        </p:spPr>
        <p:txBody>
          <a:bodyPr wrap="square" rtlCol="0">
            <a:spAutoFit/>
          </a:bodyPr>
          <a:lstStyle/>
          <a:p>
            <a:pPr algn="ctr"/>
            <a:r>
              <a:rPr lang="en-AU" sz="2400" b="1" dirty="0">
                <a:solidFill>
                  <a:schemeClr val="tx1">
                    <a:lumMod val="75000"/>
                    <a:lumOff val="25000"/>
                  </a:schemeClr>
                </a:solidFill>
              </a:rPr>
              <a:t>NO</a:t>
            </a:r>
          </a:p>
        </p:txBody>
      </p:sp>
      <p:sp>
        <p:nvSpPr>
          <p:cNvPr id="32" name="Transparent Box"/>
          <p:cNvSpPr/>
          <p:nvPr/>
        </p:nvSpPr>
        <p:spPr>
          <a:xfrm>
            <a:off x="340001" y="499744"/>
            <a:ext cx="8552479" cy="5077206"/>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Correct Grey Box"/>
          <p:cNvSpPr/>
          <p:nvPr/>
        </p:nvSpPr>
        <p:spPr>
          <a:xfrm>
            <a:off x="1621772" y="2247533"/>
            <a:ext cx="6046572" cy="1508433"/>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Correct Grey Text"/>
          <p:cNvSpPr txBox="1"/>
          <p:nvPr/>
        </p:nvSpPr>
        <p:spPr>
          <a:xfrm>
            <a:off x="1548819" y="2465063"/>
            <a:ext cx="6192688" cy="392159"/>
          </a:xfrm>
          <a:prstGeom prst="rect">
            <a:avLst/>
          </a:prstGeom>
          <a:noFill/>
        </p:spPr>
        <p:txBody>
          <a:bodyPr wrap="square" rtlCol="0">
            <a:spAutoFit/>
          </a:bodyPr>
          <a:lstStyle/>
          <a:p>
            <a:pPr algn="ctr">
              <a:lnSpc>
                <a:spcPct val="115000"/>
              </a:lnSpc>
              <a:spcAft>
                <a:spcPts val="1000"/>
              </a:spcAft>
            </a:pPr>
            <a:r>
              <a:rPr lang="en-AU" b="1" dirty="0">
                <a:solidFill>
                  <a:schemeClr val="tx1">
                    <a:lumMod val="75000"/>
                    <a:lumOff val="25000"/>
                  </a:schemeClr>
                </a:solidFill>
                <a:ea typeface="Calibri"/>
                <a:cs typeface="Times New Roman"/>
              </a:rPr>
              <a:t>Correct! </a:t>
            </a:r>
            <a:r>
              <a:rPr lang="en-AU" b="1" dirty="0">
                <a:solidFill>
                  <a:schemeClr val="tx1">
                    <a:lumMod val="75000"/>
                    <a:lumOff val="25000"/>
                  </a:schemeClr>
                </a:solidFill>
                <a:latin typeface="Calibri Light" panose="020F0302020204030204" pitchFamily="34" charset="0"/>
                <a:ea typeface="Calibri"/>
                <a:cs typeface="Times New Roman"/>
              </a:rPr>
              <a:t> </a:t>
            </a:r>
            <a:r>
              <a:rPr lang="en-AU" sz="1700" dirty="0">
                <a:solidFill>
                  <a:schemeClr val="tx1">
                    <a:lumMod val="75000"/>
                    <a:lumOff val="25000"/>
                  </a:schemeClr>
                </a:solidFill>
                <a:latin typeface="Calibri Light" panose="020F0302020204030204" pitchFamily="34" charset="0"/>
                <a:ea typeface="Calibri"/>
                <a:cs typeface="Times New Roman"/>
              </a:rPr>
              <a:t>This patient appears to be eligible for the audit.</a:t>
            </a:r>
            <a:endParaRPr lang="en-AU" sz="1700" dirty="0">
              <a:solidFill>
                <a:schemeClr val="tx1">
                  <a:lumMod val="75000"/>
                  <a:lumOff val="25000"/>
                </a:schemeClr>
              </a:solidFill>
              <a:latin typeface="Calibri Light" panose="020F0302020204030204" pitchFamily="34" charset="0"/>
            </a:endParaRPr>
          </a:p>
        </p:txBody>
      </p:sp>
      <p:sp>
        <p:nvSpPr>
          <p:cNvPr id="34" name="OK Correct Box"/>
          <p:cNvSpPr/>
          <p:nvPr/>
        </p:nvSpPr>
        <p:spPr>
          <a:xfrm>
            <a:off x="4101366" y="30286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K Correct Text"/>
          <p:cNvSpPr txBox="1"/>
          <p:nvPr/>
        </p:nvSpPr>
        <p:spPr>
          <a:xfrm>
            <a:off x="4082155" y="3037660"/>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38" name="Incorrect Grey Box"/>
          <p:cNvSpPr/>
          <p:nvPr/>
        </p:nvSpPr>
        <p:spPr>
          <a:xfrm>
            <a:off x="1257525" y="1852625"/>
            <a:ext cx="6842868" cy="2331838"/>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Incorrect Grey Text"/>
          <p:cNvSpPr txBox="1"/>
          <p:nvPr/>
        </p:nvSpPr>
        <p:spPr>
          <a:xfrm>
            <a:off x="1475655" y="1988840"/>
            <a:ext cx="6336706" cy="1733808"/>
          </a:xfrm>
          <a:prstGeom prst="rect">
            <a:avLst/>
          </a:prstGeom>
          <a:noFill/>
        </p:spPr>
        <p:txBody>
          <a:bodyPr wrap="square" rtlCol="0">
            <a:spAutoFit/>
          </a:bodyPr>
          <a:lstStyle/>
          <a:p>
            <a:pPr algn="ctr">
              <a:spcAft>
                <a:spcPts val="1000"/>
              </a:spcAft>
            </a:pPr>
            <a:r>
              <a:rPr lang="en-AU" b="1" dirty="0">
                <a:solidFill>
                  <a:schemeClr val="tx1">
                    <a:lumMod val="75000"/>
                    <a:lumOff val="25000"/>
                  </a:schemeClr>
                </a:solidFill>
              </a:rPr>
              <a:t>Are you sure? </a:t>
            </a:r>
          </a:p>
          <a:p>
            <a:pPr algn="ctr">
              <a:spcAft>
                <a:spcPts val="1000"/>
              </a:spcAft>
            </a:pPr>
            <a:r>
              <a:rPr lang="en-AU" dirty="0">
                <a:solidFill>
                  <a:schemeClr val="tx1">
                    <a:lumMod val="75000"/>
                    <a:lumOff val="25000"/>
                  </a:schemeClr>
                </a:solidFill>
                <a:latin typeface="Calibri Light" panose="020F0302020204030204" pitchFamily="34" charset="0"/>
              </a:rPr>
              <a:t>This patient appears to fulfil the audit’s eligibility criteria, based on the information available at this time. You should continue with the audit on the next slide.</a:t>
            </a:r>
          </a:p>
          <a:p>
            <a:pPr algn="ctr">
              <a:spcAft>
                <a:spcPts val="1000"/>
              </a:spcAft>
            </a:pPr>
            <a:endParaRPr lang="en-AU" b="1" dirty="0">
              <a:solidFill>
                <a:schemeClr val="tx1">
                  <a:lumMod val="75000"/>
                  <a:lumOff val="25000"/>
                </a:schemeClr>
              </a:solidFill>
            </a:endParaRPr>
          </a:p>
        </p:txBody>
      </p:sp>
      <p:sp>
        <p:nvSpPr>
          <p:cNvPr id="36" name="OK Incorrect Box"/>
          <p:cNvSpPr/>
          <p:nvPr/>
        </p:nvSpPr>
        <p:spPr>
          <a:xfrm>
            <a:off x="4142193" y="3448181"/>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OK Incorrect Text"/>
          <p:cNvSpPr txBox="1"/>
          <p:nvPr/>
        </p:nvSpPr>
        <p:spPr>
          <a:xfrm>
            <a:off x="4142193" y="3457148"/>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Tree>
    <p:extLst>
      <p:ext uri="{BB962C8B-B14F-4D97-AF65-F5344CB8AC3E}">
        <p14:creationId xmlns:p14="http://schemas.microsoft.com/office/powerpoint/2010/main" val="3421154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1"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nextCondLst>
                <p:cond evt="onClick" delay="0">
                  <p:tgtEl>
                    <p:spTgt spid="30"/>
                  </p:tgtEl>
                </p:cond>
              </p:nextCondLst>
            </p:seq>
            <p:seq concurrent="1" nextAc="seek">
              <p:cTn id="38" restart="whenNotActive" fill="hold" evtFilter="cancelBubble" nodeType="interactiveSeq">
                <p:stCondLst>
                  <p:cond evt="onClick" delay="0">
                    <p:tgtEl>
                      <p:spTgt spid="3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2" nodeType="clickEffect">
                                  <p:stCondLst>
                                    <p:cond delay="0"/>
                                  </p:stCondLst>
                                  <p:childTnLst>
                                    <p:animEffect transition="out" filter="fade">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6"/>
                                        </p:tgtEl>
                                      </p:cBhvr>
                                    </p:animEffect>
                                    <p:set>
                                      <p:cBhvr>
                                        <p:cTn id="46" dur="1" fill="hold">
                                          <p:stCondLst>
                                            <p:cond delay="499"/>
                                          </p:stCondLst>
                                        </p:cTn>
                                        <p:tgtEl>
                                          <p:spTgt spid="3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7"/>
                                        </p:tgtEl>
                                      </p:cBhvr>
                                    </p:animEffect>
                                    <p:set>
                                      <p:cBhvr>
                                        <p:cTn id="49" dur="1" fill="hold">
                                          <p:stCondLst>
                                            <p:cond delay="499"/>
                                          </p:stCondLst>
                                        </p:cTn>
                                        <p:tgtEl>
                                          <p:spTgt spid="37"/>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8"/>
                                        </p:tgtEl>
                                      </p:cBhvr>
                                    </p:animEffect>
                                    <p:set>
                                      <p:cBhvr>
                                        <p:cTn id="52" dur="1" fill="hold">
                                          <p:stCondLst>
                                            <p:cond delay="499"/>
                                          </p:stCondLst>
                                        </p:cTn>
                                        <p:tgtEl>
                                          <p:spTgt spid="3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39"/>
                                        </p:tgtEl>
                                      </p:cBhvr>
                                    </p:animEffect>
                                    <p:set>
                                      <p:cBhvr>
                                        <p:cTn id="5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56" restart="whenNotActive" fill="hold" evtFilter="cancelBubble" nodeType="interactiveSeq">
                <p:stCondLst>
                  <p:cond evt="onClick" delay="0">
                    <p:tgtEl>
                      <p:spTgt spid="35"/>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3" nodeType="clickEffect">
                                  <p:stCondLst>
                                    <p:cond delay="0"/>
                                  </p:stCondLst>
                                  <p:childTnLst>
                                    <p:animEffect transition="out" filter="fade">
                                      <p:cBhvr>
                                        <p:cTn id="60" dur="500"/>
                                        <p:tgtEl>
                                          <p:spTgt spid="32"/>
                                        </p:tgtEl>
                                      </p:cBhvr>
                                    </p:animEffect>
                                    <p:set>
                                      <p:cBhvr>
                                        <p:cTn id="61" dur="1" fill="hold">
                                          <p:stCondLst>
                                            <p:cond delay="499"/>
                                          </p:stCondLst>
                                        </p:cTn>
                                        <p:tgtEl>
                                          <p:spTgt spid="32"/>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4"/>
                                        </p:tgtEl>
                                      </p:cBhvr>
                                    </p:animEffect>
                                    <p:set>
                                      <p:cBhvr>
                                        <p:cTn id="70" dur="1" fill="hold">
                                          <p:stCondLst>
                                            <p:cond delay="499"/>
                                          </p:stCondLst>
                                        </p:cTn>
                                        <p:tgtEl>
                                          <p:spTgt spid="3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35"/>
                                        </p:tgtEl>
                                      </p:cBhvr>
                                    </p:animEffect>
                                    <p:set>
                                      <p:cBhvr>
                                        <p:cTn id="7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2" grpId="0" animBg="1"/>
      <p:bldP spid="32" grpId="1" animBg="1"/>
      <p:bldP spid="32" grpId="2" animBg="1"/>
      <p:bldP spid="32" grpId="3" animBg="1"/>
      <p:bldP spid="31" grpId="0" animBg="1"/>
      <p:bldP spid="31" grpId="1" animBg="1"/>
      <p:bldP spid="33" grpId="0"/>
      <p:bldP spid="33" grpId="1"/>
      <p:bldP spid="34" grpId="0" animBg="1"/>
      <p:bldP spid="34" grpId="1" animBg="1"/>
      <p:bldP spid="35" grpId="0"/>
      <p:bldP spid="35" grpId="1"/>
      <p:bldP spid="38" grpId="0" animBg="1"/>
      <p:bldP spid="38" grpId="1" animBg="1"/>
      <p:bldP spid="39" grpId="0"/>
      <p:bldP spid="39" grpId="1"/>
      <p:bldP spid="36" grpId="0" animBg="1"/>
      <p:bldP spid="36" grpId="1" animBg="1"/>
      <p:bldP spid="37" grpId="0"/>
      <p:bldP spid="37"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7" name="Chart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014" y="1052736"/>
            <a:ext cx="3258716" cy="1570108"/>
          </a:xfrm>
          <a:prstGeom prst="rect">
            <a:avLst/>
          </a:prstGeom>
        </p:spPr>
      </p:pic>
      <p:pic>
        <p:nvPicPr>
          <p:cNvPr id="9" name="Chart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0735" y="660789"/>
            <a:ext cx="3560933" cy="1570108"/>
          </a:xfrm>
          <a:prstGeom prst="rect">
            <a:avLst/>
          </a:prstGeom>
        </p:spPr>
      </p:pic>
      <p:pic>
        <p:nvPicPr>
          <p:cNvPr id="3" name="Chart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781" y="2920888"/>
            <a:ext cx="3552284" cy="1086020"/>
          </a:xfrm>
          <a:prstGeom prst="rect">
            <a:avLst/>
          </a:prstGeom>
        </p:spPr>
      </p:pic>
      <p:pic>
        <p:nvPicPr>
          <p:cNvPr id="19" name="Chart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782" y="4006908"/>
            <a:ext cx="3552281" cy="1086020"/>
          </a:xfrm>
          <a:prstGeom prst="rect">
            <a:avLst/>
          </a:prstGeom>
        </p:spPr>
      </p:pic>
      <p:pic>
        <p:nvPicPr>
          <p:cNvPr id="20" name="Chart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0736" y="2230897"/>
            <a:ext cx="3552281" cy="1086019"/>
          </a:xfrm>
          <a:prstGeom prst="rect">
            <a:avLst/>
          </a:prstGeom>
        </p:spPr>
      </p:pic>
      <p:pic>
        <p:nvPicPr>
          <p:cNvPr id="10" name="Allergies Box"/>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7460" y="3717032"/>
            <a:ext cx="2605810" cy="1354646"/>
          </a:xfrm>
          <a:prstGeom prst="rect">
            <a:avLst/>
          </a:prstGeom>
        </p:spPr>
      </p:pic>
    </p:spTree>
    <p:extLst>
      <p:ext uri="{BB962C8B-B14F-4D97-AF65-F5344CB8AC3E}">
        <p14:creationId xmlns:p14="http://schemas.microsoft.com/office/powerpoint/2010/main" val="923510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14" name="Progress N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548680"/>
            <a:ext cx="6647687" cy="4928615"/>
          </a:xfrm>
          <a:prstGeom prst="rect">
            <a:avLst/>
          </a:prstGeom>
        </p:spPr>
      </p:pic>
    </p:spTree>
    <p:extLst>
      <p:ext uri="{BB962C8B-B14F-4D97-AF65-F5344CB8AC3E}">
        <p14:creationId xmlns:p14="http://schemas.microsoft.com/office/powerpoint/2010/main" val="2720124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M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01" y="487272"/>
            <a:ext cx="7473068" cy="4897653"/>
          </a:xfrm>
          <a:prstGeom prst="rect">
            <a:avLst/>
          </a:prstGeom>
        </p:spPr>
      </p:pic>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3"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sp>
        <p:nvSpPr>
          <p:cNvPr id="2" name="Text"/>
          <p:cNvSpPr txBox="1"/>
          <p:nvPr/>
        </p:nvSpPr>
        <p:spPr>
          <a:xfrm>
            <a:off x="515103" y="5413464"/>
            <a:ext cx="5472608" cy="369332"/>
          </a:xfrm>
          <a:prstGeom prst="rect">
            <a:avLst/>
          </a:prstGeom>
          <a:noFill/>
        </p:spPr>
        <p:txBody>
          <a:bodyPr wrap="square" rtlCol="0">
            <a:spAutoFit/>
          </a:bodyPr>
          <a:lstStyle/>
          <a:p>
            <a:r>
              <a:rPr lang="en-AU" dirty="0"/>
              <a:t>Click on relevant results to reveal more information.</a:t>
            </a:r>
          </a:p>
        </p:txBody>
      </p:sp>
      <p:sp>
        <p:nvSpPr>
          <p:cNvPr id="9" name="Sput Cult Button"/>
          <p:cNvSpPr/>
          <p:nvPr/>
        </p:nvSpPr>
        <p:spPr>
          <a:xfrm>
            <a:off x="4571999" y="4608000"/>
            <a:ext cx="1116000" cy="288032"/>
          </a:xfrm>
          <a:prstGeom prst="round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ED Report Button"/>
          <p:cNvSpPr/>
          <p:nvPr/>
        </p:nvSpPr>
        <p:spPr>
          <a:xfrm>
            <a:off x="3491879" y="4932000"/>
            <a:ext cx="1080121" cy="288032"/>
          </a:xfrm>
          <a:prstGeom prst="round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ED Report Box"/>
          <p:cNvSpPr/>
          <p:nvPr/>
        </p:nvSpPr>
        <p:spPr>
          <a:xfrm>
            <a:off x="1838933" y="724053"/>
            <a:ext cx="5400600" cy="4302928"/>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ED Report Text"/>
          <p:cNvSpPr txBox="1"/>
          <p:nvPr/>
        </p:nvSpPr>
        <p:spPr>
          <a:xfrm>
            <a:off x="1988421" y="871997"/>
            <a:ext cx="5101624" cy="4154984"/>
          </a:xfrm>
          <a:prstGeom prst="rect">
            <a:avLst/>
          </a:prstGeom>
          <a:noFill/>
        </p:spPr>
        <p:txBody>
          <a:bodyPr wrap="square" rtlCol="0">
            <a:spAutoFit/>
          </a:bodyPr>
          <a:lstStyle/>
          <a:p>
            <a:r>
              <a:rPr lang="en-AU" sz="1200" b="1" dirty="0"/>
              <a:t>ED Review</a:t>
            </a:r>
          </a:p>
          <a:p>
            <a:r>
              <a:rPr lang="en-AU" sz="1200" b="1" dirty="0"/>
              <a:t>Verified P. </a:t>
            </a:r>
            <a:r>
              <a:rPr lang="en-AU" sz="1200" b="1" dirty="0" err="1"/>
              <a:t>Melling</a:t>
            </a:r>
            <a:r>
              <a:rPr lang="en-AU" sz="1200" b="1" dirty="0"/>
              <a:t> 16/03/14 21:40</a:t>
            </a:r>
          </a:p>
          <a:p>
            <a:r>
              <a:rPr lang="en-AU" sz="1200" b="1" dirty="0"/>
              <a:t>Modified P. </a:t>
            </a:r>
            <a:r>
              <a:rPr lang="en-AU" sz="1200" b="1" dirty="0" err="1"/>
              <a:t>Melling</a:t>
            </a:r>
            <a:r>
              <a:rPr lang="en-AU" sz="1200" b="1" dirty="0"/>
              <a:t> 16/03/14 21:54</a:t>
            </a:r>
          </a:p>
          <a:p>
            <a:endParaRPr lang="en-AU" sz="1200" dirty="0"/>
          </a:p>
          <a:p>
            <a:r>
              <a:rPr lang="en-AU" sz="1200" dirty="0"/>
              <a:t>54yo female presented with fever and RUQ pain developing over </a:t>
            </a:r>
            <a:r>
              <a:rPr lang="en-AU" sz="1200" dirty="0" err="1"/>
              <a:t>prev</a:t>
            </a:r>
            <a:r>
              <a:rPr lang="en-AU" sz="1200" dirty="0"/>
              <a:t> 6hrs. </a:t>
            </a:r>
          </a:p>
          <a:p>
            <a:endParaRPr lang="en-AU" sz="1200" dirty="0"/>
          </a:p>
          <a:p>
            <a:r>
              <a:rPr lang="en-AU" sz="1200" dirty="0"/>
              <a:t>Exam: Strong guarding response (upper </a:t>
            </a:r>
            <a:r>
              <a:rPr lang="en-AU" sz="1200" dirty="0" err="1"/>
              <a:t>abdo</a:t>
            </a:r>
            <a:r>
              <a:rPr lang="en-AU" sz="1200" dirty="0"/>
              <a:t>) with obvious tenderness in RUQ. Positive Murphy’s sign. ??mass</a:t>
            </a:r>
          </a:p>
          <a:p>
            <a:endParaRPr lang="en-AU" sz="1200" dirty="0"/>
          </a:p>
          <a:p>
            <a:r>
              <a:rPr lang="en-AU" sz="1200" dirty="0" err="1"/>
              <a:t>Pt</a:t>
            </a:r>
            <a:r>
              <a:rPr lang="en-AU" sz="1200" dirty="0"/>
              <a:t> states pain was 8/10, constant. Now 5/10 30min post </a:t>
            </a:r>
            <a:r>
              <a:rPr lang="en-AU" sz="1200" dirty="0" err="1"/>
              <a:t>endone</a:t>
            </a:r>
            <a:r>
              <a:rPr lang="en-AU" sz="1200" dirty="0"/>
              <a:t> </a:t>
            </a:r>
          </a:p>
          <a:p>
            <a:r>
              <a:rPr lang="en-AU" sz="1200" dirty="0"/>
              <a:t> </a:t>
            </a:r>
          </a:p>
          <a:p>
            <a:r>
              <a:rPr lang="en-AU" sz="1200" dirty="0" err="1"/>
              <a:t>Hx</a:t>
            </a:r>
            <a:r>
              <a:rPr lang="en-AU" sz="1200" dirty="0"/>
              <a:t>: Breast </a:t>
            </a:r>
            <a:r>
              <a:rPr lang="en-AU" sz="1200" dirty="0" err="1"/>
              <a:t>Ca</a:t>
            </a:r>
            <a:r>
              <a:rPr lang="en-AU" sz="1200" dirty="0"/>
              <a:t> (remission since 2005), Generalised anxiety disorder, Gallstones</a:t>
            </a:r>
          </a:p>
          <a:p>
            <a:r>
              <a:rPr lang="en-AU" sz="1200" dirty="0"/>
              <a:t> </a:t>
            </a:r>
          </a:p>
          <a:p>
            <a:r>
              <a:rPr lang="en-AU" sz="1200" dirty="0"/>
              <a:t>P/call to AH Gen </a:t>
            </a:r>
            <a:r>
              <a:rPr lang="en-AU" sz="1200" dirty="0" err="1"/>
              <a:t>Surg</a:t>
            </a:r>
            <a:r>
              <a:rPr lang="en-AU" sz="1200" dirty="0"/>
              <a:t> </a:t>
            </a:r>
            <a:r>
              <a:rPr lang="en-AU" sz="1200" dirty="0" err="1"/>
              <a:t>reg</a:t>
            </a:r>
            <a:r>
              <a:rPr lang="en-AU" sz="1200" dirty="0"/>
              <a:t> (</a:t>
            </a:r>
            <a:r>
              <a:rPr lang="en-AU" sz="1200" dirty="0" err="1"/>
              <a:t>Moroney</a:t>
            </a:r>
            <a:r>
              <a:rPr lang="en-AU" sz="1200" dirty="0"/>
              <a:t> Team)</a:t>
            </a:r>
          </a:p>
          <a:p>
            <a:r>
              <a:rPr lang="en-AU" sz="1200" dirty="0" err="1"/>
              <a:t>Pt</a:t>
            </a:r>
            <a:r>
              <a:rPr lang="en-AU" sz="1200" dirty="0"/>
              <a:t> needs RUQ US</a:t>
            </a:r>
          </a:p>
          <a:p>
            <a:r>
              <a:rPr lang="en-AU" sz="1200" dirty="0"/>
              <a:t>Triple </a:t>
            </a:r>
            <a:r>
              <a:rPr lang="en-AU" sz="1200" dirty="0" err="1"/>
              <a:t>abx</a:t>
            </a:r>
            <a:r>
              <a:rPr lang="en-AU" sz="1200" dirty="0"/>
              <a:t> Amp/Gent/</a:t>
            </a:r>
            <a:r>
              <a:rPr lang="en-AU" sz="1200" dirty="0" err="1"/>
              <a:t>Flagyl</a:t>
            </a:r>
            <a:endParaRPr lang="en-AU" sz="1200" dirty="0"/>
          </a:p>
          <a:p>
            <a:r>
              <a:rPr lang="en-AU" sz="1200" dirty="0"/>
              <a:t>r/v US results with senior - If not </a:t>
            </a:r>
            <a:r>
              <a:rPr lang="en-AU" sz="1200" dirty="0" err="1"/>
              <a:t>immed</a:t>
            </a:r>
            <a:r>
              <a:rPr lang="en-AU" sz="1200" dirty="0"/>
              <a:t> surgical, admit </a:t>
            </a:r>
            <a:r>
              <a:rPr lang="en-AU" sz="1200" dirty="0" err="1"/>
              <a:t>pt</a:t>
            </a:r>
            <a:r>
              <a:rPr lang="en-AU" sz="1200" dirty="0"/>
              <a:t> to Gen Med 2. Team will r/v mane.</a:t>
            </a:r>
          </a:p>
          <a:p>
            <a:r>
              <a:rPr lang="en-AU" sz="1200" dirty="0"/>
              <a:t>___________________</a:t>
            </a:r>
          </a:p>
          <a:p>
            <a:endParaRPr lang="en-AU" sz="1200" dirty="0"/>
          </a:p>
          <a:p>
            <a:r>
              <a:rPr lang="en-AU" sz="1200" dirty="0" err="1"/>
              <a:t>Addit</a:t>
            </a:r>
            <a:r>
              <a:rPr lang="en-AU" sz="1200" dirty="0"/>
              <a:t>: </a:t>
            </a:r>
            <a:r>
              <a:rPr lang="en-AU" sz="1200" dirty="0" err="1"/>
              <a:t>Pt</a:t>
            </a:r>
            <a:r>
              <a:rPr lang="en-AU" sz="1200" dirty="0"/>
              <a:t> has strong penicillin allergy – change </a:t>
            </a:r>
            <a:r>
              <a:rPr lang="en-AU" sz="1200" dirty="0" err="1"/>
              <a:t>abx</a:t>
            </a:r>
            <a:r>
              <a:rPr lang="en-AU" sz="1200" dirty="0"/>
              <a:t> to Gent + </a:t>
            </a:r>
            <a:r>
              <a:rPr lang="en-AU" sz="1200" dirty="0" err="1"/>
              <a:t>Clinda</a:t>
            </a:r>
            <a:endParaRPr lang="en-AU" sz="1200" dirty="0"/>
          </a:p>
          <a:p>
            <a:endParaRPr lang="en-AU" sz="1200" dirty="0"/>
          </a:p>
        </p:txBody>
      </p:sp>
      <p:pic>
        <p:nvPicPr>
          <p:cNvPr id="22" name="Close ED"/>
          <p:cNvPicPr>
            <a:picLocks/>
          </p:cNvPicPr>
          <p:nvPr/>
        </p:nvPicPr>
        <p:blipFill>
          <a:blip r:embed="rId4">
            <a:extLst>
              <a:ext uri="{28A0092B-C50C-407E-A947-70E740481C1C}">
                <a14:useLocalDpi xmlns:a14="http://schemas.microsoft.com/office/drawing/2010/main" val="0"/>
              </a:ext>
            </a:extLst>
          </a:blip>
          <a:stretch>
            <a:fillRect/>
          </a:stretch>
        </p:blipFill>
        <p:spPr>
          <a:xfrm>
            <a:off x="6831628" y="796991"/>
            <a:ext cx="324000" cy="307350"/>
          </a:xfrm>
          <a:prstGeom prst="rect">
            <a:avLst/>
          </a:prstGeom>
        </p:spPr>
      </p:pic>
      <p:sp>
        <p:nvSpPr>
          <p:cNvPr id="27" name="Blood Cult Box"/>
          <p:cNvSpPr/>
          <p:nvPr/>
        </p:nvSpPr>
        <p:spPr>
          <a:xfrm>
            <a:off x="1871700" y="1953951"/>
            <a:ext cx="5400600" cy="1296145"/>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Close Blood Cult"/>
          <p:cNvPicPr>
            <a:picLocks/>
          </p:cNvPicPr>
          <p:nvPr/>
        </p:nvPicPr>
        <p:blipFill>
          <a:blip r:embed="rId4">
            <a:extLst>
              <a:ext uri="{28A0092B-C50C-407E-A947-70E740481C1C}">
                <a14:useLocalDpi xmlns:a14="http://schemas.microsoft.com/office/drawing/2010/main" val="0"/>
              </a:ext>
            </a:extLst>
          </a:blip>
          <a:stretch>
            <a:fillRect/>
          </a:stretch>
        </p:blipFill>
        <p:spPr>
          <a:xfrm>
            <a:off x="6854795" y="2052321"/>
            <a:ext cx="324000" cy="307350"/>
          </a:xfrm>
          <a:prstGeom prst="rect">
            <a:avLst/>
          </a:prstGeom>
        </p:spPr>
      </p:pic>
      <p:sp>
        <p:nvSpPr>
          <p:cNvPr id="26" name="Blood Cult Text"/>
          <p:cNvSpPr txBox="1"/>
          <p:nvPr/>
        </p:nvSpPr>
        <p:spPr>
          <a:xfrm>
            <a:off x="2057843" y="2205996"/>
            <a:ext cx="4968552" cy="646331"/>
          </a:xfrm>
          <a:prstGeom prst="rect">
            <a:avLst/>
          </a:prstGeom>
          <a:noFill/>
        </p:spPr>
        <p:txBody>
          <a:bodyPr wrap="square" rtlCol="0">
            <a:spAutoFit/>
          </a:bodyPr>
          <a:lstStyle/>
          <a:p>
            <a:r>
              <a:rPr lang="en-AU" sz="1200" b="1" dirty="0"/>
              <a:t>Blood Culture</a:t>
            </a:r>
          </a:p>
          <a:p>
            <a:endParaRPr lang="en-AU" sz="1200" dirty="0"/>
          </a:p>
          <a:p>
            <a:r>
              <a:rPr lang="en-AU" sz="1200" dirty="0"/>
              <a:t>Pending. Report due 1400 17/3/14.</a:t>
            </a:r>
          </a:p>
        </p:txBody>
      </p:sp>
    </p:spTree>
    <p:extLst>
      <p:ext uri="{BB962C8B-B14F-4D97-AF65-F5344CB8AC3E}">
        <p14:creationId xmlns:p14="http://schemas.microsoft.com/office/powerpoint/2010/main" val="33577087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9"/>
                                        </p:tgtEl>
                                      </p:cBhvr>
                                    </p:animEffect>
                                    <p:set>
                                      <p:cBhvr>
                                        <p:cTn id="4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0" grpId="0" animBg="1"/>
      <p:bldP spid="10" grpId="1" animBg="1"/>
      <p:bldP spid="14" grpId="0"/>
      <p:bldP spid="14" grpId="1"/>
      <p:bldP spid="27" grpId="0" animBg="1"/>
      <p:bldP spid="27" grpId="1" animBg="1"/>
      <p:bldP spid="26" grpId="0"/>
      <p:bldP spid="26"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Left Text"/>
          <p:cNvSpPr txBox="1"/>
          <p:nvPr/>
        </p:nvSpPr>
        <p:spPr>
          <a:xfrm>
            <a:off x="340001" y="1556792"/>
            <a:ext cx="4103054" cy="2477601"/>
          </a:xfrm>
          <a:prstGeom prst="rect">
            <a:avLst/>
          </a:prstGeom>
          <a:noFill/>
        </p:spPr>
        <p:txBody>
          <a:bodyPr wrap="square" rtlCol="0">
            <a:spAutoFit/>
          </a:bodyPr>
          <a:lstStyle/>
          <a:p>
            <a:r>
              <a:rPr lang="en-AU" b="1" dirty="0">
                <a:solidFill>
                  <a:schemeClr val="tx1">
                    <a:lumMod val="75000"/>
                    <a:lumOff val="25000"/>
                  </a:schemeClr>
                </a:solidFill>
              </a:rPr>
              <a:t>Use the Data Collection Form to record your answers to the 5 audit questions. </a:t>
            </a:r>
            <a:r>
              <a:rPr lang="en-AU" sz="1700" dirty="0">
                <a:solidFill>
                  <a:schemeClr val="tx1">
                    <a:lumMod val="75000"/>
                    <a:lumOff val="25000"/>
                  </a:schemeClr>
                </a:solidFill>
                <a:latin typeface="Calibri Light" panose="020F0302020204030204" pitchFamily="34" charset="0"/>
              </a:rPr>
              <a:t>The icons are still available for you to review information from the chart, notes and electronic medical record.</a:t>
            </a:r>
          </a:p>
          <a:p>
            <a:endParaRPr lang="en-AU" sz="1700" dirty="0">
              <a:solidFill>
                <a:schemeClr val="tx1">
                  <a:lumMod val="75000"/>
                  <a:lumOff val="25000"/>
                </a:schemeClr>
              </a:solidFill>
              <a:latin typeface="Calibri Light" panose="020F0302020204030204" pitchFamily="34" charset="0"/>
            </a:endParaRPr>
          </a:p>
          <a:p>
            <a:r>
              <a:rPr lang="en-AU" sz="1700" dirty="0">
                <a:solidFill>
                  <a:schemeClr val="tx1">
                    <a:lumMod val="75000"/>
                    <a:lumOff val="25000"/>
                  </a:schemeClr>
                </a:solidFill>
                <a:latin typeface="Calibri Light" panose="020F0302020204030204" pitchFamily="34" charset="0"/>
              </a:rPr>
              <a:t>If you need to contact the doctor for either question 2 or question 5, please click the ‘Contact Doctor’ icon.</a:t>
            </a:r>
          </a:p>
        </p:txBody>
      </p:sp>
      <p:sp>
        <p:nvSpPr>
          <p:cNvPr id="19" name="Title"/>
          <p:cNvSpPr txBox="1">
            <a:spLocks noChangeArrowheads="1"/>
          </p:cNvSpPr>
          <p:nvPr/>
        </p:nvSpPr>
        <p:spPr bwMode="auto">
          <a:xfrm>
            <a:off x="340001" y="692696"/>
            <a:ext cx="4156411" cy="792087"/>
          </a:xfrm>
          <a:prstGeom prst="rect">
            <a:avLst/>
          </a:prstGeom>
          <a:noFill/>
          <a:ln w="9525">
            <a:noFill/>
            <a:miter lim="800000"/>
            <a:headEnd/>
            <a:tailEnd/>
          </a:ln>
        </p:spPr>
        <p:txBody>
          <a:bodyPr rot="0" vert="horz" wrap="square" lIns="91440" tIns="45720" rIns="91440" bIns="45720" anchor="ctr" anchorCtr="0">
            <a:noAutofit/>
          </a:bodyPr>
          <a:lstStyle/>
          <a:p>
            <a:pPr>
              <a:lnSpc>
                <a:spcPct val="115000"/>
              </a:lnSpc>
              <a:spcAft>
                <a:spcPts val="0"/>
              </a:spcAft>
            </a:pPr>
            <a:r>
              <a:rPr lang="en-AU" sz="4000" dirty="0">
                <a:solidFill>
                  <a:srgbClr val="D20550"/>
                </a:solidFill>
                <a:effectLst/>
                <a:latin typeface="Franklin Gothic Book" panose="020B0503020102020204" pitchFamily="34" charset="0"/>
                <a:ea typeface="Calibri"/>
                <a:cs typeface="Times New Roman"/>
              </a:rPr>
              <a:t>Case Study 4</a:t>
            </a:r>
            <a:endParaRPr lang="en-AU" sz="2800" b="1" dirty="0">
              <a:solidFill>
                <a:srgbClr val="D20550"/>
              </a:solidFill>
              <a:effectLst/>
              <a:latin typeface="Franklin Gothic Book" panose="020B0503020102020204" pitchFamily="34" charset="0"/>
              <a:ea typeface="Calibri"/>
              <a:cs typeface="Arial" panose="020B0604020202020204" pitchFamily="34" charset="0"/>
            </a:endParaRPr>
          </a:p>
        </p:txBody>
      </p:sp>
      <p:sp>
        <p:nvSpPr>
          <p:cNvPr id="5" name="Right Text"/>
          <p:cNvSpPr txBox="1"/>
          <p:nvPr/>
        </p:nvSpPr>
        <p:spPr>
          <a:xfrm>
            <a:off x="4784958" y="1556792"/>
            <a:ext cx="4035514" cy="2031325"/>
          </a:xfrm>
          <a:prstGeom prst="rect">
            <a:avLst/>
          </a:prstGeom>
          <a:noFill/>
        </p:spPr>
        <p:txBody>
          <a:bodyPr wrap="square" rtlCol="0">
            <a:spAutoFit/>
          </a:bodyPr>
          <a:lstStyle/>
          <a:p>
            <a:r>
              <a:rPr lang="en-AU" sz="1700" dirty="0">
                <a:solidFill>
                  <a:schemeClr val="tx1">
                    <a:lumMod val="75000"/>
                    <a:lumOff val="25000"/>
                  </a:schemeClr>
                </a:solidFill>
                <a:latin typeface="Calibri Light" panose="020F0302020204030204" pitchFamily="34" charset="0"/>
              </a:rPr>
              <a:t>If at any time you believe the patient is not eligible for the audit, click the ‘Patient Not Eligible’ icon.</a:t>
            </a:r>
          </a:p>
          <a:p>
            <a:endParaRPr lang="en-AU" dirty="0">
              <a:solidFill>
                <a:schemeClr val="tx1">
                  <a:lumMod val="75000"/>
                  <a:lumOff val="25000"/>
                </a:schemeClr>
              </a:solidFill>
              <a:latin typeface="Calibri Light" panose="020F0302020204030204" pitchFamily="34" charset="0"/>
            </a:endParaRPr>
          </a:p>
          <a:p>
            <a:endParaRPr lang="en-AU" dirty="0">
              <a:solidFill>
                <a:schemeClr val="tx1">
                  <a:lumMod val="75000"/>
                  <a:lumOff val="25000"/>
                </a:schemeClr>
              </a:solidFill>
              <a:latin typeface="Calibri Light" panose="020F0302020204030204" pitchFamily="34" charset="0"/>
            </a:endParaRPr>
          </a:p>
          <a:p>
            <a:r>
              <a:rPr lang="en-AU" b="1" dirty="0">
                <a:solidFill>
                  <a:schemeClr val="tx1">
                    <a:lumMod val="75000"/>
                    <a:lumOff val="25000"/>
                  </a:schemeClr>
                </a:solidFill>
              </a:rPr>
              <a:t>Click NEXT when you are ready to go through the answers.</a:t>
            </a:r>
          </a:p>
        </p:txBody>
      </p:sp>
      <p:pic>
        <p:nvPicPr>
          <p:cNvPr id="34" name="Contact 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185" y="4420209"/>
            <a:ext cx="1189939" cy="895087"/>
          </a:xfrm>
          <a:prstGeom prst="rect">
            <a:avLst/>
          </a:prstGeom>
        </p:spPr>
      </p:pic>
      <p:pic>
        <p:nvPicPr>
          <p:cNvPr id="39" name="Chart Ico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521" y="4311442"/>
            <a:ext cx="1300344" cy="490130"/>
          </a:xfrm>
          <a:prstGeom prst="rect">
            <a:avLst/>
          </a:prstGeom>
        </p:spPr>
      </p:pic>
      <p:pic>
        <p:nvPicPr>
          <p:cNvPr id="41" name="eMR Icon">
            <a:hlinkClick r:id="rId5" action="ppaction://hlinksldjump"/>
          </p:cNvPr>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559585" y="4412194"/>
            <a:ext cx="1010503" cy="911119"/>
          </a:xfrm>
          <a:prstGeom prst="rect">
            <a:avLst/>
          </a:prstGeom>
          <a:noFill/>
          <a:extLst>
            <a:ext uri="{909E8E84-426E-40DD-AFC4-6F175D3DCCD1}">
              <a14:hiddenFill xmlns:a14="http://schemas.microsoft.com/office/drawing/2010/main">
                <a:solidFill>
                  <a:srgbClr val="FFFFFF"/>
                </a:solidFill>
              </a14:hiddenFill>
            </a:ext>
          </a:extLst>
        </p:spPr>
      </p:pic>
      <p:pic>
        <p:nvPicPr>
          <p:cNvPr id="49" name="Notes Icon">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981521" y="4889416"/>
            <a:ext cx="1300688" cy="490259"/>
          </a:xfrm>
          <a:prstGeom prst="rect">
            <a:avLst/>
          </a:prstGeom>
          <a:noFill/>
          <a:extLst>
            <a:ext uri="{909E8E84-426E-40DD-AFC4-6F175D3DCCD1}">
              <a14:hiddenFill xmlns:a14="http://schemas.microsoft.com/office/drawing/2010/main">
                <a:solidFill>
                  <a:srgbClr val="FFFFFF"/>
                </a:solidFill>
              </a14:hiddenFill>
            </a:ext>
          </a:extLst>
        </p:spPr>
      </p:pic>
      <p:pic>
        <p:nvPicPr>
          <p:cNvPr id="50" name="Ineligible Icon"/>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28184" y="4420209"/>
            <a:ext cx="1001853" cy="916675"/>
          </a:xfrm>
          <a:prstGeom prst="rect">
            <a:avLst/>
          </a:prstGeom>
          <a:noFill/>
          <a:extLst>
            <a:ext uri="{909E8E84-426E-40DD-AFC4-6F175D3DCCD1}">
              <a14:hiddenFill xmlns:a14="http://schemas.microsoft.com/office/drawing/2010/main">
                <a:solidFill>
                  <a:srgbClr val="FFFFFF"/>
                </a:solidFill>
              </a14:hiddenFill>
            </a:ext>
          </a:extLst>
        </p:spPr>
      </p:pic>
      <p:pic>
        <p:nvPicPr>
          <p:cNvPr id="24" name="Next Button">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60333" y="4851796"/>
            <a:ext cx="965169" cy="725154"/>
          </a:xfrm>
          <a:prstGeom prst="rect">
            <a:avLst/>
          </a:prstGeom>
        </p:spPr>
      </p:pic>
      <p:pic>
        <p:nvPicPr>
          <p:cNvPr id="9" name="Back Button">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5363" y="4851796"/>
            <a:ext cx="968563" cy="725154"/>
          </a:xfrm>
          <a:prstGeom prst="rect">
            <a:avLst/>
          </a:prstGeom>
        </p:spPr>
      </p:pic>
      <p:sp>
        <p:nvSpPr>
          <p:cNvPr id="37" name="Transparent Box"/>
          <p:cNvSpPr/>
          <p:nvPr/>
        </p:nvSpPr>
        <p:spPr>
          <a:xfrm>
            <a:off x="251520" y="499744"/>
            <a:ext cx="8568952" cy="5233512"/>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Ineligible Grey Box"/>
          <p:cNvSpPr/>
          <p:nvPr/>
        </p:nvSpPr>
        <p:spPr>
          <a:xfrm>
            <a:off x="1229986" y="1772815"/>
            <a:ext cx="6748522" cy="2535089"/>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Ineligible Grey Text"/>
          <p:cNvSpPr txBox="1"/>
          <p:nvPr/>
        </p:nvSpPr>
        <p:spPr>
          <a:xfrm>
            <a:off x="1437740" y="2032812"/>
            <a:ext cx="6264696" cy="1328569"/>
          </a:xfrm>
          <a:prstGeom prst="rect">
            <a:avLst/>
          </a:prstGeom>
          <a:noFill/>
        </p:spPr>
        <p:txBody>
          <a:bodyPr wrap="square" rtlCol="0">
            <a:spAutoFit/>
          </a:bodyPr>
          <a:lstStyle/>
          <a:p>
            <a:pPr algn="ctr">
              <a:spcAft>
                <a:spcPts val="1000"/>
              </a:spcAft>
            </a:pPr>
            <a:r>
              <a:rPr lang="en-AU" b="1" dirty="0">
                <a:solidFill>
                  <a:schemeClr val="tx1">
                    <a:lumMod val="75000"/>
                    <a:lumOff val="25000"/>
                  </a:schemeClr>
                </a:solidFill>
              </a:rPr>
              <a:t>Are you sure? </a:t>
            </a:r>
          </a:p>
          <a:p>
            <a:pPr algn="ctr">
              <a:spcAft>
                <a:spcPts val="1000"/>
              </a:spcAft>
            </a:pPr>
            <a:r>
              <a:rPr lang="en-AU" dirty="0">
                <a:solidFill>
                  <a:schemeClr val="tx1">
                    <a:lumMod val="75000"/>
                    <a:lumOff val="25000"/>
                  </a:schemeClr>
                </a:solidFill>
                <a:latin typeface="Calibri Light" panose="020F0302020204030204" pitchFamily="34" charset="0"/>
              </a:rPr>
              <a:t>This patient appears to fulfil the audit’s eligibility criteria, based on the information available at this time. You should continue with the audit on the next slide.</a:t>
            </a:r>
          </a:p>
        </p:txBody>
      </p:sp>
      <p:sp>
        <p:nvSpPr>
          <p:cNvPr id="22" name="OK Ineligible Box"/>
          <p:cNvSpPr/>
          <p:nvPr/>
        </p:nvSpPr>
        <p:spPr>
          <a:xfrm>
            <a:off x="4110062" y="3531645"/>
            <a:ext cx="1005047"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K Ineligible Text">
            <a:hlinkClick r:id="rId14" action="ppaction://hlinksldjump"/>
          </p:cNvPr>
          <p:cNvSpPr txBox="1"/>
          <p:nvPr/>
        </p:nvSpPr>
        <p:spPr>
          <a:xfrm>
            <a:off x="4110062" y="3526033"/>
            <a:ext cx="1005047"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26" name="Contact Grey Box"/>
          <p:cNvSpPr/>
          <p:nvPr/>
        </p:nvSpPr>
        <p:spPr>
          <a:xfrm>
            <a:off x="1403927" y="1367239"/>
            <a:ext cx="6356406" cy="3625586"/>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Contact 2 Box"/>
          <p:cNvSpPr/>
          <p:nvPr/>
        </p:nvSpPr>
        <p:spPr>
          <a:xfrm>
            <a:off x="2349781" y="1830766"/>
            <a:ext cx="4392488" cy="460164"/>
          </a:xfrm>
          <a:prstGeom prst="roundRect">
            <a:avLst/>
          </a:prstGeom>
          <a:solidFill>
            <a:srgbClr val="E0F2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Contact 2 Text"/>
          <p:cNvSpPr txBox="1"/>
          <p:nvPr/>
        </p:nvSpPr>
        <p:spPr>
          <a:xfrm>
            <a:off x="2385785" y="1844882"/>
            <a:ext cx="4320480" cy="369332"/>
          </a:xfrm>
          <a:prstGeom prst="rect">
            <a:avLst/>
          </a:prstGeom>
          <a:noFill/>
        </p:spPr>
        <p:txBody>
          <a:bodyPr wrap="square" rtlCol="0">
            <a:spAutoFit/>
          </a:bodyPr>
          <a:lstStyle/>
          <a:p>
            <a:pPr algn="ctr"/>
            <a:r>
              <a:rPr lang="en-AU" dirty="0">
                <a:solidFill>
                  <a:schemeClr val="tx1">
                    <a:lumMod val="75000"/>
                    <a:lumOff val="25000"/>
                  </a:schemeClr>
                </a:solidFill>
              </a:rPr>
              <a:t>Contact doctor to clarify indication</a:t>
            </a:r>
          </a:p>
        </p:txBody>
      </p:sp>
      <p:sp>
        <p:nvSpPr>
          <p:cNvPr id="30" name="Contact 5 Box"/>
          <p:cNvSpPr/>
          <p:nvPr/>
        </p:nvSpPr>
        <p:spPr>
          <a:xfrm>
            <a:off x="2349781" y="2990633"/>
            <a:ext cx="4392488" cy="744627"/>
          </a:xfrm>
          <a:prstGeom prst="roundRect">
            <a:avLst/>
          </a:prstGeom>
          <a:solidFill>
            <a:srgbClr val="E0F2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Contact 5 Text"/>
          <p:cNvSpPr txBox="1"/>
          <p:nvPr/>
        </p:nvSpPr>
        <p:spPr>
          <a:xfrm>
            <a:off x="2385785" y="3004749"/>
            <a:ext cx="4320480" cy="646331"/>
          </a:xfrm>
          <a:prstGeom prst="rect">
            <a:avLst/>
          </a:prstGeom>
          <a:noFill/>
        </p:spPr>
        <p:txBody>
          <a:bodyPr wrap="square" rtlCol="0">
            <a:spAutoFit/>
          </a:bodyPr>
          <a:lstStyle/>
          <a:p>
            <a:pPr algn="ctr"/>
            <a:r>
              <a:rPr lang="en-AU" dirty="0">
                <a:solidFill>
                  <a:schemeClr val="tx1">
                    <a:lumMod val="75000"/>
                    <a:lumOff val="25000"/>
                  </a:schemeClr>
                </a:solidFill>
              </a:rPr>
              <a:t>Contact doctor to recommend guideline concordant therapy</a:t>
            </a:r>
          </a:p>
        </p:txBody>
      </p:sp>
      <p:sp>
        <p:nvSpPr>
          <p:cNvPr id="33" name="Contact Or Text"/>
          <p:cNvSpPr txBox="1"/>
          <p:nvPr/>
        </p:nvSpPr>
        <p:spPr>
          <a:xfrm>
            <a:off x="3648550" y="2459701"/>
            <a:ext cx="1952221" cy="400110"/>
          </a:xfrm>
          <a:prstGeom prst="rect">
            <a:avLst/>
          </a:prstGeom>
          <a:noFill/>
        </p:spPr>
        <p:txBody>
          <a:bodyPr wrap="square" rtlCol="0">
            <a:spAutoFit/>
          </a:bodyPr>
          <a:lstStyle/>
          <a:p>
            <a:pPr algn="ctr"/>
            <a:r>
              <a:rPr lang="en-AU" sz="2000" b="1" dirty="0">
                <a:solidFill>
                  <a:schemeClr val="tx1">
                    <a:lumMod val="75000"/>
                    <a:lumOff val="25000"/>
                  </a:schemeClr>
                </a:solidFill>
              </a:rPr>
              <a:t>OR</a:t>
            </a:r>
          </a:p>
        </p:txBody>
      </p:sp>
      <p:sp>
        <p:nvSpPr>
          <p:cNvPr id="35" name="Contact DONE Box"/>
          <p:cNvSpPr/>
          <p:nvPr/>
        </p:nvSpPr>
        <p:spPr>
          <a:xfrm>
            <a:off x="6418008" y="4082689"/>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Contact DONE Text"/>
          <p:cNvSpPr txBox="1"/>
          <p:nvPr/>
        </p:nvSpPr>
        <p:spPr>
          <a:xfrm>
            <a:off x="6398797" y="4082082"/>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sp>
        <p:nvSpPr>
          <p:cNvPr id="38" name="Contact2 Grey Box"/>
          <p:cNvSpPr/>
          <p:nvPr/>
        </p:nvSpPr>
        <p:spPr>
          <a:xfrm>
            <a:off x="919645" y="2244402"/>
            <a:ext cx="7174616" cy="1904678"/>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Contact2 Text"/>
          <p:cNvSpPr txBox="1"/>
          <p:nvPr/>
        </p:nvSpPr>
        <p:spPr>
          <a:xfrm>
            <a:off x="1068673" y="2545284"/>
            <a:ext cx="6748761" cy="830997"/>
          </a:xfrm>
          <a:prstGeom prst="rect">
            <a:avLst/>
          </a:prstGeom>
          <a:noFill/>
        </p:spPr>
        <p:txBody>
          <a:bodyPr wrap="square" rtlCol="0">
            <a:spAutoFit/>
          </a:bodyPr>
          <a:lstStyle/>
          <a:p>
            <a:pPr algn="ctr"/>
            <a:r>
              <a:rPr lang="en-AU" sz="1700" dirty="0">
                <a:solidFill>
                  <a:schemeClr val="tx1">
                    <a:lumMod val="75000"/>
                    <a:lumOff val="25000"/>
                  </a:schemeClr>
                </a:solidFill>
                <a:latin typeface="Calibri Light" panose="020F0302020204030204" pitchFamily="34" charset="0"/>
              </a:rPr>
              <a:t>“Oh… the patient was diagnosed in ED before she came under our team. She has acute cholecystitis.”</a:t>
            </a:r>
            <a:endParaRPr lang="en-AU" sz="1700" b="1" dirty="0">
              <a:solidFill>
                <a:schemeClr val="tx1">
                  <a:lumMod val="75000"/>
                  <a:lumOff val="25000"/>
                </a:schemeClr>
              </a:solidFill>
              <a:latin typeface="Calibri Light" panose="020F0302020204030204" pitchFamily="34" charset="0"/>
            </a:endParaRPr>
          </a:p>
          <a:p>
            <a:pPr algn="ctr"/>
            <a:endParaRPr lang="en-AU" sz="1200" dirty="0">
              <a:solidFill>
                <a:schemeClr val="tx1">
                  <a:lumMod val="75000"/>
                  <a:lumOff val="25000"/>
                </a:schemeClr>
              </a:solidFill>
              <a:latin typeface="Calibri Light" panose="020F0302020204030204" pitchFamily="34" charset="0"/>
            </a:endParaRPr>
          </a:p>
        </p:txBody>
      </p:sp>
      <p:sp>
        <p:nvSpPr>
          <p:cNvPr id="46" name="Contact2 OK Box"/>
          <p:cNvSpPr/>
          <p:nvPr/>
        </p:nvSpPr>
        <p:spPr>
          <a:xfrm>
            <a:off x="4075357" y="3356445"/>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Contact2 OK Text"/>
          <p:cNvSpPr txBox="1"/>
          <p:nvPr/>
        </p:nvSpPr>
        <p:spPr>
          <a:xfrm>
            <a:off x="4075357" y="3356445"/>
            <a:ext cx="928690"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43" name="Contact5 Grey Box"/>
          <p:cNvSpPr/>
          <p:nvPr/>
        </p:nvSpPr>
        <p:spPr>
          <a:xfrm>
            <a:off x="834775" y="1556792"/>
            <a:ext cx="7323273" cy="3122088"/>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Contact5 Text"/>
          <p:cNvSpPr txBox="1"/>
          <p:nvPr/>
        </p:nvSpPr>
        <p:spPr>
          <a:xfrm>
            <a:off x="1118816" y="1743916"/>
            <a:ext cx="6755191" cy="2092881"/>
          </a:xfrm>
          <a:prstGeom prst="rect">
            <a:avLst/>
          </a:prstGeom>
          <a:noFill/>
        </p:spPr>
        <p:txBody>
          <a:bodyPr wrap="square" rtlCol="0">
            <a:spAutoFit/>
          </a:bodyPr>
          <a:lstStyle/>
          <a:p>
            <a:pPr algn="ctr"/>
            <a:endParaRPr lang="en-AU" sz="600" dirty="0">
              <a:solidFill>
                <a:schemeClr val="tx1">
                  <a:lumMod val="75000"/>
                  <a:lumOff val="25000"/>
                </a:schemeClr>
              </a:solidFill>
            </a:endParaRPr>
          </a:p>
          <a:p>
            <a:pPr algn="ctr"/>
            <a:r>
              <a:rPr lang="en-AU" b="1" dirty="0">
                <a:solidFill>
                  <a:schemeClr val="tx1">
                    <a:lumMod val="75000"/>
                    <a:lumOff val="25000"/>
                  </a:schemeClr>
                </a:solidFill>
              </a:rPr>
              <a:t>Well Done!</a:t>
            </a:r>
          </a:p>
          <a:p>
            <a:pPr algn="ctr"/>
            <a:endParaRPr lang="en-AU" sz="1200" dirty="0">
              <a:solidFill>
                <a:schemeClr val="tx1">
                  <a:lumMod val="75000"/>
                  <a:lumOff val="25000"/>
                </a:schemeClr>
              </a:solidFill>
              <a:latin typeface="Calibri Light" panose="020F0302020204030204" pitchFamily="34" charset="0"/>
            </a:endParaRPr>
          </a:p>
          <a:p>
            <a:r>
              <a:rPr lang="en-AU" sz="1600" dirty="0">
                <a:solidFill>
                  <a:schemeClr val="tx1">
                    <a:lumMod val="75000"/>
                    <a:lumOff val="25000"/>
                  </a:schemeClr>
                </a:solidFill>
                <a:latin typeface="Calibri Light" panose="020F0302020204030204" pitchFamily="34" charset="0"/>
              </a:rPr>
              <a:t>You may wish to contact the prescriber with a view to recommending a change to guideline-concordant therapy. Recommendations can be made in the notes or by speaking to the doctor/medical team in person.  </a:t>
            </a:r>
          </a:p>
          <a:p>
            <a:endParaRPr lang="en-AU" sz="1200" dirty="0">
              <a:solidFill>
                <a:schemeClr val="tx1">
                  <a:lumMod val="75000"/>
                  <a:lumOff val="25000"/>
                </a:schemeClr>
              </a:solidFill>
            </a:endParaRPr>
          </a:p>
          <a:p>
            <a:r>
              <a:rPr lang="en-AU" sz="1600" dirty="0">
                <a:solidFill>
                  <a:schemeClr val="tx1">
                    <a:lumMod val="75000"/>
                    <a:lumOff val="25000"/>
                  </a:schemeClr>
                </a:solidFill>
                <a:latin typeface="Calibri Light" panose="020F0302020204030204" pitchFamily="34" charset="0"/>
              </a:rPr>
              <a:t>*</a:t>
            </a:r>
            <a:r>
              <a:rPr lang="en-AU" sz="1400" dirty="0">
                <a:solidFill>
                  <a:schemeClr val="tx1">
                    <a:lumMod val="75000"/>
                    <a:lumOff val="25000"/>
                  </a:schemeClr>
                </a:solidFill>
                <a:latin typeface="Calibri Light" panose="020F0302020204030204" pitchFamily="34" charset="0"/>
              </a:rPr>
              <a:t>If you choose not to contact the doctor when prompted by the audit tool, you should record your reasoning in the comments section.</a:t>
            </a:r>
            <a:endParaRPr lang="en-AU" sz="1600" dirty="0">
              <a:solidFill>
                <a:schemeClr val="tx1">
                  <a:lumMod val="75000"/>
                  <a:lumOff val="25000"/>
                </a:schemeClr>
              </a:solidFill>
              <a:latin typeface="Calibri Light" panose="020F0302020204030204" pitchFamily="34" charset="0"/>
            </a:endParaRPr>
          </a:p>
        </p:txBody>
      </p:sp>
      <p:sp>
        <p:nvSpPr>
          <p:cNvPr id="44" name="Contact5 OK Box"/>
          <p:cNvSpPr/>
          <p:nvPr/>
        </p:nvSpPr>
        <p:spPr>
          <a:xfrm>
            <a:off x="4025780" y="3976164"/>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Contact5 OK Text"/>
          <p:cNvSpPr txBox="1"/>
          <p:nvPr/>
        </p:nvSpPr>
        <p:spPr>
          <a:xfrm>
            <a:off x="4025780" y="3985131"/>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Tree>
    <p:extLst>
      <p:ext uri="{BB962C8B-B14F-4D97-AF65-F5344CB8AC3E}">
        <p14:creationId xmlns:p14="http://schemas.microsoft.com/office/powerpoint/2010/main" val="22499929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childTnLst>
              </p:cTn>
              <p:nextCondLst>
                <p:cond evt="onClick" delay="0">
                  <p:tgtEl>
                    <p:spTgt spid="34"/>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xit" presetSubtype="0" fill="hold" grpId="1" nodeType="withEffect">
                                  <p:stCondLst>
                                    <p:cond delay="0"/>
                                  </p:stCondLst>
                                  <p:childTnLst>
                                    <p:animEffect transition="out" filter="fade">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30"/>
                                        </p:tgtEl>
                                      </p:cBhvr>
                                    </p:animEffect>
                                    <p:set>
                                      <p:cBhvr>
                                        <p:cTn id="58" dur="1" fill="hold">
                                          <p:stCondLst>
                                            <p:cond delay="499"/>
                                          </p:stCondLst>
                                        </p:cTn>
                                        <p:tgtEl>
                                          <p:spTgt spid="30"/>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3"/>
                                        </p:tgtEl>
                                      </p:cBhvr>
                                    </p:animEffect>
                                    <p:set>
                                      <p:cBhvr>
                                        <p:cTn id="64" dur="1" fill="hold">
                                          <p:stCondLst>
                                            <p:cond delay="499"/>
                                          </p:stCondLst>
                                        </p:cTn>
                                        <p:tgtEl>
                                          <p:spTgt spid="33"/>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5"/>
                                        </p:tgtEl>
                                      </p:cBhvr>
                                    </p:animEffect>
                                    <p:set>
                                      <p:cBhvr>
                                        <p:cTn id="67" dur="1" fill="hold">
                                          <p:stCondLst>
                                            <p:cond delay="499"/>
                                          </p:stCondLst>
                                        </p:cTn>
                                        <p:tgtEl>
                                          <p:spTgt spid="35"/>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6"/>
                                        </p:tgtEl>
                                      </p:cBhvr>
                                    </p:animEffect>
                                    <p:set>
                                      <p:cBhvr>
                                        <p:cTn id="70"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71" restart="whenNotActive" fill="hold" evtFilter="cancelBubble" nodeType="interactiveSeq">
                <p:stCondLst>
                  <p:cond evt="onClick" delay="0">
                    <p:tgtEl>
                      <p:spTgt spid="31"/>
                    </p:tgtEl>
                  </p:cond>
                </p:stCondLst>
                <p:endSync evt="end" delay="0">
                  <p:rtn val="all"/>
                </p:endSync>
                <p:childTnLst>
                  <p:par>
                    <p:cTn id="72" fill="hold">
                      <p:stCondLst>
                        <p:cond delay="0"/>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par>
                                <p:cTn id="86" presetID="10" presetClass="exit" presetSubtype="0" fill="hold" grpId="2" nodeType="withEffect">
                                  <p:stCondLst>
                                    <p:cond delay="0"/>
                                  </p:stCondLst>
                                  <p:childTnLst>
                                    <p:animEffect transition="out" filter="fade">
                                      <p:cBhvr>
                                        <p:cTn id="87" dur="500"/>
                                        <p:tgtEl>
                                          <p:spTgt spid="26"/>
                                        </p:tgtEl>
                                      </p:cBhvr>
                                    </p:animEffect>
                                    <p:set>
                                      <p:cBhvr>
                                        <p:cTn id="88" dur="1" fill="hold">
                                          <p:stCondLst>
                                            <p:cond delay="499"/>
                                          </p:stCondLst>
                                        </p:cTn>
                                        <p:tgtEl>
                                          <p:spTgt spid="26"/>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500"/>
                                        <p:tgtEl>
                                          <p:spTgt spid="28"/>
                                        </p:tgtEl>
                                      </p:cBhvr>
                                    </p:animEffect>
                                    <p:set>
                                      <p:cBhvr>
                                        <p:cTn id="91" dur="1" fill="hold">
                                          <p:stCondLst>
                                            <p:cond delay="499"/>
                                          </p:stCondLst>
                                        </p:cTn>
                                        <p:tgtEl>
                                          <p:spTgt spid="28"/>
                                        </p:tgtEl>
                                        <p:attrNameLst>
                                          <p:attrName>style.visibility</p:attrName>
                                        </p:attrNameLst>
                                      </p:cBhvr>
                                      <p:to>
                                        <p:strVal val="hidden"/>
                                      </p:to>
                                    </p:set>
                                  </p:childTnLst>
                                </p:cTn>
                              </p:par>
                              <p:par>
                                <p:cTn id="92" presetID="10" presetClass="exit" presetSubtype="0" fill="hold" grpId="2" nodeType="withEffect">
                                  <p:stCondLst>
                                    <p:cond delay="0"/>
                                  </p:stCondLst>
                                  <p:childTnLst>
                                    <p:animEffect transition="out" filter="fade">
                                      <p:cBhvr>
                                        <p:cTn id="93" dur="500"/>
                                        <p:tgtEl>
                                          <p:spTgt spid="29"/>
                                        </p:tgtEl>
                                      </p:cBhvr>
                                    </p:animEffect>
                                    <p:set>
                                      <p:cBhvr>
                                        <p:cTn id="94" dur="1" fill="hold">
                                          <p:stCondLst>
                                            <p:cond delay="499"/>
                                          </p:stCondLst>
                                        </p:cTn>
                                        <p:tgtEl>
                                          <p:spTgt spid="29"/>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500"/>
                                        <p:tgtEl>
                                          <p:spTgt spid="31"/>
                                        </p:tgtEl>
                                      </p:cBhvr>
                                    </p:animEffect>
                                    <p:set>
                                      <p:cBhvr>
                                        <p:cTn id="100" dur="1" fill="hold">
                                          <p:stCondLst>
                                            <p:cond delay="499"/>
                                          </p:stCondLst>
                                        </p:cTn>
                                        <p:tgtEl>
                                          <p:spTgt spid="31"/>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500"/>
                                        <p:tgtEl>
                                          <p:spTgt spid="33"/>
                                        </p:tgtEl>
                                      </p:cBhvr>
                                    </p:animEffect>
                                    <p:set>
                                      <p:cBhvr>
                                        <p:cTn id="103" dur="1" fill="hold">
                                          <p:stCondLst>
                                            <p:cond delay="499"/>
                                          </p:stCondLst>
                                        </p:cTn>
                                        <p:tgtEl>
                                          <p:spTgt spid="33"/>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500"/>
                                        <p:tgtEl>
                                          <p:spTgt spid="35"/>
                                        </p:tgtEl>
                                      </p:cBhvr>
                                    </p:animEffect>
                                    <p:set>
                                      <p:cBhvr>
                                        <p:cTn id="106" dur="1" fill="hold">
                                          <p:stCondLst>
                                            <p:cond delay="499"/>
                                          </p:stCondLst>
                                        </p:cTn>
                                        <p:tgtEl>
                                          <p:spTgt spid="35"/>
                                        </p:tgtEl>
                                        <p:attrNameLst>
                                          <p:attrName>style.visibility</p:attrName>
                                        </p:attrNameLst>
                                      </p:cBhvr>
                                      <p:to>
                                        <p:strVal val="hidden"/>
                                      </p:to>
                                    </p:set>
                                  </p:childTnLst>
                                </p:cTn>
                              </p:par>
                              <p:par>
                                <p:cTn id="107" presetID="10" presetClass="exit" presetSubtype="0" fill="hold" grpId="2" nodeType="withEffect">
                                  <p:stCondLst>
                                    <p:cond delay="0"/>
                                  </p:stCondLst>
                                  <p:childTnLst>
                                    <p:animEffect transition="out" filter="fade">
                                      <p:cBhvr>
                                        <p:cTn id="108" dur="500"/>
                                        <p:tgtEl>
                                          <p:spTgt spid="36"/>
                                        </p:tgtEl>
                                      </p:cBhvr>
                                    </p:animEffect>
                                    <p:set>
                                      <p:cBhvr>
                                        <p:cTn id="10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1" nodeType="clickEffect">
                                  <p:stCondLst>
                                    <p:cond delay="0"/>
                                  </p:stCondLst>
                                  <p:childTnLst>
                                    <p:animEffect transition="out" filter="fade">
                                      <p:cBhvr>
                                        <p:cTn id="114" dur="500"/>
                                        <p:tgtEl>
                                          <p:spTgt spid="37"/>
                                        </p:tgtEl>
                                      </p:cBhvr>
                                    </p:animEffect>
                                    <p:set>
                                      <p:cBhvr>
                                        <p:cTn id="115" dur="1" fill="hold">
                                          <p:stCondLst>
                                            <p:cond delay="499"/>
                                          </p:stCondLst>
                                        </p:cTn>
                                        <p:tgtEl>
                                          <p:spTgt spid="37"/>
                                        </p:tgtEl>
                                        <p:attrNameLst>
                                          <p:attrName>style.visibility</p:attrName>
                                        </p:attrNameLst>
                                      </p:cBhvr>
                                      <p:to>
                                        <p:strVal val="hidden"/>
                                      </p:to>
                                    </p:set>
                                  </p:childTnLst>
                                </p:cTn>
                              </p:par>
                              <p:par>
                                <p:cTn id="116" presetID="10" presetClass="exit" presetSubtype="0" fill="hold" grpId="3" nodeType="withEffect">
                                  <p:stCondLst>
                                    <p:cond delay="0"/>
                                  </p:stCondLst>
                                  <p:childTnLst>
                                    <p:animEffect transition="out" filter="fade">
                                      <p:cBhvr>
                                        <p:cTn id="117" dur="500"/>
                                        <p:tgtEl>
                                          <p:spTgt spid="26"/>
                                        </p:tgtEl>
                                      </p:cBhvr>
                                    </p:animEffect>
                                    <p:set>
                                      <p:cBhvr>
                                        <p:cTn id="118" dur="1" fill="hold">
                                          <p:stCondLst>
                                            <p:cond delay="499"/>
                                          </p:stCondLst>
                                        </p:cTn>
                                        <p:tgtEl>
                                          <p:spTgt spid="26"/>
                                        </p:tgtEl>
                                        <p:attrNameLst>
                                          <p:attrName>style.visibility</p:attrName>
                                        </p:attrNameLst>
                                      </p:cBhvr>
                                      <p:to>
                                        <p:strVal val="hidden"/>
                                      </p:to>
                                    </p:set>
                                  </p:childTnLst>
                                </p:cTn>
                              </p:par>
                              <p:par>
                                <p:cTn id="119" presetID="10" presetClass="exit" presetSubtype="0" fill="hold" grpId="3" nodeType="withEffect">
                                  <p:stCondLst>
                                    <p:cond delay="0"/>
                                  </p:stCondLst>
                                  <p:childTnLst>
                                    <p:animEffect transition="out" filter="fade">
                                      <p:cBhvr>
                                        <p:cTn id="120" dur="500"/>
                                        <p:tgtEl>
                                          <p:spTgt spid="28"/>
                                        </p:tgtEl>
                                      </p:cBhvr>
                                    </p:animEffect>
                                    <p:set>
                                      <p:cBhvr>
                                        <p:cTn id="121" dur="1" fill="hold">
                                          <p:stCondLst>
                                            <p:cond delay="499"/>
                                          </p:stCondLst>
                                        </p:cTn>
                                        <p:tgtEl>
                                          <p:spTgt spid="28"/>
                                        </p:tgtEl>
                                        <p:attrNameLst>
                                          <p:attrName>style.visibility</p:attrName>
                                        </p:attrNameLst>
                                      </p:cBhvr>
                                      <p:to>
                                        <p:strVal val="hidden"/>
                                      </p:to>
                                    </p:set>
                                  </p:childTnLst>
                                </p:cTn>
                              </p:par>
                              <p:par>
                                <p:cTn id="122" presetID="10" presetClass="exit" presetSubtype="0" fill="hold" grpId="3" nodeType="withEffect">
                                  <p:stCondLst>
                                    <p:cond delay="0"/>
                                  </p:stCondLst>
                                  <p:childTnLst>
                                    <p:animEffect transition="out" filter="fade">
                                      <p:cBhvr>
                                        <p:cTn id="123" dur="500"/>
                                        <p:tgtEl>
                                          <p:spTgt spid="29"/>
                                        </p:tgtEl>
                                      </p:cBhvr>
                                    </p:animEffect>
                                    <p:set>
                                      <p:cBhvr>
                                        <p:cTn id="124" dur="1" fill="hold">
                                          <p:stCondLst>
                                            <p:cond delay="499"/>
                                          </p:stCondLst>
                                        </p:cTn>
                                        <p:tgtEl>
                                          <p:spTgt spid="29"/>
                                        </p:tgtEl>
                                        <p:attrNameLst>
                                          <p:attrName>style.visibility</p:attrName>
                                        </p:attrNameLst>
                                      </p:cBhvr>
                                      <p:to>
                                        <p:strVal val="hidden"/>
                                      </p:to>
                                    </p:set>
                                  </p:childTnLst>
                                </p:cTn>
                              </p:par>
                              <p:par>
                                <p:cTn id="125" presetID="10" presetClass="exit" presetSubtype="0" fill="hold" grpId="3" nodeType="withEffect">
                                  <p:stCondLst>
                                    <p:cond delay="0"/>
                                  </p:stCondLst>
                                  <p:childTnLst>
                                    <p:animEffect transition="out" filter="fade">
                                      <p:cBhvr>
                                        <p:cTn id="126" dur="500"/>
                                        <p:tgtEl>
                                          <p:spTgt spid="30"/>
                                        </p:tgtEl>
                                      </p:cBhvr>
                                    </p:animEffect>
                                    <p:set>
                                      <p:cBhvr>
                                        <p:cTn id="127" dur="1" fill="hold">
                                          <p:stCondLst>
                                            <p:cond delay="499"/>
                                          </p:stCondLst>
                                        </p:cTn>
                                        <p:tgtEl>
                                          <p:spTgt spid="30"/>
                                        </p:tgtEl>
                                        <p:attrNameLst>
                                          <p:attrName>style.visibility</p:attrName>
                                        </p:attrNameLst>
                                      </p:cBhvr>
                                      <p:to>
                                        <p:strVal val="hidden"/>
                                      </p:to>
                                    </p:set>
                                  </p:childTnLst>
                                </p:cTn>
                              </p:par>
                              <p:par>
                                <p:cTn id="128" presetID="10" presetClass="exit" presetSubtype="0" fill="hold" grpId="3" nodeType="withEffect">
                                  <p:stCondLst>
                                    <p:cond delay="0"/>
                                  </p:stCondLst>
                                  <p:childTnLst>
                                    <p:animEffect transition="out" filter="fade">
                                      <p:cBhvr>
                                        <p:cTn id="129" dur="500"/>
                                        <p:tgtEl>
                                          <p:spTgt spid="31"/>
                                        </p:tgtEl>
                                      </p:cBhvr>
                                    </p:animEffect>
                                    <p:set>
                                      <p:cBhvr>
                                        <p:cTn id="130" dur="1" fill="hold">
                                          <p:stCondLst>
                                            <p:cond delay="499"/>
                                          </p:stCondLst>
                                        </p:cTn>
                                        <p:tgtEl>
                                          <p:spTgt spid="31"/>
                                        </p:tgtEl>
                                        <p:attrNameLst>
                                          <p:attrName>style.visibility</p:attrName>
                                        </p:attrNameLst>
                                      </p:cBhvr>
                                      <p:to>
                                        <p:strVal val="hidden"/>
                                      </p:to>
                                    </p:set>
                                  </p:childTnLst>
                                </p:cTn>
                              </p:par>
                              <p:par>
                                <p:cTn id="131" presetID="10" presetClass="exit" presetSubtype="0" fill="hold" grpId="3" nodeType="withEffect">
                                  <p:stCondLst>
                                    <p:cond delay="0"/>
                                  </p:stCondLst>
                                  <p:childTnLst>
                                    <p:animEffect transition="out" filter="fade">
                                      <p:cBhvr>
                                        <p:cTn id="132" dur="500"/>
                                        <p:tgtEl>
                                          <p:spTgt spid="33"/>
                                        </p:tgtEl>
                                      </p:cBhvr>
                                    </p:animEffect>
                                    <p:set>
                                      <p:cBhvr>
                                        <p:cTn id="133" dur="1" fill="hold">
                                          <p:stCondLst>
                                            <p:cond delay="499"/>
                                          </p:stCondLst>
                                        </p:cTn>
                                        <p:tgtEl>
                                          <p:spTgt spid="33"/>
                                        </p:tgtEl>
                                        <p:attrNameLst>
                                          <p:attrName>style.visibility</p:attrName>
                                        </p:attrNameLst>
                                      </p:cBhvr>
                                      <p:to>
                                        <p:strVal val="hidden"/>
                                      </p:to>
                                    </p:set>
                                  </p:childTnLst>
                                </p:cTn>
                              </p:par>
                              <p:par>
                                <p:cTn id="134" presetID="10" presetClass="exit" presetSubtype="0" fill="hold" grpId="3" nodeType="withEffect">
                                  <p:stCondLst>
                                    <p:cond delay="0"/>
                                  </p:stCondLst>
                                  <p:childTnLst>
                                    <p:animEffect transition="out" filter="fade">
                                      <p:cBhvr>
                                        <p:cTn id="135" dur="500"/>
                                        <p:tgtEl>
                                          <p:spTgt spid="35"/>
                                        </p:tgtEl>
                                      </p:cBhvr>
                                    </p:animEffect>
                                    <p:set>
                                      <p:cBhvr>
                                        <p:cTn id="136" dur="1" fill="hold">
                                          <p:stCondLst>
                                            <p:cond delay="499"/>
                                          </p:stCondLst>
                                        </p:cTn>
                                        <p:tgtEl>
                                          <p:spTgt spid="35"/>
                                        </p:tgtEl>
                                        <p:attrNameLst>
                                          <p:attrName>style.visibility</p:attrName>
                                        </p:attrNameLst>
                                      </p:cBhvr>
                                      <p:to>
                                        <p:strVal val="hidden"/>
                                      </p:to>
                                    </p:set>
                                  </p:childTnLst>
                                </p:cTn>
                              </p:par>
                              <p:par>
                                <p:cTn id="137" presetID="10" presetClass="exit" presetSubtype="0" fill="hold" grpId="3" nodeType="withEffect">
                                  <p:stCondLst>
                                    <p:cond delay="0"/>
                                  </p:stCondLst>
                                  <p:childTnLst>
                                    <p:animEffect transition="out" filter="fade">
                                      <p:cBhvr>
                                        <p:cTn id="138" dur="500"/>
                                        <p:tgtEl>
                                          <p:spTgt spid="36"/>
                                        </p:tgtEl>
                                      </p:cBhvr>
                                    </p:animEffect>
                                    <p:set>
                                      <p:cBhvr>
                                        <p:cTn id="13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40" restart="whenNotActive" fill="hold" evtFilter="cancelBubble" nodeType="interactiveSeq">
                <p:stCondLst>
                  <p:cond evt="onClick" delay="0">
                    <p:tgtEl>
                      <p:spTgt spid="45"/>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2" nodeType="clickEffect">
                                  <p:stCondLst>
                                    <p:cond delay="0"/>
                                  </p:stCondLst>
                                  <p:childTnLst>
                                    <p:animEffect transition="out" filter="fade">
                                      <p:cBhvr>
                                        <p:cTn id="144" dur="500"/>
                                        <p:tgtEl>
                                          <p:spTgt spid="37"/>
                                        </p:tgtEl>
                                      </p:cBhvr>
                                    </p:animEffect>
                                    <p:set>
                                      <p:cBhvr>
                                        <p:cTn id="145" dur="1" fill="hold">
                                          <p:stCondLst>
                                            <p:cond delay="499"/>
                                          </p:stCondLst>
                                        </p:cTn>
                                        <p:tgtEl>
                                          <p:spTgt spid="37"/>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43"/>
                                        </p:tgtEl>
                                      </p:cBhvr>
                                    </p:animEffect>
                                    <p:set>
                                      <p:cBhvr>
                                        <p:cTn id="148" dur="1" fill="hold">
                                          <p:stCondLst>
                                            <p:cond delay="499"/>
                                          </p:stCondLst>
                                        </p:cTn>
                                        <p:tgtEl>
                                          <p:spTgt spid="43"/>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42"/>
                                        </p:tgtEl>
                                      </p:cBhvr>
                                    </p:animEffect>
                                    <p:set>
                                      <p:cBhvr>
                                        <p:cTn id="151" dur="1" fill="hold">
                                          <p:stCondLst>
                                            <p:cond delay="499"/>
                                          </p:stCondLst>
                                        </p:cTn>
                                        <p:tgtEl>
                                          <p:spTgt spid="42"/>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44"/>
                                        </p:tgtEl>
                                      </p:cBhvr>
                                    </p:animEffect>
                                    <p:set>
                                      <p:cBhvr>
                                        <p:cTn id="154" dur="1" fill="hold">
                                          <p:stCondLst>
                                            <p:cond delay="499"/>
                                          </p:stCondLst>
                                        </p:cTn>
                                        <p:tgtEl>
                                          <p:spTgt spid="44"/>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45"/>
                                        </p:tgtEl>
                                      </p:cBhvr>
                                    </p:animEffect>
                                    <p:set>
                                      <p:cBhvr>
                                        <p:cTn id="15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58" restart="whenNotActive" fill="hold" evtFilter="cancelBubble" nodeType="interactiveSeq">
                <p:stCondLst>
                  <p:cond evt="onClick" delay="0">
                    <p:tgtEl>
                      <p:spTgt spid="47"/>
                    </p:tgtEl>
                  </p:cond>
                </p:stCondLst>
                <p:endSync evt="end" delay="0">
                  <p:rtn val="all"/>
                </p:endSync>
                <p:childTnLst>
                  <p:par>
                    <p:cTn id="159" fill="hold">
                      <p:stCondLst>
                        <p:cond delay="0"/>
                      </p:stCondLst>
                      <p:childTnLst>
                        <p:par>
                          <p:cTn id="160" fill="hold">
                            <p:stCondLst>
                              <p:cond delay="0"/>
                            </p:stCondLst>
                            <p:childTnLst>
                              <p:par>
                                <p:cTn id="161" presetID="10" presetClass="exit" presetSubtype="0" fill="hold" grpId="3" nodeType="clickEffect">
                                  <p:stCondLst>
                                    <p:cond delay="0"/>
                                  </p:stCondLst>
                                  <p:childTnLst>
                                    <p:animEffect transition="out" filter="fade">
                                      <p:cBhvr>
                                        <p:cTn id="162" dur="500"/>
                                        <p:tgtEl>
                                          <p:spTgt spid="37"/>
                                        </p:tgtEl>
                                      </p:cBhvr>
                                    </p:animEffect>
                                    <p:set>
                                      <p:cBhvr>
                                        <p:cTn id="163" dur="1" fill="hold">
                                          <p:stCondLst>
                                            <p:cond delay="499"/>
                                          </p:stCondLst>
                                        </p:cTn>
                                        <p:tgtEl>
                                          <p:spTgt spid="37"/>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38"/>
                                        </p:tgtEl>
                                      </p:cBhvr>
                                    </p:animEffect>
                                    <p:set>
                                      <p:cBhvr>
                                        <p:cTn id="166" dur="1" fill="hold">
                                          <p:stCondLst>
                                            <p:cond delay="499"/>
                                          </p:stCondLst>
                                        </p:cTn>
                                        <p:tgtEl>
                                          <p:spTgt spid="38"/>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4"/>
                                        </p:tgtEl>
                                      </p:cBhvr>
                                    </p:animEffect>
                                    <p:set>
                                      <p:cBhvr>
                                        <p:cTn id="169" dur="1" fill="hold">
                                          <p:stCondLst>
                                            <p:cond delay="499"/>
                                          </p:stCondLst>
                                        </p:cTn>
                                        <p:tgtEl>
                                          <p:spTgt spid="4"/>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46"/>
                                        </p:tgtEl>
                                      </p:cBhvr>
                                    </p:animEffect>
                                    <p:set>
                                      <p:cBhvr>
                                        <p:cTn id="172" dur="1" fill="hold">
                                          <p:stCondLst>
                                            <p:cond delay="499"/>
                                          </p:stCondLst>
                                        </p:cTn>
                                        <p:tgtEl>
                                          <p:spTgt spid="46"/>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47"/>
                                        </p:tgtEl>
                                      </p:cBhvr>
                                    </p:animEffect>
                                    <p:set>
                                      <p:cBhvr>
                                        <p:cTn id="17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76" restart="whenNotActive" fill="hold" evtFilter="cancelBubble" nodeType="interactiveSeq">
                <p:stCondLst>
                  <p:cond evt="onClick" delay="0">
                    <p:tgtEl>
                      <p:spTgt spid="50"/>
                    </p:tgtEl>
                  </p:cond>
                </p:stCondLst>
                <p:endSync evt="end" delay="0">
                  <p:rtn val="all"/>
                </p:endSync>
                <p:childTnLst>
                  <p:par>
                    <p:cTn id="177" fill="hold">
                      <p:stCondLst>
                        <p:cond delay="0"/>
                      </p:stCondLst>
                      <p:childTnLst>
                        <p:par>
                          <p:cTn id="178" fill="hold">
                            <p:stCondLst>
                              <p:cond delay="0"/>
                            </p:stCondLst>
                            <p:childTnLst>
                              <p:par>
                                <p:cTn id="179" presetID="10" presetClass="entr" presetSubtype="0" fill="hold" grpId="4" nodeType="clickEffect">
                                  <p:stCondLst>
                                    <p:cond delay="0"/>
                                  </p:stCondLst>
                                  <p:childTnLst>
                                    <p:set>
                                      <p:cBhvr>
                                        <p:cTn id="180" dur="1" fill="hold">
                                          <p:stCondLst>
                                            <p:cond delay="0"/>
                                          </p:stCondLst>
                                        </p:cTn>
                                        <p:tgtEl>
                                          <p:spTgt spid="37"/>
                                        </p:tgtEl>
                                        <p:attrNameLst>
                                          <p:attrName>style.visibility</p:attrName>
                                        </p:attrNameLst>
                                      </p:cBhvr>
                                      <p:to>
                                        <p:strVal val="visible"/>
                                      </p:to>
                                    </p:set>
                                    <p:animEffect transition="in" filter="fade">
                                      <p:cBhvr>
                                        <p:cTn id="181" dur="500"/>
                                        <p:tgtEl>
                                          <p:spTgt spid="37"/>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20"/>
                                        </p:tgtEl>
                                        <p:attrNameLst>
                                          <p:attrName>style.visibility</p:attrName>
                                        </p:attrNameLst>
                                      </p:cBhvr>
                                      <p:to>
                                        <p:strVal val="visible"/>
                                      </p:to>
                                    </p:set>
                                    <p:animEffect transition="in" filter="fade">
                                      <p:cBhvr>
                                        <p:cTn id="184" dur="500"/>
                                        <p:tgtEl>
                                          <p:spTgt spid="20"/>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54"/>
                                        </p:tgtEl>
                                        <p:attrNameLst>
                                          <p:attrName>style.visibility</p:attrName>
                                        </p:attrNameLst>
                                      </p:cBhvr>
                                      <p:to>
                                        <p:strVal val="visible"/>
                                      </p:to>
                                    </p:set>
                                    <p:animEffect transition="in" filter="fade">
                                      <p:cBhvr>
                                        <p:cTn id="187" dur="500"/>
                                        <p:tgtEl>
                                          <p:spTgt spid="54"/>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2"/>
                                        </p:tgtEl>
                                        <p:attrNameLst>
                                          <p:attrName>style.visibility</p:attrName>
                                        </p:attrNameLst>
                                      </p:cBhvr>
                                      <p:to>
                                        <p:strVal val="visible"/>
                                      </p:to>
                                    </p:set>
                                    <p:animEffect transition="in" filter="fade">
                                      <p:cBhvr>
                                        <p:cTn id="190" dur="500"/>
                                        <p:tgtEl>
                                          <p:spTgt spid="22"/>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3"/>
                                        </p:tgtEl>
                                        <p:attrNameLst>
                                          <p:attrName>style.visibility</p:attrName>
                                        </p:attrNameLst>
                                      </p:cBhvr>
                                      <p:to>
                                        <p:strVal val="visible"/>
                                      </p:to>
                                    </p:set>
                                    <p:animEffect transition="in" filter="fade">
                                      <p:cBhvr>
                                        <p:cTn id="193" dur="500"/>
                                        <p:tgtEl>
                                          <p:spTgt spid="23"/>
                                        </p:tgtEl>
                                      </p:cBhvr>
                                    </p:animEffect>
                                  </p:childTnLst>
                                </p:cTn>
                              </p:par>
                            </p:childTnLst>
                          </p:cTn>
                        </p:par>
                      </p:childTnLst>
                    </p:cTn>
                  </p:par>
                </p:childTnLst>
              </p:cTn>
              <p:nextCondLst>
                <p:cond evt="onClick" delay="0">
                  <p:tgtEl>
                    <p:spTgt spid="50"/>
                  </p:tgtEl>
                </p:cond>
              </p:nextCondLst>
            </p:seq>
            <p:seq concurrent="1" nextAc="seek">
              <p:cTn id="194" restart="whenNotActive" fill="hold" evtFilter="cancelBubble" nodeType="interactiveSeq">
                <p:stCondLst>
                  <p:cond evt="onClick" delay="0">
                    <p:tgtEl>
                      <p:spTgt spid="23"/>
                    </p:tgtEl>
                  </p:cond>
                </p:stCondLst>
                <p:endSync evt="end" delay="0">
                  <p:rtn val="all"/>
                </p:endSync>
                <p:childTnLst>
                  <p:par>
                    <p:cTn id="195" fill="hold">
                      <p:stCondLst>
                        <p:cond delay="0"/>
                      </p:stCondLst>
                      <p:childTnLst>
                        <p:par>
                          <p:cTn id="196" fill="hold">
                            <p:stCondLst>
                              <p:cond delay="0"/>
                            </p:stCondLst>
                            <p:childTnLst>
                              <p:par>
                                <p:cTn id="197" presetID="10" presetClass="exit" presetSubtype="0" fill="hold" grpId="5" nodeType="clickEffect">
                                  <p:stCondLst>
                                    <p:cond delay="0"/>
                                  </p:stCondLst>
                                  <p:childTnLst>
                                    <p:animEffect transition="out" filter="fade">
                                      <p:cBhvr>
                                        <p:cTn id="198" dur="500"/>
                                        <p:tgtEl>
                                          <p:spTgt spid="37"/>
                                        </p:tgtEl>
                                      </p:cBhvr>
                                    </p:animEffect>
                                    <p:set>
                                      <p:cBhvr>
                                        <p:cTn id="199" dur="1" fill="hold">
                                          <p:stCondLst>
                                            <p:cond delay="499"/>
                                          </p:stCondLst>
                                        </p:cTn>
                                        <p:tgtEl>
                                          <p:spTgt spid="37"/>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20"/>
                                        </p:tgtEl>
                                      </p:cBhvr>
                                    </p:animEffect>
                                    <p:set>
                                      <p:cBhvr>
                                        <p:cTn id="202" dur="1" fill="hold">
                                          <p:stCondLst>
                                            <p:cond delay="499"/>
                                          </p:stCondLst>
                                        </p:cTn>
                                        <p:tgtEl>
                                          <p:spTgt spid="20"/>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54"/>
                                        </p:tgtEl>
                                      </p:cBhvr>
                                    </p:animEffect>
                                    <p:set>
                                      <p:cBhvr>
                                        <p:cTn id="205" dur="1" fill="hold">
                                          <p:stCondLst>
                                            <p:cond delay="499"/>
                                          </p:stCondLst>
                                        </p:cTn>
                                        <p:tgtEl>
                                          <p:spTgt spid="54"/>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22"/>
                                        </p:tgtEl>
                                      </p:cBhvr>
                                    </p:animEffect>
                                    <p:set>
                                      <p:cBhvr>
                                        <p:cTn id="208" dur="1" fill="hold">
                                          <p:stCondLst>
                                            <p:cond delay="499"/>
                                          </p:stCondLst>
                                        </p:cTn>
                                        <p:tgtEl>
                                          <p:spTgt spid="22"/>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23"/>
                                        </p:tgtEl>
                                      </p:cBhvr>
                                    </p:animEffect>
                                    <p:set>
                                      <p:cBhvr>
                                        <p:cTn id="21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37" grpId="0" animBg="1"/>
      <p:bldP spid="37" grpId="1" animBg="1"/>
      <p:bldP spid="37" grpId="2" animBg="1"/>
      <p:bldP spid="37" grpId="3" animBg="1"/>
      <p:bldP spid="37" grpId="4" animBg="1"/>
      <p:bldP spid="37" grpId="5" animBg="1"/>
      <p:bldP spid="20" grpId="0" animBg="1"/>
      <p:bldP spid="20" grpId="1" animBg="1"/>
      <p:bldP spid="54" grpId="0"/>
      <p:bldP spid="54" grpId="1"/>
      <p:bldP spid="22" grpId="0" animBg="1"/>
      <p:bldP spid="22" grpId="1" animBg="1"/>
      <p:bldP spid="23" grpId="0"/>
      <p:bldP spid="23" grpId="1"/>
      <p:bldP spid="26" grpId="0" animBg="1"/>
      <p:bldP spid="26" grpId="1" animBg="1"/>
      <p:bldP spid="26" grpId="2" animBg="1"/>
      <p:bldP spid="26" grpId="3" animBg="1"/>
      <p:bldP spid="28" grpId="0" animBg="1"/>
      <p:bldP spid="28" grpId="1" animBg="1"/>
      <p:bldP spid="28" grpId="2" animBg="1"/>
      <p:bldP spid="28" grpId="3" animBg="1"/>
      <p:bldP spid="29" grpId="0"/>
      <p:bldP spid="29" grpId="1"/>
      <p:bldP spid="29" grpId="2"/>
      <p:bldP spid="29" grpId="3"/>
      <p:bldP spid="30" grpId="0" animBg="1"/>
      <p:bldP spid="30" grpId="1" animBg="1"/>
      <p:bldP spid="30" grpId="2" animBg="1"/>
      <p:bldP spid="30" grpId="3" animBg="1"/>
      <p:bldP spid="31" grpId="0"/>
      <p:bldP spid="31" grpId="1"/>
      <p:bldP spid="31" grpId="2"/>
      <p:bldP spid="31" grpId="3"/>
      <p:bldP spid="33" grpId="0"/>
      <p:bldP spid="33" grpId="1"/>
      <p:bldP spid="33" grpId="2"/>
      <p:bldP spid="33" grpId="3"/>
      <p:bldP spid="35" grpId="0" animBg="1"/>
      <p:bldP spid="35" grpId="1" animBg="1"/>
      <p:bldP spid="35" grpId="2" animBg="1"/>
      <p:bldP spid="35" grpId="3" animBg="1"/>
      <p:bldP spid="36" grpId="0"/>
      <p:bldP spid="36" grpId="1"/>
      <p:bldP spid="36" grpId="2"/>
      <p:bldP spid="36" grpId="3"/>
      <p:bldP spid="38" grpId="0" animBg="1"/>
      <p:bldP spid="38" grpId="1" animBg="1"/>
      <p:bldP spid="4" grpId="0"/>
      <p:bldP spid="4" grpId="1"/>
      <p:bldP spid="46" grpId="0" animBg="1"/>
      <p:bldP spid="46" grpId="1" animBg="1"/>
      <p:bldP spid="47" grpId="0"/>
      <p:bldP spid="47" grpId="1"/>
      <p:bldP spid="43" grpId="0" animBg="1"/>
      <p:bldP spid="43" grpId="1" animBg="1"/>
      <p:bldP spid="42" grpId="0"/>
      <p:bldP spid="42" grpId="1"/>
      <p:bldP spid="44" grpId="0" animBg="1"/>
      <p:bldP spid="44" grpId="1" animBg="1"/>
      <p:bldP spid="45" grpId="0"/>
      <p:bldP spid="45"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7" name="Chart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014" y="1052736"/>
            <a:ext cx="3258716" cy="1570108"/>
          </a:xfrm>
          <a:prstGeom prst="rect">
            <a:avLst/>
          </a:prstGeom>
        </p:spPr>
      </p:pic>
      <p:pic>
        <p:nvPicPr>
          <p:cNvPr id="9" name="Chart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0735" y="660789"/>
            <a:ext cx="3560933" cy="1570108"/>
          </a:xfrm>
          <a:prstGeom prst="rect">
            <a:avLst/>
          </a:prstGeom>
        </p:spPr>
      </p:pic>
      <p:pic>
        <p:nvPicPr>
          <p:cNvPr id="3" name="Chart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781" y="2920888"/>
            <a:ext cx="3552284" cy="1086020"/>
          </a:xfrm>
          <a:prstGeom prst="rect">
            <a:avLst/>
          </a:prstGeom>
        </p:spPr>
      </p:pic>
      <p:pic>
        <p:nvPicPr>
          <p:cNvPr id="11" name="Allergies Box"/>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7460" y="3717032"/>
            <a:ext cx="2605810" cy="1354646"/>
          </a:xfrm>
          <a:prstGeom prst="rect">
            <a:avLst/>
          </a:prstGeom>
        </p:spPr>
      </p:pic>
      <p:pic>
        <p:nvPicPr>
          <p:cNvPr id="19" name="Chart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782" y="4006908"/>
            <a:ext cx="3552281" cy="1086020"/>
          </a:xfrm>
          <a:prstGeom prst="rect">
            <a:avLst/>
          </a:prstGeom>
        </p:spPr>
      </p:pic>
      <p:pic>
        <p:nvPicPr>
          <p:cNvPr id="20" name="Chart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30736" y="2230897"/>
            <a:ext cx="3552281" cy="1086019"/>
          </a:xfrm>
          <a:prstGeom prst="rect">
            <a:avLst/>
          </a:prstGeom>
        </p:spPr>
      </p:pic>
    </p:spTree>
    <p:extLst>
      <p:ext uri="{BB962C8B-B14F-4D97-AF65-F5344CB8AC3E}">
        <p14:creationId xmlns:p14="http://schemas.microsoft.com/office/powerpoint/2010/main" val="3092062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14" name="Progress N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548680"/>
            <a:ext cx="6647687" cy="4928615"/>
          </a:xfrm>
          <a:prstGeom prst="rect">
            <a:avLst/>
          </a:prstGeom>
        </p:spPr>
      </p:pic>
    </p:spTree>
    <p:extLst>
      <p:ext uri="{BB962C8B-B14F-4D97-AF65-F5344CB8AC3E}">
        <p14:creationId xmlns:p14="http://schemas.microsoft.com/office/powerpoint/2010/main" val="527394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M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01" y="487272"/>
            <a:ext cx="7473068" cy="4897653"/>
          </a:xfrm>
          <a:prstGeom prst="rect">
            <a:avLst/>
          </a:prstGeom>
        </p:spPr>
      </p:pic>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3"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sp>
        <p:nvSpPr>
          <p:cNvPr id="2" name="Text"/>
          <p:cNvSpPr txBox="1"/>
          <p:nvPr/>
        </p:nvSpPr>
        <p:spPr>
          <a:xfrm>
            <a:off x="515103" y="5413464"/>
            <a:ext cx="5472608" cy="369332"/>
          </a:xfrm>
          <a:prstGeom prst="rect">
            <a:avLst/>
          </a:prstGeom>
          <a:noFill/>
        </p:spPr>
        <p:txBody>
          <a:bodyPr wrap="square" rtlCol="0">
            <a:spAutoFit/>
          </a:bodyPr>
          <a:lstStyle/>
          <a:p>
            <a:r>
              <a:rPr lang="en-AU" dirty="0"/>
              <a:t>Click on relevant results to reveal more information.</a:t>
            </a:r>
          </a:p>
        </p:txBody>
      </p:sp>
      <p:sp>
        <p:nvSpPr>
          <p:cNvPr id="9" name="Sput Cult Button"/>
          <p:cNvSpPr/>
          <p:nvPr/>
        </p:nvSpPr>
        <p:spPr>
          <a:xfrm>
            <a:off x="4571999" y="4608000"/>
            <a:ext cx="1116000" cy="288032"/>
          </a:xfrm>
          <a:prstGeom prst="round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ED Report Button"/>
          <p:cNvSpPr/>
          <p:nvPr/>
        </p:nvSpPr>
        <p:spPr>
          <a:xfrm>
            <a:off x="3492000" y="4932000"/>
            <a:ext cx="1080121" cy="288032"/>
          </a:xfrm>
          <a:prstGeom prst="round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ED Report Box"/>
          <p:cNvSpPr/>
          <p:nvPr/>
        </p:nvSpPr>
        <p:spPr>
          <a:xfrm>
            <a:off x="1838933" y="724053"/>
            <a:ext cx="5400600" cy="4302928"/>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ED Report Text"/>
          <p:cNvSpPr txBox="1"/>
          <p:nvPr/>
        </p:nvSpPr>
        <p:spPr>
          <a:xfrm>
            <a:off x="1988421" y="871997"/>
            <a:ext cx="5101624" cy="4154984"/>
          </a:xfrm>
          <a:prstGeom prst="rect">
            <a:avLst/>
          </a:prstGeom>
          <a:noFill/>
        </p:spPr>
        <p:txBody>
          <a:bodyPr wrap="square" rtlCol="0">
            <a:spAutoFit/>
          </a:bodyPr>
          <a:lstStyle/>
          <a:p>
            <a:r>
              <a:rPr lang="en-AU" sz="1200" b="1" dirty="0"/>
              <a:t>ED Review</a:t>
            </a:r>
          </a:p>
          <a:p>
            <a:r>
              <a:rPr lang="en-AU" sz="1200" b="1" dirty="0"/>
              <a:t>Verified P. </a:t>
            </a:r>
            <a:r>
              <a:rPr lang="en-AU" sz="1200" b="1" dirty="0" err="1"/>
              <a:t>Melling</a:t>
            </a:r>
            <a:r>
              <a:rPr lang="en-AU" sz="1200" b="1" dirty="0"/>
              <a:t> 16/03/14 21:40</a:t>
            </a:r>
          </a:p>
          <a:p>
            <a:r>
              <a:rPr lang="en-AU" sz="1200" b="1" dirty="0"/>
              <a:t>Modified P. </a:t>
            </a:r>
            <a:r>
              <a:rPr lang="en-AU" sz="1200" b="1" dirty="0" err="1"/>
              <a:t>Melling</a:t>
            </a:r>
            <a:r>
              <a:rPr lang="en-AU" sz="1200" b="1" dirty="0"/>
              <a:t> 16/03/14 21:54</a:t>
            </a:r>
          </a:p>
          <a:p>
            <a:endParaRPr lang="en-AU" sz="1200" dirty="0"/>
          </a:p>
          <a:p>
            <a:r>
              <a:rPr lang="en-AU" sz="1200" dirty="0"/>
              <a:t>54yo female presented with fever and RUQ pain developing over </a:t>
            </a:r>
            <a:r>
              <a:rPr lang="en-AU" sz="1200" dirty="0" err="1"/>
              <a:t>prev</a:t>
            </a:r>
            <a:r>
              <a:rPr lang="en-AU" sz="1200" dirty="0"/>
              <a:t> 6hrs. </a:t>
            </a:r>
          </a:p>
          <a:p>
            <a:endParaRPr lang="en-AU" sz="1200" dirty="0"/>
          </a:p>
          <a:p>
            <a:r>
              <a:rPr lang="en-AU" sz="1200" dirty="0"/>
              <a:t>Exam: Strong guarding response (upper </a:t>
            </a:r>
            <a:r>
              <a:rPr lang="en-AU" sz="1200" dirty="0" err="1"/>
              <a:t>abdo</a:t>
            </a:r>
            <a:r>
              <a:rPr lang="en-AU" sz="1200" dirty="0"/>
              <a:t>) with obvious tenderness in RUQ. Positive Murphy’s sign. ??mass</a:t>
            </a:r>
          </a:p>
          <a:p>
            <a:endParaRPr lang="en-AU" sz="1200" dirty="0"/>
          </a:p>
          <a:p>
            <a:r>
              <a:rPr lang="en-AU" sz="1200" dirty="0" err="1"/>
              <a:t>Pt</a:t>
            </a:r>
            <a:r>
              <a:rPr lang="en-AU" sz="1200" dirty="0"/>
              <a:t> states pain was 8/10, constant. Now 5/10 30min post </a:t>
            </a:r>
            <a:r>
              <a:rPr lang="en-AU" sz="1200" dirty="0" err="1"/>
              <a:t>endone</a:t>
            </a:r>
            <a:r>
              <a:rPr lang="en-AU" sz="1200" dirty="0"/>
              <a:t> </a:t>
            </a:r>
          </a:p>
          <a:p>
            <a:r>
              <a:rPr lang="en-AU" sz="1200" dirty="0"/>
              <a:t> </a:t>
            </a:r>
          </a:p>
          <a:p>
            <a:r>
              <a:rPr lang="en-AU" sz="1200" dirty="0" err="1"/>
              <a:t>Hx</a:t>
            </a:r>
            <a:r>
              <a:rPr lang="en-AU" sz="1200" dirty="0"/>
              <a:t>: Breast </a:t>
            </a:r>
            <a:r>
              <a:rPr lang="en-AU" sz="1200" dirty="0" err="1"/>
              <a:t>Ca</a:t>
            </a:r>
            <a:r>
              <a:rPr lang="en-AU" sz="1200" dirty="0"/>
              <a:t> (remission since 2005), Generalised anxiety disorder, Gallstones</a:t>
            </a:r>
          </a:p>
          <a:p>
            <a:r>
              <a:rPr lang="en-AU" sz="1200" dirty="0"/>
              <a:t> </a:t>
            </a:r>
          </a:p>
          <a:p>
            <a:r>
              <a:rPr lang="en-AU" sz="1200" dirty="0"/>
              <a:t>P/call to AH Gen </a:t>
            </a:r>
            <a:r>
              <a:rPr lang="en-AU" sz="1200" dirty="0" err="1"/>
              <a:t>Surg</a:t>
            </a:r>
            <a:r>
              <a:rPr lang="en-AU" sz="1200" dirty="0"/>
              <a:t> </a:t>
            </a:r>
            <a:r>
              <a:rPr lang="en-AU" sz="1200" dirty="0" err="1"/>
              <a:t>reg</a:t>
            </a:r>
            <a:r>
              <a:rPr lang="en-AU" sz="1200" dirty="0"/>
              <a:t> (</a:t>
            </a:r>
            <a:r>
              <a:rPr lang="en-AU" sz="1200" dirty="0" err="1"/>
              <a:t>Moroney</a:t>
            </a:r>
            <a:r>
              <a:rPr lang="en-AU" sz="1200" dirty="0"/>
              <a:t> Team)</a:t>
            </a:r>
          </a:p>
          <a:p>
            <a:r>
              <a:rPr lang="en-AU" sz="1200" dirty="0" err="1"/>
              <a:t>Pt</a:t>
            </a:r>
            <a:r>
              <a:rPr lang="en-AU" sz="1200" dirty="0"/>
              <a:t> needs RUQ US</a:t>
            </a:r>
          </a:p>
          <a:p>
            <a:r>
              <a:rPr lang="en-AU" sz="1200" dirty="0"/>
              <a:t>Triple </a:t>
            </a:r>
            <a:r>
              <a:rPr lang="en-AU" sz="1200" dirty="0" err="1"/>
              <a:t>abx</a:t>
            </a:r>
            <a:r>
              <a:rPr lang="en-AU" sz="1200" dirty="0"/>
              <a:t> Amp/Gent/</a:t>
            </a:r>
            <a:r>
              <a:rPr lang="en-AU" sz="1200" dirty="0" err="1"/>
              <a:t>Flagyl</a:t>
            </a:r>
            <a:endParaRPr lang="en-AU" sz="1200" dirty="0"/>
          </a:p>
          <a:p>
            <a:r>
              <a:rPr lang="en-AU" sz="1200" dirty="0"/>
              <a:t>r/v US results with senior - If not </a:t>
            </a:r>
            <a:r>
              <a:rPr lang="en-AU" sz="1200" dirty="0" err="1"/>
              <a:t>immed</a:t>
            </a:r>
            <a:r>
              <a:rPr lang="en-AU" sz="1200" dirty="0"/>
              <a:t> surgical, admit </a:t>
            </a:r>
            <a:r>
              <a:rPr lang="en-AU" sz="1200" dirty="0" err="1"/>
              <a:t>pt</a:t>
            </a:r>
            <a:r>
              <a:rPr lang="en-AU" sz="1200" dirty="0"/>
              <a:t> to Gen Med 2. Team will r/v mane.</a:t>
            </a:r>
          </a:p>
          <a:p>
            <a:r>
              <a:rPr lang="en-AU" sz="1200" dirty="0"/>
              <a:t>___________________</a:t>
            </a:r>
          </a:p>
          <a:p>
            <a:endParaRPr lang="en-AU" sz="1200" dirty="0"/>
          </a:p>
          <a:p>
            <a:r>
              <a:rPr lang="en-AU" sz="1200" dirty="0" err="1"/>
              <a:t>Addit</a:t>
            </a:r>
            <a:r>
              <a:rPr lang="en-AU" sz="1200" dirty="0"/>
              <a:t>: Pt has penicillin allergy – change </a:t>
            </a:r>
            <a:r>
              <a:rPr lang="en-AU" sz="1200" dirty="0" err="1"/>
              <a:t>abx</a:t>
            </a:r>
            <a:r>
              <a:rPr lang="en-AU" sz="1200" dirty="0"/>
              <a:t> to Gent + </a:t>
            </a:r>
            <a:r>
              <a:rPr lang="en-AU" sz="1200" dirty="0" err="1"/>
              <a:t>Clinda</a:t>
            </a:r>
            <a:endParaRPr lang="en-AU" sz="1200" dirty="0"/>
          </a:p>
          <a:p>
            <a:endParaRPr lang="en-AU" sz="1200" dirty="0"/>
          </a:p>
        </p:txBody>
      </p:sp>
      <p:sp>
        <p:nvSpPr>
          <p:cNvPr id="27" name="Blood Cult Box"/>
          <p:cNvSpPr/>
          <p:nvPr/>
        </p:nvSpPr>
        <p:spPr>
          <a:xfrm>
            <a:off x="1871700" y="1953951"/>
            <a:ext cx="5400600" cy="1296145"/>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Blood Cult Text"/>
          <p:cNvSpPr txBox="1"/>
          <p:nvPr/>
        </p:nvSpPr>
        <p:spPr>
          <a:xfrm>
            <a:off x="2057843" y="2205996"/>
            <a:ext cx="4968552" cy="646331"/>
          </a:xfrm>
          <a:prstGeom prst="rect">
            <a:avLst/>
          </a:prstGeom>
          <a:noFill/>
        </p:spPr>
        <p:txBody>
          <a:bodyPr wrap="square" rtlCol="0">
            <a:spAutoFit/>
          </a:bodyPr>
          <a:lstStyle/>
          <a:p>
            <a:r>
              <a:rPr lang="en-AU" sz="1200" b="1" dirty="0"/>
              <a:t>Blood Culture</a:t>
            </a:r>
          </a:p>
          <a:p>
            <a:endParaRPr lang="en-AU" sz="1200" dirty="0"/>
          </a:p>
          <a:p>
            <a:r>
              <a:rPr lang="en-AU" sz="1200" dirty="0"/>
              <a:t>Pending. Report due 1400 17/3/14.</a:t>
            </a:r>
          </a:p>
        </p:txBody>
      </p:sp>
      <p:pic>
        <p:nvPicPr>
          <p:cNvPr id="22" name="Close ED"/>
          <p:cNvPicPr>
            <a:picLocks/>
          </p:cNvPicPr>
          <p:nvPr/>
        </p:nvPicPr>
        <p:blipFill>
          <a:blip r:embed="rId4">
            <a:extLst>
              <a:ext uri="{28A0092B-C50C-407E-A947-70E740481C1C}">
                <a14:useLocalDpi xmlns:a14="http://schemas.microsoft.com/office/drawing/2010/main" val="0"/>
              </a:ext>
            </a:extLst>
          </a:blip>
          <a:stretch>
            <a:fillRect/>
          </a:stretch>
        </p:blipFill>
        <p:spPr>
          <a:xfrm>
            <a:off x="6831628" y="796991"/>
            <a:ext cx="324000" cy="307350"/>
          </a:xfrm>
          <a:prstGeom prst="rect">
            <a:avLst/>
          </a:prstGeom>
        </p:spPr>
      </p:pic>
      <p:pic>
        <p:nvPicPr>
          <p:cNvPr id="29" name="Close Blood Cult"/>
          <p:cNvPicPr>
            <a:picLocks/>
          </p:cNvPicPr>
          <p:nvPr/>
        </p:nvPicPr>
        <p:blipFill>
          <a:blip r:embed="rId4">
            <a:extLst>
              <a:ext uri="{28A0092B-C50C-407E-A947-70E740481C1C}">
                <a14:useLocalDpi xmlns:a14="http://schemas.microsoft.com/office/drawing/2010/main" val="0"/>
              </a:ext>
            </a:extLst>
          </a:blip>
          <a:stretch>
            <a:fillRect/>
          </a:stretch>
        </p:blipFill>
        <p:spPr>
          <a:xfrm>
            <a:off x="6854795" y="2052321"/>
            <a:ext cx="324000" cy="307350"/>
          </a:xfrm>
          <a:prstGeom prst="rect">
            <a:avLst/>
          </a:prstGeom>
        </p:spPr>
      </p:pic>
    </p:spTree>
    <p:extLst>
      <p:ext uri="{BB962C8B-B14F-4D97-AF65-F5344CB8AC3E}">
        <p14:creationId xmlns:p14="http://schemas.microsoft.com/office/powerpoint/2010/main" val="13851002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9"/>
                                        </p:tgtEl>
                                      </p:cBhvr>
                                    </p:animEffect>
                                    <p:set>
                                      <p:cBhvr>
                                        <p:cTn id="4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0" grpId="0" animBg="1"/>
      <p:bldP spid="10" grpId="1" animBg="1"/>
      <p:bldP spid="14" grpId="0"/>
      <p:bldP spid="14" grpId="1"/>
      <p:bldP spid="27" grpId="0" animBg="1"/>
      <p:bldP spid="27" grpId="1" animBg="1"/>
      <p:bldP spid="26" grpId="0"/>
      <p:bldP spid="2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p:cNvSpPr txBox="1">
            <a:spLocks noChangeArrowheads="1"/>
          </p:cNvSpPr>
          <p:nvPr/>
        </p:nvSpPr>
        <p:spPr bwMode="auto">
          <a:xfrm>
            <a:off x="300832" y="575138"/>
            <a:ext cx="6359400" cy="792087"/>
          </a:xfrm>
          <a:prstGeom prst="rect">
            <a:avLst/>
          </a:prstGeom>
          <a:noFill/>
          <a:ln w="9525">
            <a:noFill/>
            <a:miter lim="800000"/>
            <a:headEnd/>
            <a:tailEnd/>
          </a:ln>
        </p:spPr>
        <p:txBody>
          <a:bodyPr rot="0" vert="horz" wrap="square" lIns="91440" tIns="45720" rIns="91440" bIns="45720" anchor="ctr" anchorCtr="0">
            <a:noAutofit/>
          </a:bodyPr>
          <a:lstStyle/>
          <a:p>
            <a:pPr>
              <a:lnSpc>
                <a:spcPct val="115000"/>
              </a:lnSpc>
              <a:spcAft>
                <a:spcPts val="0"/>
              </a:spcAft>
            </a:pPr>
            <a:r>
              <a:rPr lang="en-AU" sz="5400" dirty="0">
                <a:solidFill>
                  <a:srgbClr val="D20550"/>
                </a:solidFill>
                <a:effectLst/>
                <a:latin typeface="Franklin Gothic Book" panose="020B0503020102020204" pitchFamily="34" charset="0"/>
                <a:ea typeface="Calibri"/>
                <a:cs typeface="Times New Roman"/>
              </a:rPr>
              <a:t> </a:t>
            </a:r>
            <a:r>
              <a:rPr lang="en-AU" sz="4000" dirty="0">
                <a:solidFill>
                  <a:srgbClr val="D20550"/>
                </a:solidFill>
                <a:latin typeface="Franklin Gothic Book" panose="020B0503020102020204" pitchFamily="34" charset="0"/>
                <a:ea typeface="Calibri"/>
                <a:cs typeface="Arial" panose="020B0604020202020204" pitchFamily="34" charset="0"/>
              </a:rPr>
              <a:t>Some things to remember…</a:t>
            </a:r>
            <a:endParaRPr lang="en-AU" sz="4000" dirty="0">
              <a:solidFill>
                <a:srgbClr val="D20550"/>
              </a:solidFill>
              <a:effectLst/>
              <a:latin typeface="Franklin Gothic Book" panose="020B0503020102020204" pitchFamily="34" charset="0"/>
              <a:ea typeface="Calibri"/>
              <a:cs typeface="Arial" panose="020B0604020202020204" pitchFamily="34" charset="0"/>
            </a:endParaRPr>
          </a:p>
        </p:txBody>
      </p:sp>
      <p:sp>
        <p:nvSpPr>
          <p:cNvPr id="2" name="Left Text"/>
          <p:cNvSpPr txBox="1"/>
          <p:nvPr/>
        </p:nvSpPr>
        <p:spPr>
          <a:xfrm>
            <a:off x="467544" y="1384733"/>
            <a:ext cx="7775373" cy="3300904"/>
          </a:xfrm>
          <a:prstGeom prst="rect">
            <a:avLst/>
          </a:prstGeom>
          <a:noFill/>
        </p:spPr>
        <p:txBody>
          <a:bodyPr wrap="square" rtlCol="0">
            <a:spAutoFit/>
          </a:bodyPr>
          <a:lstStyle/>
          <a:p>
            <a:endParaRPr lang="en-AU" sz="1050" i="1" dirty="0">
              <a:solidFill>
                <a:srgbClr val="D20550"/>
              </a:solidFill>
              <a:latin typeface="Franklin Gothic Book" panose="020B0503020102020204" pitchFamily="34" charset="0"/>
            </a:endParaRPr>
          </a:p>
          <a:p>
            <a:r>
              <a:rPr lang="en-AU" sz="2000" b="1" dirty="0">
                <a:solidFill>
                  <a:srgbClr val="D20550"/>
                </a:solidFill>
              </a:rPr>
              <a:t>Guideline Concordance vs. Appropriateness</a:t>
            </a:r>
            <a:endParaRPr lang="en-AU" sz="1000" b="1" dirty="0">
              <a:solidFill>
                <a:srgbClr val="D20550"/>
              </a:solidFill>
            </a:endParaRPr>
          </a:p>
          <a:p>
            <a:endParaRPr lang="en-AU" sz="1700" dirty="0">
              <a:solidFill>
                <a:srgbClr val="D20550"/>
              </a:solidFill>
              <a:latin typeface="Calibri Light" panose="020F0302020204030204" pitchFamily="34" charset="0"/>
            </a:endParaRPr>
          </a:p>
          <a:p>
            <a:pPr lvl="1"/>
            <a:r>
              <a:rPr lang="en-AU" sz="1700" dirty="0">
                <a:solidFill>
                  <a:schemeClr val="tx1">
                    <a:lumMod val="75000"/>
                    <a:lumOff val="25000"/>
                  </a:schemeClr>
                </a:solidFill>
                <a:latin typeface="Calibri Light" panose="020F0302020204030204" pitchFamily="34" charset="0"/>
              </a:rPr>
              <a:t>Occasionally you may find a patient receiving therapy that is not concordant with guidelines, but you believe the therapy is still appropriate. In these scenarios, you need to list the therapy as non-concordant (audit question 3), and check whether the reason for this non-concordance has been documented (audit question 4).</a:t>
            </a:r>
          </a:p>
          <a:p>
            <a:pPr lvl="1"/>
            <a:endParaRPr lang="en-AU" sz="1000" dirty="0">
              <a:solidFill>
                <a:schemeClr val="tx1">
                  <a:lumMod val="75000"/>
                  <a:lumOff val="25000"/>
                </a:schemeClr>
              </a:solidFill>
              <a:latin typeface="Calibri Light" panose="020F0302020204030204" pitchFamily="34" charset="0"/>
            </a:endParaRPr>
          </a:p>
          <a:p>
            <a:pPr lvl="1"/>
            <a:r>
              <a:rPr lang="en-AU" b="1" dirty="0">
                <a:solidFill>
                  <a:schemeClr val="tx1">
                    <a:lumMod val="75000"/>
                    <a:lumOff val="25000"/>
                  </a:schemeClr>
                </a:solidFill>
              </a:rPr>
              <a:t>Please do not be tempted to record  what you perceive as ‘appropriate’ therapy as concordant when it doesn’t match the guidelines.</a:t>
            </a:r>
          </a:p>
          <a:p>
            <a:pPr lvl="1"/>
            <a:endParaRPr lang="en-AU" sz="1100" dirty="0">
              <a:solidFill>
                <a:schemeClr val="tx1">
                  <a:lumMod val="75000"/>
                  <a:lumOff val="25000"/>
                </a:schemeClr>
              </a:solidFill>
              <a:latin typeface="Calibri Light" panose="020F0302020204030204" pitchFamily="34" charset="0"/>
            </a:endParaRPr>
          </a:p>
          <a:p>
            <a:pPr lvl="1"/>
            <a:r>
              <a:rPr lang="en-AU" sz="1700" dirty="0">
                <a:solidFill>
                  <a:schemeClr val="tx1">
                    <a:lumMod val="75000"/>
                    <a:lumOff val="25000"/>
                  </a:schemeClr>
                </a:solidFill>
                <a:latin typeface="Calibri Light" panose="020F0302020204030204" pitchFamily="34" charset="0"/>
              </a:rPr>
              <a:t>Keep in mind that </a:t>
            </a:r>
            <a:r>
              <a:rPr lang="en-AU" sz="1700" u="sng" dirty="0">
                <a:solidFill>
                  <a:schemeClr val="tx1">
                    <a:lumMod val="75000"/>
                    <a:lumOff val="25000"/>
                  </a:schemeClr>
                </a:solidFill>
                <a:latin typeface="Calibri Light" panose="020F0302020204030204" pitchFamily="34" charset="0"/>
              </a:rPr>
              <a:t>concordance with guidelines</a:t>
            </a:r>
            <a:r>
              <a:rPr lang="en-AU" sz="1700" dirty="0">
                <a:solidFill>
                  <a:schemeClr val="tx1">
                    <a:lumMod val="75000"/>
                    <a:lumOff val="25000"/>
                  </a:schemeClr>
                </a:solidFill>
                <a:latin typeface="Calibri Light" panose="020F0302020204030204" pitchFamily="34" charset="0"/>
              </a:rPr>
              <a:t> AND </a:t>
            </a:r>
            <a:r>
              <a:rPr lang="en-AU" sz="1700" u="sng" dirty="0">
                <a:solidFill>
                  <a:schemeClr val="tx1">
                    <a:lumMod val="75000"/>
                    <a:lumOff val="25000"/>
                  </a:schemeClr>
                </a:solidFill>
                <a:latin typeface="Calibri Light" panose="020F0302020204030204" pitchFamily="34" charset="0"/>
              </a:rPr>
              <a:t>non-concordance with a documented reason</a:t>
            </a:r>
            <a:r>
              <a:rPr lang="en-AU" sz="1700" dirty="0">
                <a:solidFill>
                  <a:schemeClr val="tx1">
                    <a:lumMod val="75000"/>
                    <a:lumOff val="25000"/>
                  </a:schemeClr>
                </a:solidFill>
                <a:latin typeface="Calibri Light" panose="020F0302020204030204" pitchFamily="34" charset="0"/>
              </a:rPr>
              <a:t> are BOTH considered positive outcomes for this audit.</a:t>
            </a:r>
            <a:endParaRPr lang="en-AU" sz="1700" dirty="0">
              <a:solidFill>
                <a:schemeClr val="tx1">
                  <a:lumMod val="75000"/>
                  <a:lumOff val="25000"/>
                </a:schemeClr>
              </a:solidFill>
            </a:endParaRPr>
          </a:p>
        </p:txBody>
      </p:sp>
      <p:pic>
        <p:nvPicPr>
          <p:cNvPr id="24" name="Next Butto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333" y="4851796"/>
            <a:ext cx="965169" cy="725154"/>
          </a:xfrm>
          <a:prstGeom prst="rect">
            <a:avLst/>
          </a:prstGeom>
        </p:spPr>
      </p:pic>
      <p:pic>
        <p:nvPicPr>
          <p:cNvPr id="11" name="Back Butto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363" y="4851796"/>
            <a:ext cx="968563" cy="725154"/>
          </a:xfrm>
          <a:prstGeom prst="rect">
            <a:avLst/>
          </a:prstGeom>
        </p:spPr>
      </p:pic>
    </p:spTree>
    <p:extLst>
      <p:ext uri="{BB962C8B-B14F-4D97-AF65-F5344CB8AC3E}">
        <p14:creationId xmlns:p14="http://schemas.microsoft.com/office/powerpoint/2010/main" val="1331569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760" y="4060822"/>
            <a:ext cx="381053" cy="376290"/>
          </a:xfrm>
          <a:prstGeom prst="rect">
            <a:avLst/>
          </a:prstGeom>
        </p:spPr>
      </p:pic>
      <p:pic>
        <p:nvPicPr>
          <p:cNvPr id="17" nam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760" y="3429000"/>
            <a:ext cx="381053" cy="376290"/>
          </a:xfrm>
          <a:prstGeom prst="rect">
            <a:avLst/>
          </a:prstGeom>
        </p:spPr>
      </p:pic>
      <p:pic>
        <p:nvPicPr>
          <p:cNvPr id="23" nam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760" y="2828013"/>
            <a:ext cx="381053" cy="376290"/>
          </a:xfrm>
          <a:prstGeom prst="rect">
            <a:avLst/>
          </a:prstGeom>
        </p:spPr>
      </p:pic>
      <p:pic>
        <p:nvPicPr>
          <p:cNvPr id="5" nam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760" y="1604013"/>
            <a:ext cx="381053" cy="376290"/>
          </a:xfrm>
          <a:prstGeom prst="rect">
            <a:avLst/>
          </a:prstGeom>
        </p:spPr>
      </p:pic>
      <p:pic>
        <p:nvPicPr>
          <p:cNvPr id="24" name="Next Butto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0333" y="4851796"/>
            <a:ext cx="965169" cy="725154"/>
          </a:xfrm>
          <a:prstGeom prst="rect">
            <a:avLst/>
          </a:prstGeom>
        </p:spPr>
      </p:pic>
      <p:sp>
        <p:nvSpPr>
          <p:cNvPr id="19" name="Title"/>
          <p:cNvSpPr txBox="1">
            <a:spLocks noChangeArrowheads="1"/>
          </p:cNvSpPr>
          <p:nvPr/>
        </p:nvSpPr>
        <p:spPr bwMode="auto">
          <a:xfrm>
            <a:off x="340001" y="548680"/>
            <a:ext cx="6462714" cy="792087"/>
          </a:xfrm>
          <a:prstGeom prst="rect">
            <a:avLst/>
          </a:prstGeom>
          <a:noFill/>
          <a:ln w="9525">
            <a:noFill/>
            <a:miter lim="800000"/>
            <a:headEnd/>
            <a:tailEnd/>
          </a:ln>
        </p:spPr>
        <p:txBody>
          <a:bodyPr rot="0" vert="horz" wrap="square" lIns="91440" tIns="45720" rIns="91440" bIns="45720" anchor="ctr" anchorCtr="0">
            <a:noAutofit/>
          </a:bodyPr>
          <a:lstStyle/>
          <a:p>
            <a:pPr>
              <a:lnSpc>
                <a:spcPct val="115000"/>
              </a:lnSpc>
              <a:spcAft>
                <a:spcPts val="0"/>
              </a:spcAft>
            </a:pPr>
            <a:r>
              <a:rPr lang="en-AU" sz="4000" dirty="0">
                <a:solidFill>
                  <a:srgbClr val="D20550"/>
                </a:solidFill>
                <a:effectLst/>
                <a:latin typeface="Franklin Gothic Book" panose="020B0503020102020204" pitchFamily="34" charset="0"/>
                <a:ea typeface="Calibri"/>
                <a:cs typeface="Times New Roman"/>
              </a:rPr>
              <a:t>Case Study 4 - Answers</a:t>
            </a:r>
            <a:endParaRPr lang="en-AU" sz="2800" b="1" dirty="0">
              <a:solidFill>
                <a:srgbClr val="D20550"/>
              </a:solidFill>
              <a:effectLst/>
              <a:latin typeface="Franklin Gothic Book" panose="020B0503020102020204" pitchFamily="34" charset="0"/>
              <a:ea typeface="Calibri"/>
              <a:cs typeface="Arial" panose="020B0604020202020204" pitchFamily="34" charset="0"/>
            </a:endParaRPr>
          </a:p>
        </p:txBody>
      </p:sp>
      <p:sp>
        <p:nvSpPr>
          <p:cNvPr id="2" name="Left Text"/>
          <p:cNvSpPr txBox="1"/>
          <p:nvPr/>
        </p:nvSpPr>
        <p:spPr>
          <a:xfrm>
            <a:off x="791402" y="1570206"/>
            <a:ext cx="1476342" cy="2923877"/>
          </a:xfrm>
          <a:prstGeom prst="rect">
            <a:avLst/>
          </a:prstGeom>
          <a:noFill/>
        </p:spPr>
        <p:txBody>
          <a:bodyPr wrap="square" rtlCol="0">
            <a:spAutoFit/>
          </a:bodyPr>
          <a:lstStyle/>
          <a:p>
            <a:r>
              <a:rPr lang="en-AU" sz="2400" b="1" dirty="0">
                <a:solidFill>
                  <a:schemeClr val="tx1">
                    <a:lumMod val="75000"/>
                    <a:lumOff val="25000"/>
                  </a:schemeClr>
                </a:solidFill>
              </a:rPr>
              <a:t>Q1.  </a:t>
            </a:r>
            <a:r>
              <a:rPr lang="en-AU" sz="2400" dirty="0">
                <a:solidFill>
                  <a:schemeClr val="tx1">
                    <a:lumMod val="75000"/>
                    <a:lumOff val="25000"/>
                  </a:schemeClr>
                </a:solidFill>
                <a:latin typeface="Calibri Light" panose="020F0302020204030204" pitchFamily="34" charset="0"/>
              </a:rPr>
              <a:t>No</a:t>
            </a:r>
          </a:p>
          <a:p>
            <a:endParaRPr lang="en-AU" sz="1600" dirty="0">
              <a:solidFill>
                <a:schemeClr val="tx1">
                  <a:lumMod val="75000"/>
                  <a:lumOff val="25000"/>
                </a:schemeClr>
              </a:solidFill>
            </a:endParaRPr>
          </a:p>
          <a:p>
            <a:r>
              <a:rPr lang="en-AU" sz="2400" b="1" dirty="0">
                <a:solidFill>
                  <a:schemeClr val="tx1">
                    <a:lumMod val="75000"/>
                    <a:lumOff val="25000"/>
                  </a:schemeClr>
                </a:solidFill>
              </a:rPr>
              <a:t>Q2.  </a:t>
            </a:r>
            <a:r>
              <a:rPr lang="en-AU" sz="2400" dirty="0">
                <a:solidFill>
                  <a:schemeClr val="tx1">
                    <a:lumMod val="75000"/>
                    <a:lumOff val="25000"/>
                  </a:schemeClr>
                </a:solidFill>
                <a:latin typeface="Calibri Light" panose="020F0302020204030204" pitchFamily="34" charset="0"/>
              </a:rPr>
              <a:t>Yes</a:t>
            </a:r>
          </a:p>
          <a:p>
            <a:endParaRPr lang="en-AU" sz="1600" dirty="0">
              <a:solidFill>
                <a:schemeClr val="tx1">
                  <a:lumMod val="75000"/>
                  <a:lumOff val="25000"/>
                </a:schemeClr>
              </a:solidFill>
            </a:endParaRPr>
          </a:p>
          <a:p>
            <a:r>
              <a:rPr lang="en-AU" sz="2400" b="1" dirty="0">
                <a:solidFill>
                  <a:schemeClr val="tx1">
                    <a:lumMod val="75000"/>
                    <a:lumOff val="25000"/>
                  </a:schemeClr>
                </a:solidFill>
              </a:rPr>
              <a:t>Q3.  </a:t>
            </a:r>
            <a:r>
              <a:rPr lang="en-AU" sz="2400" dirty="0">
                <a:solidFill>
                  <a:schemeClr val="tx1">
                    <a:lumMod val="75000"/>
                    <a:lumOff val="25000"/>
                  </a:schemeClr>
                </a:solidFill>
                <a:latin typeface="Calibri Light" panose="020F0302020204030204" pitchFamily="34" charset="0"/>
              </a:rPr>
              <a:t>No</a:t>
            </a:r>
          </a:p>
          <a:p>
            <a:endParaRPr lang="en-AU" sz="1600" dirty="0">
              <a:solidFill>
                <a:schemeClr val="tx1">
                  <a:lumMod val="75000"/>
                  <a:lumOff val="25000"/>
                </a:schemeClr>
              </a:solidFill>
            </a:endParaRPr>
          </a:p>
          <a:p>
            <a:r>
              <a:rPr lang="en-AU" sz="2400" b="1" dirty="0">
                <a:solidFill>
                  <a:schemeClr val="tx1">
                    <a:lumMod val="75000"/>
                    <a:lumOff val="25000"/>
                  </a:schemeClr>
                </a:solidFill>
              </a:rPr>
              <a:t>Q4.  </a:t>
            </a:r>
            <a:r>
              <a:rPr lang="en-AU" sz="2400" dirty="0">
                <a:solidFill>
                  <a:schemeClr val="tx1">
                    <a:lumMod val="75000"/>
                    <a:lumOff val="25000"/>
                  </a:schemeClr>
                </a:solidFill>
                <a:latin typeface="Calibri Light" panose="020F0302020204030204" pitchFamily="34" charset="0"/>
              </a:rPr>
              <a:t>No</a:t>
            </a:r>
          </a:p>
          <a:p>
            <a:endParaRPr lang="en-AU" sz="1600" dirty="0">
              <a:solidFill>
                <a:schemeClr val="tx1">
                  <a:lumMod val="75000"/>
                  <a:lumOff val="25000"/>
                </a:schemeClr>
              </a:solidFill>
            </a:endParaRPr>
          </a:p>
          <a:p>
            <a:r>
              <a:rPr lang="en-AU" sz="2400" b="1" dirty="0">
                <a:solidFill>
                  <a:schemeClr val="tx1">
                    <a:lumMod val="75000"/>
                    <a:lumOff val="25000"/>
                  </a:schemeClr>
                </a:solidFill>
              </a:rPr>
              <a:t>Q5.  </a:t>
            </a:r>
            <a:r>
              <a:rPr lang="en-AU" sz="2400" dirty="0">
                <a:solidFill>
                  <a:schemeClr val="tx1">
                    <a:lumMod val="75000"/>
                    <a:lumOff val="25000"/>
                  </a:schemeClr>
                </a:solidFill>
                <a:latin typeface="Calibri Light" panose="020F0302020204030204" pitchFamily="34" charset="0"/>
              </a:rPr>
              <a:t>Yes*</a:t>
            </a:r>
          </a:p>
        </p:txBody>
      </p:sp>
      <p:pic>
        <p:nvPicPr>
          <p:cNvPr id="9" name="Back Button">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363" y="4851796"/>
            <a:ext cx="968563" cy="725154"/>
          </a:xfrm>
          <a:prstGeom prst="rect">
            <a:avLst/>
          </a:prstGeom>
        </p:spPr>
      </p:pic>
      <p:sp>
        <p:nvSpPr>
          <p:cNvPr id="58" name="Transparent Box"/>
          <p:cNvSpPr/>
          <p:nvPr/>
        </p:nvSpPr>
        <p:spPr>
          <a:xfrm>
            <a:off x="2267744" y="1196752"/>
            <a:ext cx="6552727" cy="4536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Grey Box5"/>
          <p:cNvSpPr/>
          <p:nvPr/>
        </p:nvSpPr>
        <p:spPr>
          <a:xfrm>
            <a:off x="2771800" y="1792158"/>
            <a:ext cx="5817164" cy="2860978"/>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 5"/>
          <p:cNvSpPr txBox="1"/>
          <p:nvPr/>
        </p:nvSpPr>
        <p:spPr>
          <a:xfrm>
            <a:off x="2971057" y="2002775"/>
            <a:ext cx="5400601" cy="1692771"/>
          </a:xfrm>
          <a:prstGeom prst="rect">
            <a:avLst/>
          </a:prstGeom>
          <a:noFill/>
        </p:spPr>
        <p:txBody>
          <a:bodyPr wrap="square" rtlCol="0">
            <a:spAutoFit/>
          </a:bodyPr>
          <a:lstStyle/>
          <a:p>
            <a:r>
              <a:rPr lang="en-AU" sz="1600" dirty="0">
                <a:solidFill>
                  <a:schemeClr val="tx1">
                    <a:lumMod val="75000"/>
                    <a:lumOff val="25000"/>
                  </a:schemeClr>
                </a:solidFill>
                <a:latin typeface="Calibri Light" panose="020F0302020204030204" pitchFamily="34" charset="0"/>
              </a:rPr>
              <a:t>You may wish to contact the prescriber with a view to recommending a change to guideline-concordant therapy. Recommendations can be made in the notes or by speaking to the doctor/medical team in person.  </a:t>
            </a:r>
          </a:p>
          <a:p>
            <a:endParaRPr lang="en-AU" sz="1400" dirty="0">
              <a:solidFill>
                <a:schemeClr val="tx1">
                  <a:lumMod val="75000"/>
                  <a:lumOff val="25000"/>
                </a:schemeClr>
              </a:solidFill>
              <a:latin typeface="Calibri Light" panose="020F0302020204030204" pitchFamily="34" charset="0"/>
            </a:endParaRPr>
          </a:p>
          <a:p>
            <a:r>
              <a:rPr lang="en-AU" sz="1400" dirty="0">
                <a:solidFill>
                  <a:schemeClr val="tx1">
                    <a:lumMod val="75000"/>
                    <a:lumOff val="25000"/>
                  </a:schemeClr>
                </a:solidFill>
                <a:latin typeface="Calibri Light" panose="020F0302020204030204" pitchFamily="34" charset="0"/>
              </a:rPr>
              <a:t>*</a:t>
            </a:r>
            <a:r>
              <a:rPr lang="en-AU" sz="1200" dirty="0">
                <a:solidFill>
                  <a:schemeClr val="tx1">
                    <a:lumMod val="75000"/>
                    <a:lumOff val="25000"/>
                  </a:schemeClr>
                </a:solidFill>
                <a:latin typeface="Calibri Light" panose="020F0302020204030204" pitchFamily="34" charset="0"/>
              </a:rPr>
              <a:t>If you choose not to contact the doctor when prompted by the audit tool, you should record your reasoning in the comments section.</a:t>
            </a:r>
            <a:endParaRPr lang="en-AU" sz="1400" dirty="0">
              <a:solidFill>
                <a:schemeClr val="tx1">
                  <a:lumMod val="75000"/>
                  <a:lumOff val="25000"/>
                </a:schemeClr>
              </a:solidFill>
              <a:latin typeface="Calibri Light" panose="020F0302020204030204" pitchFamily="34" charset="0"/>
            </a:endParaRPr>
          </a:p>
        </p:txBody>
      </p:sp>
      <p:sp>
        <p:nvSpPr>
          <p:cNvPr id="29" name="OK Box5"/>
          <p:cNvSpPr/>
          <p:nvPr/>
        </p:nvSpPr>
        <p:spPr>
          <a:xfrm>
            <a:off x="5197867" y="3791625"/>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K Text5"/>
          <p:cNvSpPr txBox="1"/>
          <p:nvPr/>
        </p:nvSpPr>
        <p:spPr>
          <a:xfrm>
            <a:off x="5197867" y="3800592"/>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20" name="Grey Box4"/>
          <p:cNvSpPr/>
          <p:nvPr/>
        </p:nvSpPr>
        <p:spPr>
          <a:xfrm>
            <a:off x="3044901" y="2314336"/>
            <a:ext cx="5328592" cy="1720325"/>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 4"/>
          <p:cNvSpPr txBox="1"/>
          <p:nvPr/>
        </p:nvSpPr>
        <p:spPr>
          <a:xfrm>
            <a:off x="3272555" y="2543707"/>
            <a:ext cx="5039069" cy="584775"/>
          </a:xfrm>
          <a:prstGeom prst="rect">
            <a:avLst/>
          </a:prstGeom>
          <a:noFill/>
        </p:spPr>
        <p:txBody>
          <a:bodyPr wrap="square" rtlCol="0">
            <a:spAutoFit/>
          </a:bodyPr>
          <a:lstStyle/>
          <a:p>
            <a:r>
              <a:rPr lang="en-AU" sz="1600" dirty="0">
                <a:solidFill>
                  <a:schemeClr val="tx1">
                    <a:lumMod val="75000"/>
                    <a:lumOff val="25000"/>
                  </a:schemeClr>
                </a:solidFill>
                <a:latin typeface="Calibri Light" panose="020F0302020204030204" pitchFamily="34" charset="0"/>
              </a:rPr>
              <a:t>There is no reason documented to justify guideline non-concordance in this case.</a:t>
            </a:r>
          </a:p>
        </p:txBody>
      </p:sp>
      <p:sp>
        <p:nvSpPr>
          <p:cNvPr id="22" name="OK Box4"/>
          <p:cNvSpPr/>
          <p:nvPr/>
        </p:nvSpPr>
        <p:spPr>
          <a:xfrm>
            <a:off x="5163655" y="3280142"/>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K Text4"/>
          <p:cNvSpPr txBox="1"/>
          <p:nvPr/>
        </p:nvSpPr>
        <p:spPr>
          <a:xfrm>
            <a:off x="5163655" y="3289109"/>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31" name="Grey Box3"/>
          <p:cNvSpPr/>
          <p:nvPr/>
        </p:nvSpPr>
        <p:spPr>
          <a:xfrm>
            <a:off x="2915816" y="2040414"/>
            <a:ext cx="5529131" cy="2453669"/>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 3"/>
          <p:cNvSpPr txBox="1"/>
          <p:nvPr/>
        </p:nvSpPr>
        <p:spPr>
          <a:xfrm>
            <a:off x="3164462" y="2321780"/>
            <a:ext cx="5047322" cy="1323439"/>
          </a:xfrm>
          <a:prstGeom prst="rect">
            <a:avLst/>
          </a:prstGeom>
          <a:noFill/>
        </p:spPr>
        <p:txBody>
          <a:bodyPr wrap="square" rtlCol="0">
            <a:spAutoFit/>
          </a:bodyPr>
          <a:lstStyle/>
          <a:p>
            <a:r>
              <a:rPr lang="en-AU" sz="1600" dirty="0">
                <a:solidFill>
                  <a:schemeClr val="tx1">
                    <a:lumMod val="75000"/>
                    <a:lumOff val="25000"/>
                  </a:schemeClr>
                </a:solidFill>
                <a:latin typeface="Calibri Light" panose="020F0302020204030204" pitchFamily="34" charset="0"/>
              </a:rPr>
              <a:t>This patient has acute cholecystitis and a non-immediate penicillin allergy, in which case the guidelines recommend treatment with ceftriaxone or </a:t>
            </a:r>
            <a:r>
              <a:rPr lang="en-AU" sz="1600" dirty="0" err="1">
                <a:solidFill>
                  <a:schemeClr val="tx1">
                    <a:lumMod val="75000"/>
                    <a:lumOff val="25000"/>
                  </a:schemeClr>
                </a:solidFill>
                <a:latin typeface="Calibri Light" panose="020F0302020204030204" pitchFamily="34" charset="0"/>
              </a:rPr>
              <a:t>cefotaxime</a:t>
            </a:r>
            <a:r>
              <a:rPr lang="en-AU" sz="1600" dirty="0">
                <a:solidFill>
                  <a:schemeClr val="tx1">
                    <a:lumMod val="75000"/>
                    <a:lumOff val="25000"/>
                  </a:schemeClr>
                </a:solidFill>
                <a:latin typeface="Calibri Light" panose="020F0302020204030204" pitchFamily="34" charset="0"/>
              </a:rPr>
              <a:t>. The prescribed therapy (gentamicin + </a:t>
            </a:r>
            <a:r>
              <a:rPr lang="en-AU" sz="1600" dirty="0" err="1">
                <a:solidFill>
                  <a:schemeClr val="tx1">
                    <a:lumMod val="75000"/>
                    <a:lumOff val="25000"/>
                  </a:schemeClr>
                </a:solidFill>
                <a:latin typeface="Calibri Light" panose="020F0302020204030204" pitchFamily="34" charset="0"/>
              </a:rPr>
              <a:t>clindamicin</a:t>
            </a:r>
            <a:r>
              <a:rPr lang="en-AU" sz="1600" dirty="0">
                <a:solidFill>
                  <a:schemeClr val="tx1">
                    <a:lumMod val="75000"/>
                    <a:lumOff val="25000"/>
                  </a:schemeClr>
                </a:solidFill>
                <a:latin typeface="Calibri Light" panose="020F0302020204030204" pitchFamily="34" charset="0"/>
              </a:rPr>
              <a:t>) is therefore guideline non-concordant.</a:t>
            </a:r>
          </a:p>
        </p:txBody>
      </p:sp>
      <p:sp>
        <p:nvSpPr>
          <p:cNvPr id="32" name="OK Box3"/>
          <p:cNvSpPr/>
          <p:nvPr/>
        </p:nvSpPr>
        <p:spPr>
          <a:xfrm>
            <a:off x="5258978" y="3743235"/>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K Text3"/>
          <p:cNvSpPr txBox="1"/>
          <p:nvPr/>
        </p:nvSpPr>
        <p:spPr>
          <a:xfrm>
            <a:off x="5258978" y="3752202"/>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59" name="Grey Box1"/>
          <p:cNvSpPr/>
          <p:nvPr/>
        </p:nvSpPr>
        <p:spPr>
          <a:xfrm>
            <a:off x="2971057" y="1792158"/>
            <a:ext cx="5400601" cy="2647975"/>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OK Box1"/>
          <p:cNvSpPr/>
          <p:nvPr/>
        </p:nvSpPr>
        <p:spPr>
          <a:xfrm>
            <a:off x="5258978" y="3681157"/>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OK Text1"/>
          <p:cNvSpPr txBox="1"/>
          <p:nvPr/>
        </p:nvSpPr>
        <p:spPr>
          <a:xfrm>
            <a:off x="5258978" y="3690124"/>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7" name="Text 1"/>
          <p:cNvSpPr txBox="1"/>
          <p:nvPr/>
        </p:nvSpPr>
        <p:spPr>
          <a:xfrm>
            <a:off x="3116909" y="2058570"/>
            <a:ext cx="5126007" cy="1485022"/>
          </a:xfrm>
          <a:prstGeom prst="rect">
            <a:avLst/>
          </a:prstGeom>
          <a:noFill/>
        </p:spPr>
        <p:txBody>
          <a:bodyPr wrap="square" rtlCol="0">
            <a:spAutoFit/>
          </a:bodyPr>
          <a:lstStyle/>
          <a:p>
            <a:r>
              <a:rPr lang="en-AU" sz="1600" dirty="0">
                <a:solidFill>
                  <a:schemeClr val="tx1">
                    <a:lumMod val="75000"/>
                    <a:lumOff val="25000"/>
                  </a:schemeClr>
                </a:solidFill>
                <a:latin typeface="Calibri Light" panose="020F0302020204030204" pitchFamily="34" charset="0"/>
              </a:rPr>
              <a:t>There is no indication for antimicrobial therapy documented in the notes, chart or electronic medical record.</a:t>
            </a:r>
          </a:p>
          <a:p>
            <a:endParaRPr lang="en-AU" sz="1050" dirty="0">
              <a:solidFill>
                <a:schemeClr val="tx1">
                  <a:lumMod val="75000"/>
                  <a:lumOff val="25000"/>
                </a:schemeClr>
              </a:solidFill>
              <a:latin typeface="Calibri Light" panose="020F0302020204030204" pitchFamily="34" charset="0"/>
            </a:endParaRPr>
          </a:p>
          <a:p>
            <a:r>
              <a:rPr lang="en-AU" sz="1600" dirty="0">
                <a:solidFill>
                  <a:schemeClr val="tx1">
                    <a:lumMod val="75000"/>
                    <a:lumOff val="25000"/>
                  </a:schemeClr>
                </a:solidFill>
                <a:latin typeface="Calibri Light" panose="020F0302020204030204" pitchFamily="34" charset="0"/>
              </a:rPr>
              <a:t>To proceed with the rest of the audit you needed to have contacted the doctor to find out that the indication for therapy is acute cholecystitis.</a:t>
            </a:r>
            <a:endParaRPr lang="en-AU" sz="1000" dirty="0">
              <a:solidFill>
                <a:schemeClr val="tx1">
                  <a:lumMod val="75000"/>
                  <a:lumOff val="25000"/>
                </a:schemeClr>
              </a:solidFill>
              <a:latin typeface="Calibri Light" panose="020F0302020204030204" pitchFamily="34" charset="0"/>
            </a:endParaRPr>
          </a:p>
        </p:txBody>
      </p:sp>
    </p:spTree>
    <p:extLst>
      <p:ext uri="{BB962C8B-B14F-4D97-AF65-F5344CB8AC3E}">
        <p14:creationId xmlns:p14="http://schemas.microsoft.com/office/powerpoint/2010/main" val="33642885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62"/>
                                        </p:tgtEl>
                                      </p:cBhvr>
                                    </p:animEffect>
                                    <p:set>
                                      <p:cBhvr>
                                        <p:cTn id="28" dur="1" fill="hold">
                                          <p:stCondLst>
                                            <p:cond delay="499"/>
                                          </p:stCondLst>
                                        </p:cTn>
                                        <p:tgtEl>
                                          <p:spTgt spid="62"/>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61"/>
                                        </p:tgtEl>
                                      </p:cBhvr>
                                    </p:animEffect>
                                    <p:set>
                                      <p:cBhvr>
                                        <p:cTn id="31" dur="1" fill="hold">
                                          <p:stCondLst>
                                            <p:cond delay="499"/>
                                          </p:stCondLst>
                                        </p:cTn>
                                        <p:tgtEl>
                                          <p:spTgt spid="61"/>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59"/>
                                        </p:tgtEl>
                                      </p:cBhvr>
                                    </p:animEffect>
                                    <p:set>
                                      <p:cBhvr>
                                        <p:cTn id="34" dur="1" fill="hold">
                                          <p:stCondLst>
                                            <p:cond delay="499"/>
                                          </p:stCondLst>
                                        </p:cTn>
                                        <p:tgtEl>
                                          <p:spTgt spid="59"/>
                                        </p:tgtEl>
                                        <p:attrNameLst>
                                          <p:attrName>style.visibility</p:attrName>
                                        </p:attrNameLst>
                                      </p:cBhvr>
                                      <p:to>
                                        <p:strVal val="hidden"/>
                                      </p:to>
                                    </p:set>
                                  </p:childTnLst>
                                </p:cTn>
                              </p:par>
                              <p:par>
                                <p:cTn id="35" presetID="10" presetClass="exit" presetSubtype="0" fill="hold" grpId="4" nodeType="withEffect">
                                  <p:stCondLst>
                                    <p:cond delay="0"/>
                                  </p:stCondLst>
                                  <p:childTnLst>
                                    <p:animEffect transition="out" filter="fade">
                                      <p:cBhvr>
                                        <p:cTn id="36" dur="500"/>
                                        <p:tgtEl>
                                          <p:spTgt spid="58"/>
                                        </p:tgtEl>
                                      </p:cBhvr>
                                    </p:animEffect>
                                    <p:set>
                                      <p:cBhvr>
                                        <p:cTn id="37"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childTnLst>
                          </p:cTn>
                        </p:par>
                      </p:childTnLst>
                    </p:cTn>
                  </p:par>
                </p:childTnLst>
              </p:cTn>
              <p:nextCondLst>
                <p:cond evt="onClick" delay="0">
                  <p:tgtEl>
                    <p:spTgt spid="23"/>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33"/>
                                        </p:tgtEl>
                                      </p:cBhvr>
                                    </p:animEffect>
                                    <p:set>
                                      <p:cBhvr>
                                        <p:cTn id="61" dur="1" fill="hold">
                                          <p:stCondLst>
                                            <p:cond delay="499"/>
                                          </p:stCondLst>
                                        </p:cTn>
                                        <p:tgtEl>
                                          <p:spTgt spid="33"/>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2"/>
                                        </p:tgtEl>
                                      </p:cBhvr>
                                    </p:animEffect>
                                    <p:set>
                                      <p:cBhvr>
                                        <p:cTn id="64" dur="1" fill="hold">
                                          <p:stCondLst>
                                            <p:cond delay="499"/>
                                          </p:stCondLst>
                                        </p:cTn>
                                        <p:tgtEl>
                                          <p:spTgt spid="32"/>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28"/>
                                        </p:tgtEl>
                                      </p:cBhvr>
                                    </p:animEffect>
                                    <p:set>
                                      <p:cBhvr>
                                        <p:cTn id="67" dur="1" fill="hold">
                                          <p:stCondLst>
                                            <p:cond delay="499"/>
                                          </p:stCondLst>
                                        </p:cTn>
                                        <p:tgtEl>
                                          <p:spTgt spid="28"/>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1"/>
                                        </p:tgtEl>
                                      </p:cBhvr>
                                    </p:animEffect>
                                    <p:set>
                                      <p:cBhvr>
                                        <p:cTn id="70" dur="1" fill="hold">
                                          <p:stCondLst>
                                            <p:cond delay="499"/>
                                          </p:stCondLst>
                                        </p:cTn>
                                        <p:tgtEl>
                                          <p:spTgt spid="31"/>
                                        </p:tgtEl>
                                        <p:attrNameLst>
                                          <p:attrName>style.visibility</p:attrName>
                                        </p:attrNameLst>
                                      </p:cBhvr>
                                      <p:to>
                                        <p:strVal val="hidden"/>
                                      </p:to>
                                    </p:set>
                                  </p:childTnLst>
                                </p:cTn>
                              </p:par>
                              <p:par>
                                <p:cTn id="71" presetID="10" presetClass="exit" presetSubtype="0" fill="hold" grpId="5" nodeType="withEffect">
                                  <p:stCondLst>
                                    <p:cond delay="0"/>
                                  </p:stCondLst>
                                  <p:childTnLst>
                                    <p:animEffect transition="out" filter="fade">
                                      <p:cBhvr>
                                        <p:cTn id="72" dur="500"/>
                                        <p:tgtEl>
                                          <p:spTgt spid="58"/>
                                        </p:tgtEl>
                                      </p:cBhvr>
                                    </p:animEffect>
                                    <p:set>
                                      <p:cBhvr>
                                        <p:cTn id="73"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17"/>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par>
                                <p:cTn id="89" presetID="10" presetClass="entr" presetSubtype="0" fill="hold" grpId="2" nodeType="with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childTnLst>
                          </p:cTn>
                        </p:par>
                      </p:childTnLst>
                    </p:cTn>
                  </p:par>
                </p:childTnLst>
              </p:cTn>
              <p:nextCondLst>
                <p:cond evt="onClick" delay="0">
                  <p:tgtEl>
                    <p:spTgt spid="17"/>
                  </p:tgtEl>
                </p:cond>
              </p:nextCondLst>
            </p:seq>
            <p:seq concurrent="1" nextAc="seek">
              <p:cTn id="92" restart="whenNotActive" fill="hold" evtFilter="cancelBubble" nodeType="interactiveSeq">
                <p:stCondLst>
                  <p:cond evt="onClick" delay="0">
                    <p:tgtEl>
                      <p:spTgt spid="25"/>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25"/>
                                        </p:tgtEl>
                                      </p:cBhvr>
                                    </p:animEffect>
                                    <p:set>
                                      <p:cBhvr>
                                        <p:cTn id="97" dur="1" fill="hold">
                                          <p:stCondLst>
                                            <p:cond delay="499"/>
                                          </p:stCondLst>
                                        </p:cTn>
                                        <p:tgtEl>
                                          <p:spTgt spid="25"/>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22"/>
                                        </p:tgtEl>
                                      </p:cBhvr>
                                    </p:animEffect>
                                    <p:set>
                                      <p:cBhvr>
                                        <p:cTn id="100" dur="1" fill="hold">
                                          <p:stCondLst>
                                            <p:cond delay="499"/>
                                          </p:stCondLst>
                                        </p:cTn>
                                        <p:tgtEl>
                                          <p:spTgt spid="22"/>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21"/>
                                        </p:tgtEl>
                                      </p:cBhvr>
                                    </p:animEffect>
                                    <p:set>
                                      <p:cBhvr>
                                        <p:cTn id="103" dur="1" fill="hold">
                                          <p:stCondLst>
                                            <p:cond delay="499"/>
                                          </p:stCondLst>
                                        </p:cTn>
                                        <p:tgtEl>
                                          <p:spTgt spid="21"/>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20"/>
                                        </p:tgtEl>
                                      </p:cBhvr>
                                    </p:animEffect>
                                    <p:set>
                                      <p:cBhvr>
                                        <p:cTn id="106" dur="1" fill="hold">
                                          <p:stCondLst>
                                            <p:cond delay="499"/>
                                          </p:stCondLst>
                                        </p:cTn>
                                        <p:tgtEl>
                                          <p:spTgt spid="20"/>
                                        </p:tgtEl>
                                        <p:attrNameLst>
                                          <p:attrName>style.visibility</p:attrName>
                                        </p:attrNameLst>
                                      </p:cBhvr>
                                      <p:to>
                                        <p:strVal val="hidden"/>
                                      </p:to>
                                    </p:set>
                                  </p:childTnLst>
                                </p:cTn>
                              </p:par>
                              <p:par>
                                <p:cTn id="107" presetID="10" presetClass="exit" presetSubtype="0" fill="hold" grpId="6" nodeType="withEffect">
                                  <p:stCondLst>
                                    <p:cond delay="0"/>
                                  </p:stCondLst>
                                  <p:childTnLst>
                                    <p:animEffect transition="out" filter="fade">
                                      <p:cBhvr>
                                        <p:cTn id="108" dur="500"/>
                                        <p:tgtEl>
                                          <p:spTgt spid="58"/>
                                        </p:tgtEl>
                                      </p:cBhvr>
                                    </p:animEffect>
                                    <p:set>
                                      <p:cBhvr>
                                        <p:cTn id="10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10" restart="whenNotActive" fill="hold" evtFilter="cancelBubble" nodeType="interactiveSeq">
                <p:stCondLst>
                  <p:cond evt="onClick" delay="0">
                    <p:tgtEl>
                      <p:spTgt spid="18"/>
                    </p:tgtEl>
                  </p:cond>
                </p:stCondLst>
                <p:endSync evt="end" delay="0">
                  <p:rtn val="all"/>
                </p:endSync>
                <p:childTnLst>
                  <p:par>
                    <p:cTn id="111" fill="hold">
                      <p:stCondLst>
                        <p:cond delay="0"/>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fade">
                                      <p:cBhvr>
                                        <p:cTn id="115" dur="500"/>
                                        <p:tgtEl>
                                          <p:spTgt spid="30"/>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9"/>
                                        </p:tgtEl>
                                        <p:attrNameLst>
                                          <p:attrName>style.visibility</p:attrName>
                                        </p:attrNameLst>
                                      </p:cBhvr>
                                      <p:to>
                                        <p:strVal val="visible"/>
                                      </p:to>
                                    </p:set>
                                    <p:animEffect transition="in" filter="fade">
                                      <p:cBhvr>
                                        <p:cTn id="118" dur="500"/>
                                        <p:tgtEl>
                                          <p:spTgt spid="2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fade">
                                      <p:cBhvr>
                                        <p:cTn id="121" dur="500"/>
                                        <p:tgtEl>
                                          <p:spTgt spid="27"/>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fade">
                                      <p:cBhvr>
                                        <p:cTn id="124" dur="500"/>
                                        <p:tgtEl>
                                          <p:spTgt spid="26"/>
                                        </p:tgtEl>
                                      </p:cBhvr>
                                    </p:animEffect>
                                  </p:childTnLst>
                                </p:cTn>
                              </p:par>
                              <p:par>
                                <p:cTn id="125" presetID="10" presetClass="entr" presetSubtype="0" fill="hold" grpId="3" nodeType="with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500"/>
                                        <p:tgtEl>
                                          <p:spTgt spid="58"/>
                                        </p:tgtEl>
                                      </p:cBhvr>
                                    </p:animEffect>
                                  </p:childTnLst>
                                </p:cTn>
                              </p:par>
                            </p:childTnLst>
                          </p:cTn>
                        </p:par>
                      </p:childTnLst>
                    </p:cTn>
                  </p:par>
                </p:childTnLst>
              </p:cTn>
              <p:nextCondLst>
                <p:cond evt="onClick" delay="0">
                  <p:tgtEl>
                    <p:spTgt spid="18"/>
                  </p:tgtEl>
                </p:cond>
              </p:nextCondLst>
            </p:seq>
            <p:seq concurrent="1" nextAc="seek">
              <p:cTn id="128" restart="whenNotActive" fill="hold" evtFilter="cancelBubble" nodeType="interactiveSeq">
                <p:stCondLst>
                  <p:cond evt="onClick" delay="0">
                    <p:tgtEl>
                      <p:spTgt spid="30"/>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1" nodeType="clickEffect">
                                  <p:stCondLst>
                                    <p:cond delay="0"/>
                                  </p:stCondLst>
                                  <p:childTnLst>
                                    <p:animEffect transition="out" filter="fade">
                                      <p:cBhvr>
                                        <p:cTn id="132" dur="500"/>
                                        <p:tgtEl>
                                          <p:spTgt spid="30"/>
                                        </p:tgtEl>
                                      </p:cBhvr>
                                    </p:animEffect>
                                    <p:set>
                                      <p:cBhvr>
                                        <p:cTn id="133" dur="1" fill="hold">
                                          <p:stCondLst>
                                            <p:cond delay="499"/>
                                          </p:stCondLst>
                                        </p:cTn>
                                        <p:tgtEl>
                                          <p:spTgt spid="30"/>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29"/>
                                        </p:tgtEl>
                                      </p:cBhvr>
                                    </p:animEffect>
                                    <p:set>
                                      <p:cBhvr>
                                        <p:cTn id="136" dur="1" fill="hold">
                                          <p:stCondLst>
                                            <p:cond delay="499"/>
                                          </p:stCondLst>
                                        </p:cTn>
                                        <p:tgtEl>
                                          <p:spTgt spid="29"/>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27"/>
                                        </p:tgtEl>
                                      </p:cBhvr>
                                    </p:animEffect>
                                    <p:set>
                                      <p:cBhvr>
                                        <p:cTn id="139" dur="1" fill="hold">
                                          <p:stCondLst>
                                            <p:cond delay="499"/>
                                          </p:stCondLst>
                                        </p:cTn>
                                        <p:tgtEl>
                                          <p:spTgt spid="27"/>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26"/>
                                        </p:tgtEl>
                                      </p:cBhvr>
                                    </p:animEffect>
                                    <p:set>
                                      <p:cBhvr>
                                        <p:cTn id="142" dur="1" fill="hold">
                                          <p:stCondLst>
                                            <p:cond delay="499"/>
                                          </p:stCondLst>
                                        </p:cTn>
                                        <p:tgtEl>
                                          <p:spTgt spid="26"/>
                                        </p:tgtEl>
                                        <p:attrNameLst>
                                          <p:attrName>style.visibility</p:attrName>
                                        </p:attrNameLst>
                                      </p:cBhvr>
                                      <p:to>
                                        <p:strVal val="hidden"/>
                                      </p:to>
                                    </p:set>
                                  </p:childTnLst>
                                </p:cTn>
                              </p:par>
                              <p:par>
                                <p:cTn id="143" presetID="10" presetClass="exit" presetSubtype="0" fill="hold" grpId="7" nodeType="withEffect">
                                  <p:stCondLst>
                                    <p:cond delay="0"/>
                                  </p:stCondLst>
                                  <p:childTnLst>
                                    <p:animEffect transition="out" filter="fade">
                                      <p:cBhvr>
                                        <p:cTn id="144" dur="500"/>
                                        <p:tgtEl>
                                          <p:spTgt spid="58"/>
                                        </p:tgtEl>
                                      </p:cBhvr>
                                    </p:animEffect>
                                    <p:set>
                                      <p:cBhvr>
                                        <p:cTn id="145"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58" grpId="0" animBg="1"/>
      <p:bldP spid="58" grpId="1" animBg="1"/>
      <p:bldP spid="58" grpId="2" animBg="1"/>
      <p:bldP spid="58" grpId="3" animBg="1"/>
      <p:bldP spid="58" grpId="4" animBg="1"/>
      <p:bldP spid="58" grpId="5" animBg="1"/>
      <p:bldP spid="58" grpId="6" animBg="1"/>
      <p:bldP spid="58" grpId="7" animBg="1"/>
      <p:bldP spid="26" grpId="0" animBg="1"/>
      <p:bldP spid="26" grpId="1" animBg="1"/>
      <p:bldP spid="27" grpId="0"/>
      <p:bldP spid="27" grpId="1"/>
      <p:bldP spid="29" grpId="0" animBg="1"/>
      <p:bldP spid="29" grpId="1" animBg="1"/>
      <p:bldP spid="30" grpId="0"/>
      <p:bldP spid="30" grpId="1"/>
      <p:bldP spid="20" grpId="0" animBg="1"/>
      <p:bldP spid="20" grpId="1" animBg="1"/>
      <p:bldP spid="21" grpId="0"/>
      <p:bldP spid="21" grpId="1"/>
      <p:bldP spid="22" grpId="0" animBg="1"/>
      <p:bldP spid="22" grpId="1" animBg="1"/>
      <p:bldP spid="25" grpId="0"/>
      <p:bldP spid="25" grpId="1"/>
      <p:bldP spid="31" grpId="0" animBg="1"/>
      <p:bldP spid="31" grpId="1" animBg="1"/>
      <p:bldP spid="28" grpId="0"/>
      <p:bldP spid="28" grpId="1"/>
      <p:bldP spid="32" grpId="0" animBg="1"/>
      <p:bldP spid="32" grpId="1" animBg="1"/>
      <p:bldP spid="33" grpId="0"/>
      <p:bldP spid="33" grpId="1"/>
      <p:bldP spid="59" grpId="0" animBg="1"/>
      <p:bldP spid="59" grpId="1" animBg="1"/>
      <p:bldP spid="61" grpId="0" animBg="1"/>
      <p:bldP spid="61" grpId="1" animBg="1"/>
      <p:bldP spid="62" grpId="0"/>
      <p:bldP spid="62" grpId="1"/>
      <p:bldP spid="7" grpId="0"/>
      <p:bldP spid="7"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p:cNvSpPr txBox="1">
            <a:spLocks noChangeArrowheads="1"/>
          </p:cNvSpPr>
          <p:nvPr/>
        </p:nvSpPr>
        <p:spPr bwMode="auto">
          <a:xfrm>
            <a:off x="373370" y="828674"/>
            <a:ext cx="4156411" cy="792087"/>
          </a:xfrm>
          <a:prstGeom prst="rect">
            <a:avLst/>
          </a:prstGeom>
          <a:noFill/>
          <a:ln w="9525">
            <a:noFill/>
            <a:miter lim="800000"/>
            <a:headEnd/>
            <a:tailEnd/>
          </a:ln>
        </p:spPr>
        <p:txBody>
          <a:bodyPr rot="0" vert="horz" wrap="square" lIns="91440" tIns="45720" rIns="91440" bIns="45720" anchor="ctr" anchorCtr="0">
            <a:noAutofit/>
          </a:bodyPr>
          <a:lstStyle/>
          <a:p>
            <a:pPr>
              <a:lnSpc>
                <a:spcPct val="115000"/>
              </a:lnSpc>
              <a:spcAft>
                <a:spcPts val="0"/>
              </a:spcAft>
            </a:pPr>
            <a:r>
              <a:rPr lang="en-AU" sz="4000" dirty="0">
                <a:solidFill>
                  <a:srgbClr val="D20550"/>
                </a:solidFill>
                <a:effectLst/>
                <a:latin typeface="Franklin Gothic Book" panose="020B0503020102020204" pitchFamily="34" charset="0"/>
                <a:ea typeface="Calibri"/>
                <a:cs typeface="Times New Roman"/>
              </a:rPr>
              <a:t>Case Study 5</a:t>
            </a:r>
            <a:endParaRPr lang="en-AU" sz="2800" b="1" dirty="0">
              <a:solidFill>
                <a:srgbClr val="D20550"/>
              </a:solidFill>
              <a:effectLst/>
              <a:latin typeface="Franklin Gothic Book" panose="020B0503020102020204" pitchFamily="34" charset="0"/>
              <a:ea typeface="Calibri"/>
              <a:cs typeface="Arial" panose="020B0604020202020204" pitchFamily="34" charset="0"/>
            </a:endParaRPr>
          </a:p>
        </p:txBody>
      </p:sp>
      <p:sp>
        <p:nvSpPr>
          <p:cNvPr id="2" name="Left Text"/>
          <p:cNvSpPr txBox="1"/>
          <p:nvPr/>
        </p:nvSpPr>
        <p:spPr>
          <a:xfrm>
            <a:off x="372854" y="1588146"/>
            <a:ext cx="4103054" cy="2200602"/>
          </a:xfrm>
          <a:prstGeom prst="rect">
            <a:avLst/>
          </a:prstGeom>
          <a:noFill/>
        </p:spPr>
        <p:txBody>
          <a:bodyPr wrap="square" rtlCol="0">
            <a:spAutoFit/>
          </a:bodyPr>
          <a:lstStyle/>
          <a:p>
            <a:r>
              <a:rPr lang="en-AU" sz="1700" dirty="0">
                <a:solidFill>
                  <a:schemeClr val="tx1">
                    <a:lumMod val="75000"/>
                    <a:lumOff val="25000"/>
                  </a:schemeClr>
                </a:solidFill>
                <a:latin typeface="Calibri Light" panose="020F0302020204030204" pitchFamily="34" charset="0"/>
              </a:rPr>
              <a:t>The next patient has been on your endocrine ward for 5 days. He is a 36yo male who was originally admitted for DKA and has been recovering well.</a:t>
            </a:r>
          </a:p>
          <a:p>
            <a:endParaRPr lang="en-AU" sz="1100" dirty="0">
              <a:solidFill>
                <a:schemeClr val="tx1">
                  <a:lumMod val="75000"/>
                  <a:lumOff val="25000"/>
                </a:schemeClr>
              </a:solidFill>
              <a:latin typeface="Calibri Light" panose="020F0302020204030204" pitchFamily="34" charset="0"/>
            </a:endParaRPr>
          </a:p>
          <a:p>
            <a:r>
              <a:rPr lang="en-AU" b="1" dirty="0">
                <a:solidFill>
                  <a:schemeClr val="tx1">
                    <a:lumMod val="75000"/>
                    <a:lumOff val="25000"/>
                  </a:schemeClr>
                </a:solidFill>
              </a:rPr>
              <a:t>Please click the icons below to review relevant information in the chart, notes and electronic medical record.</a:t>
            </a:r>
          </a:p>
        </p:txBody>
      </p:sp>
      <p:pic>
        <p:nvPicPr>
          <p:cNvPr id="24" name="Next Butto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333" y="4851796"/>
            <a:ext cx="965169" cy="725154"/>
          </a:xfrm>
          <a:prstGeom prst="rect">
            <a:avLst/>
          </a:prstGeom>
        </p:spPr>
      </p:pic>
      <p:pic>
        <p:nvPicPr>
          <p:cNvPr id="6" name="Chart Icon" descr="U:\AMS Toolkit\Images\Auditor Training Module\Chart Icon.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933056"/>
            <a:ext cx="1300344" cy="4901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Notes Icon">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71600" y="4630660"/>
            <a:ext cx="1300344" cy="490129"/>
          </a:xfrm>
          <a:prstGeom prst="rect">
            <a:avLst/>
          </a:prstGeom>
          <a:noFill/>
          <a:extLst>
            <a:ext uri="{909E8E84-426E-40DD-AFC4-6F175D3DCCD1}">
              <a14:hiddenFill xmlns:a14="http://schemas.microsoft.com/office/drawing/2010/main">
                <a:solidFill>
                  <a:srgbClr val="FFFFFF"/>
                </a:solidFill>
              </a14:hiddenFill>
            </a:ext>
          </a:extLst>
        </p:spPr>
      </p:pic>
      <p:pic>
        <p:nvPicPr>
          <p:cNvPr id="7" name="eMR Icon">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2555776" y="4056963"/>
            <a:ext cx="1008112" cy="908408"/>
          </a:xfrm>
          <a:prstGeom prst="rect">
            <a:avLst/>
          </a:prstGeom>
          <a:noFill/>
          <a:extLst>
            <a:ext uri="{909E8E84-426E-40DD-AFC4-6F175D3DCCD1}">
              <a14:hiddenFill xmlns:a14="http://schemas.microsoft.com/office/drawing/2010/main">
                <a:solidFill>
                  <a:srgbClr val="FFFFFF"/>
                </a:solidFill>
              </a14:hiddenFill>
            </a:ext>
          </a:extLst>
        </p:spPr>
      </p:pic>
      <p:sp>
        <p:nvSpPr>
          <p:cNvPr id="5" name="Right Text"/>
          <p:cNvSpPr txBox="1"/>
          <p:nvPr/>
        </p:nvSpPr>
        <p:spPr>
          <a:xfrm>
            <a:off x="4641197" y="1831107"/>
            <a:ext cx="4095741" cy="923330"/>
          </a:xfrm>
          <a:prstGeom prst="rect">
            <a:avLst/>
          </a:prstGeom>
          <a:noFill/>
        </p:spPr>
        <p:txBody>
          <a:bodyPr wrap="square" rtlCol="0">
            <a:spAutoFit/>
          </a:bodyPr>
          <a:lstStyle/>
          <a:p>
            <a:r>
              <a:rPr lang="en-AU" b="1" dirty="0">
                <a:solidFill>
                  <a:schemeClr val="tx1">
                    <a:lumMod val="75000"/>
                    <a:lumOff val="25000"/>
                  </a:schemeClr>
                </a:solidFill>
              </a:rPr>
              <a:t>Based on the information available, is this patient eligible for inclusion in the audit?</a:t>
            </a:r>
          </a:p>
        </p:txBody>
      </p:sp>
      <p:sp>
        <p:nvSpPr>
          <p:cNvPr id="21" name="Please Note"/>
          <p:cNvSpPr txBox="1"/>
          <p:nvPr/>
        </p:nvSpPr>
        <p:spPr>
          <a:xfrm>
            <a:off x="4644490" y="3935887"/>
            <a:ext cx="3952251" cy="523220"/>
          </a:xfrm>
          <a:prstGeom prst="rect">
            <a:avLst/>
          </a:prstGeom>
          <a:noFill/>
        </p:spPr>
        <p:txBody>
          <a:bodyPr wrap="square" rtlCol="0">
            <a:spAutoFit/>
          </a:bodyPr>
          <a:lstStyle/>
          <a:p>
            <a:r>
              <a:rPr lang="en-AU" sz="1400" dirty="0">
                <a:solidFill>
                  <a:schemeClr val="tx1">
                    <a:lumMod val="75000"/>
                    <a:lumOff val="25000"/>
                  </a:schemeClr>
                </a:solidFill>
                <a:latin typeface="Calibri Light" panose="020F0302020204030204" pitchFamily="34" charset="0"/>
              </a:rPr>
              <a:t>Please Note: The User Guide contains an Eligibility Flowchart (Appendix C) that you may find helpful.</a:t>
            </a:r>
          </a:p>
        </p:txBody>
      </p:sp>
      <p:sp>
        <p:nvSpPr>
          <p:cNvPr id="4" name="Yes Green Box"/>
          <p:cNvSpPr/>
          <p:nvPr/>
        </p:nvSpPr>
        <p:spPr>
          <a:xfrm>
            <a:off x="5240676" y="3030373"/>
            <a:ext cx="1152129" cy="576064"/>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Yes Green Text"/>
          <p:cNvSpPr txBox="1"/>
          <p:nvPr/>
        </p:nvSpPr>
        <p:spPr>
          <a:xfrm>
            <a:off x="5273742" y="3087572"/>
            <a:ext cx="1085995" cy="461665"/>
          </a:xfrm>
          <a:prstGeom prst="rect">
            <a:avLst/>
          </a:prstGeom>
          <a:noFill/>
        </p:spPr>
        <p:txBody>
          <a:bodyPr wrap="square" rtlCol="0">
            <a:spAutoFit/>
          </a:bodyPr>
          <a:lstStyle/>
          <a:p>
            <a:pPr algn="ctr"/>
            <a:r>
              <a:rPr lang="en-AU" sz="2400" b="1" dirty="0">
                <a:solidFill>
                  <a:schemeClr val="tx1">
                    <a:lumMod val="75000"/>
                    <a:lumOff val="25000"/>
                  </a:schemeClr>
                </a:solidFill>
              </a:rPr>
              <a:t>YES</a:t>
            </a:r>
          </a:p>
        </p:txBody>
      </p:sp>
      <p:sp>
        <p:nvSpPr>
          <p:cNvPr id="29" name="No Green Box"/>
          <p:cNvSpPr/>
          <p:nvPr/>
        </p:nvSpPr>
        <p:spPr>
          <a:xfrm>
            <a:off x="6656002" y="3026215"/>
            <a:ext cx="1152129" cy="576064"/>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No Green Text"/>
          <p:cNvSpPr txBox="1"/>
          <p:nvPr/>
        </p:nvSpPr>
        <p:spPr>
          <a:xfrm>
            <a:off x="6689068" y="3083414"/>
            <a:ext cx="1085995" cy="461665"/>
          </a:xfrm>
          <a:prstGeom prst="rect">
            <a:avLst/>
          </a:prstGeom>
          <a:noFill/>
        </p:spPr>
        <p:txBody>
          <a:bodyPr wrap="square" rtlCol="0">
            <a:spAutoFit/>
          </a:bodyPr>
          <a:lstStyle/>
          <a:p>
            <a:pPr algn="ctr"/>
            <a:r>
              <a:rPr lang="en-AU" sz="2400" b="1" dirty="0">
                <a:solidFill>
                  <a:schemeClr val="tx1">
                    <a:lumMod val="75000"/>
                    <a:lumOff val="25000"/>
                  </a:schemeClr>
                </a:solidFill>
              </a:rPr>
              <a:t>NO</a:t>
            </a:r>
          </a:p>
        </p:txBody>
      </p:sp>
      <p:sp>
        <p:nvSpPr>
          <p:cNvPr id="32" name="Transparent Box"/>
          <p:cNvSpPr/>
          <p:nvPr/>
        </p:nvSpPr>
        <p:spPr>
          <a:xfrm>
            <a:off x="251520" y="499744"/>
            <a:ext cx="8568951" cy="516150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Correct Grey Box"/>
          <p:cNvSpPr/>
          <p:nvPr/>
        </p:nvSpPr>
        <p:spPr>
          <a:xfrm>
            <a:off x="1331639" y="2292771"/>
            <a:ext cx="6428693" cy="1463195"/>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Correct Grey Text"/>
          <p:cNvSpPr txBox="1"/>
          <p:nvPr/>
        </p:nvSpPr>
        <p:spPr>
          <a:xfrm>
            <a:off x="1475655" y="2504390"/>
            <a:ext cx="6192688" cy="392159"/>
          </a:xfrm>
          <a:prstGeom prst="rect">
            <a:avLst/>
          </a:prstGeom>
          <a:noFill/>
        </p:spPr>
        <p:txBody>
          <a:bodyPr wrap="square" rtlCol="0">
            <a:spAutoFit/>
          </a:bodyPr>
          <a:lstStyle/>
          <a:p>
            <a:pPr algn="ctr">
              <a:lnSpc>
                <a:spcPct val="115000"/>
              </a:lnSpc>
              <a:spcAft>
                <a:spcPts val="1000"/>
              </a:spcAft>
            </a:pPr>
            <a:r>
              <a:rPr lang="en-AU" b="1" dirty="0">
                <a:solidFill>
                  <a:schemeClr val="tx1">
                    <a:lumMod val="75000"/>
                    <a:lumOff val="25000"/>
                  </a:schemeClr>
                </a:solidFill>
                <a:ea typeface="Calibri"/>
                <a:cs typeface="Times New Roman"/>
              </a:rPr>
              <a:t>Correct!  </a:t>
            </a:r>
            <a:r>
              <a:rPr lang="en-AU" sz="1700" dirty="0">
                <a:solidFill>
                  <a:schemeClr val="tx1">
                    <a:lumMod val="75000"/>
                    <a:lumOff val="25000"/>
                  </a:schemeClr>
                </a:solidFill>
                <a:latin typeface="Calibri Light" panose="020F0302020204030204" pitchFamily="34" charset="0"/>
                <a:ea typeface="Calibri"/>
                <a:cs typeface="Times New Roman"/>
              </a:rPr>
              <a:t>This patient appears to be eligible for the audit.</a:t>
            </a:r>
            <a:endParaRPr lang="en-AU" sz="1700" dirty="0">
              <a:solidFill>
                <a:schemeClr val="tx1">
                  <a:lumMod val="75000"/>
                  <a:lumOff val="25000"/>
                </a:schemeClr>
              </a:solidFill>
              <a:latin typeface="Calibri Light" panose="020F0302020204030204" pitchFamily="34" charset="0"/>
            </a:endParaRPr>
          </a:p>
        </p:txBody>
      </p:sp>
      <p:sp>
        <p:nvSpPr>
          <p:cNvPr id="34" name="OK Correct Box"/>
          <p:cNvSpPr/>
          <p:nvPr/>
        </p:nvSpPr>
        <p:spPr>
          <a:xfrm>
            <a:off x="4101366" y="30286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K Correct Text"/>
          <p:cNvSpPr txBox="1"/>
          <p:nvPr/>
        </p:nvSpPr>
        <p:spPr>
          <a:xfrm>
            <a:off x="4082155" y="3037660"/>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38" name="Grey Incorrect Box"/>
          <p:cNvSpPr/>
          <p:nvPr/>
        </p:nvSpPr>
        <p:spPr>
          <a:xfrm>
            <a:off x="1475655" y="1620761"/>
            <a:ext cx="6299408" cy="2532808"/>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Incorrect Grey Text"/>
          <p:cNvSpPr txBox="1"/>
          <p:nvPr/>
        </p:nvSpPr>
        <p:spPr>
          <a:xfrm>
            <a:off x="1648197" y="1824772"/>
            <a:ext cx="5904656" cy="1306255"/>
          </a:xfrm>
          <a:prstGeom prst="rect">
            <a:avLst/>
          </a:prstGeom>
          <a:noFill/>
        </p:spPr>
        <p:txBody>
          <a:bodyPr wrap="square" rtlCol="0">
            <a:spAutoFit/>
          </a:bodyPr>
          <a:lstStyle/>
          <a:p>
            <a:pPr algn="ctr">
              <a:lnSpc>
                <a:spcPct val="115000"/>
              </a:lnSpc>
              <a:spcAft>
                <a:spcPts val="1000"/>
              </a:spcAft>
            </a:pPr>
            <a:r>
              <a:rPr lang="en-AU" sz="1700" b="1" dirty="0">
                <a:solidFill>
                  <a:schemeClr val="tx1">
                    <a:lumMod val="75000"/>
                    <a:lumOff val="25000"/>
                  </a:schemeClr>
                </a:solidFill>
              </a:rPr>
              <a:t>Are you sure? </a:t>
            </a:r>
          </a:p>
          <a:p>
            <a:pPr algn="ctr">
              <a:spcAft>
                <a:spcPts val="1000"/>
              </a:spcAft>
            </a:pPr>
            <a:r>
              <a:rPr lang="en-AU" sz="1700" dirty="0">
                <a:solidFill>
                  <a:schemeClr val="tx1">
                    <a:lumMod val="75000"/>
                    <a:lumOff val="25000"/>
                  </a:schemeClr>
                </a:solidFill>
                <a:latin typeface="Calibri Light" panose="020F0302020204030204" pitchFamily="34" charset="0"/>
              </a:rPr>
              <a:t>This patient appears to fulfil the audit’s eligibility criteria, based on the information available. You should continue with the audit on the next slide.</a:t>
            </a:r>
          </a:p>
        </p:txBody>
      </p:sp>
      <p:sp>
        <p:nvSpPr>
          <p:cNvPr id="36" name="OK Incorrect Box"/>
          <p:cNvSpPr/>
          <p:nvPr/>
        </p:nvSpPr>
        <p:spPr>
          <a:xfrm>
            <a:off x="4150306" y="3334156"/>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OK Incorrect Text"/>
          <p:cNvSpPr txBox="1"/>
          <p:nvPr/>
        </p:nvSpPr>
        <p:spPr>
          <a:xfrm>
            <a:off x="4150306" y="3343123"/>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Tree>
    <p:extLst>
      <p:ext uri="{BB962C8B-B14F-4D97-AF65-F5344CB8AC3E}">
        <p14:creationId xmlns:p14="http://schemas.microsoft.com/office/powerpoint/2010/main" val="523262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1"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nextCondLst>
                <p:cond evt="onClick" delay="0">
                  <p:tgtEl>
                    <p:spTgt spid="30"/>
                  </p:tgtEl>
                </p:cond>
              </p:nextCondLst>
            </p:seq>
            <p:seq concurrent="1" nextAc="seek">
              <p:cTn id="38" restart="whenNotActive" fill="hold" evtFilter="cancelBubble" nodeType="interactiveSeq">
                <p:stCondLst>
                  <p:cond evt="onClick" delay="0">
                    <p:tgtEl>
                      <p:spTgt spid="3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2" nodeType="clickEffect">
                                  <p:stCondLst>
                                    <p:cond delay="0"/>
                                  </p:stCondLst>
                                  <p:childTnLst>
                                    <p:animEffect transition="out" filter="fade">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6"/>
                                        </p:tgtEl>
                                      </p:cBhvr>
                                    </p:animEffect>
                                    <p:set>
                                      <p:cBhvr>
                                        <p:cTn id="46" dur="1" fill="hold">
                                          <p:stCondLst>
                                            <p:cond delay="499"/>
                                          </p:stCondLst>
                                        </p:cTn>
                                        <p:tgtEl>
                                          <p:spTgt spid="3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7"/>
                                        </p:tgtEl>
                                      </p:cBhvr>
                                    </p:animEffect>
                                    <p:set>
                                      <p:cBhvr>
                                        <p:cTn id="49" dur="1" fill="hold">
                                          <p:stCondLst>
                                            <p:cond delay="499"/>
                                          </p:stCondLst>
                                        </p:cTn>
                                        <p:tgtEl>
                                          <p:spTgt spid="37"/>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8"/>
                                        </p:tgtEl>
                                      </p:cBhvr>
                                    </p:animEffect>
                                    <p:set>
                                      <p:cBhvr>
                                        <p:cTn id="52" dur="1" fill="hold">
                                          <p:stCondLst>
                                            <p:cond delay="499"/>
                                          </p:stCondLst>
                                        </p:cTn>
                                        <p:tgtEl>
                                          <p:spTgt spid="3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39"/>
                                        </p:tgtEl>
                                      </p:cBhvr>
                                    </p:animEffect>
                                    <p:set>
                                      <p:cBhvr>
                                        <p:cTn id="5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56" restart="whenNotActive" fill="hold" evtFilter="cancelBubble" nodeType="interactiveSeq">
                <p:stCondLst>
                  <p:cond evt="onClick" delay="0">
                    <p:tgtEl>
                      <p:spTgt spid="35"/>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3" nodeType="clickEffect">
                                  <p:stCondLst>
                                    <p:cond delay="0"/>
                                  </p:stCondLst>
                                  <p:childTnLst>
                                    <p:animEffect transition="out" filter="fade">
                                      <p:cBhvr>
                                        <p:cTn id="60" dur="500"/>
                                        <p:tgtEl>
                                          <p:spTgt spid="32"/>
                                        </p:tgtEl>
                                      </p:cBhvr>
                                    </p:animEffect>
                                    <p:set>
                                      <p:cBhvr>
                                        <p:cTn id="61" dur="1" fill="hold">
                                          <p:stCondLst>
                                            <p:cond delay="499"/>
                                          </p:stCondLst>
                                        </p:cTn>
                                        <p:tgtEl>
                                          <p:spTgt spid="32"/>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4"/>
                                        </p:tgtEl>
                                      </p:cBhvr>
                                    </p:animEffect>
                                    <p:set>
                                      <p:cBhvr>
                                        <p:cTn id="70" dur="1" fill="hold">
                                          <p:stCondLst>
                                            <p:cond delay="499"/>
                                          </p:stCondLst>
                                        </p:cTn>
                                        <p:tgtEl>
                                          <p:spTgt spid="3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35"/>
                                        </p:tgtEl>
                                      </p:cBhvr>
                                    </p:animEffect>
                                    <p:set>
                                      <p:cBhvr>
                                        <p:cTn id="7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2" grpId="0" animBg="1"/>
      <p:bldP spid="32" grpId="1" animBg="1"/>
      <p:bldP spid="32" grpId="2" animBg="1"/>
      <p:bldP spid="32" grpId="3" animBg="1"/>
      <p:bldP spid="31" grpId="0" animBg="1"/>
      <p:bldP spid="31" grpId="1" animBg="1"/>
      <p:bldP spid="33" grpId="0"/>
      <p:bldP spid="33" grpId="1"/>
      <p:bldP spid="34" grpId="0" animBg="1"/>
      <p:bldP spid="34" grpId="1" animBg="1"/>
      <p:bldP spid="35" grpId="0"/>
      <p:bldP spid="35" grpId="1"/>
      <p:bldP spid="38" grpId="0" animBg="1"/>
      <p:bldP spid="38" grpId="1" animBg="1"/>
      <p:bldP spid="39" grpId="0"/>
      <p:bldP spid="39" grpId="1"/>
      <p:bldP spid="36" grpId="0" animBg="1"/>
      <p:bldP spid="36" grpId="1" animBg="1"/>
      <p:bldP spid="37" grpId="0"/>
      <p:bldP spid="37"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7" name="Chart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534" y="537300"/>
            <a:ext cx="3258714" cy="1570107"/>
          </a:xfrm>
          <a:prstGeom prst="rect">
            <a:avLst/>
          </a:prstGeom>
        </p:spPr>
      </p:pic>
      <p:pic>
        <p:nvPicPr>
          <p:cNvPr id="9" name="Chart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654" y="2268834"/>
            <a:ext cx="3552281" cy="1086019"/>
          </a:xfrm>
          <a:prstGeom prst="rect">
            <a:avLst/>
          </a:prstGeom>
        </p:spPr>
      </p:pic>
      <p:pic>
        <p:nvPicPr>
          <p:cNvPr id="2" name="Chart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525" y="4440877"/>
            <a:ext cx="3552281" cy="1086020"/>
          </a:xfrm>
          <a:prstGeom prst="rect">
            <a:avLst/>
          </a:prstGeom>
        </p:spPr>
      </p:pic>
      <p:pic>
        <p:nvPicPr>
          <p:cNvPr id="3" name="Chart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654" y="3354856"/>
            <a:ext cx="3552281" cy="1086020"/>
          </a:xfrm>
          <a:prstGeom prst="rect">
            <a:avLst/>
          </a:prstGeom>
        </p:spPr>
      </p:pic>
      <p:pic>
        <p:nvPicPr>
          <p:cNvPr id="4" name="Chart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6319" y="647015"/>
            <a:ext cx="3545428" cy="1083925"/>
          </a:xfrm>
          <a:prstGeom prst="rect">
            <a:avLst/>
          </a:prstGeom>
        </p:spPr>
      </p:pic>
      <p:pic>
        <p:nvPicPr>
          <p:cNvPr id="5" name="Chart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6319" y="1730941"/>
            <a:ext cx="3545429" cy="1083925"/>
          </a:xfrm>
          <a:prstGeom prst="rect">
            <a:avLst/>
          </a:prstGeom>
        </p:spPr>
      </p:pic>
      <p:pic>
        <p:nvPicPr>
          <p:cNvPr id="10" name="Chart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9252" y="2814867"/>
            <a:ext cx="3532511" cy="1079976"/>
          </a:xfrm>
          <a:prstGeom prst="rect">
            <a:avLst/>
          </a:prstGeom>
        </p:spPr>
      </p:pic>
      <p:pic>
        <p:nvPicPr>
          <p:cNvPr id="11" name="Allergies Box"/>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99856" y="4094823"/>
            <a:ext cx="2617593" cy="1354646"/>
          </a:xfrm>
          <a:prstGeom prst="rect">
            <a:avLst/>
          </a:prstGeom>
        </p:spPr>
      </p:pic>
    </p:spTree>
    <p:extLst>
      <p:ext uri="{BB962C8B-B14F-4D97-AF65-F5344CB8AC3E}">
        <p14:creationId xmlns:p14="http://schemas.microsoft.com/office/powerpoint/2010/main" val="2471938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14" name="Progress N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548680"/>
            <a:ext cx="6647685" cy="4928614"/>
          </a:xfrm>
          <a:prstGeom prst="rect">
            <a:avLst/>
          </a:prstGeom>
        </p:spPr>
      </p:pic>
    </p:spTree>
    <p:extLst>
      <p:ext uri="{BB962C8B-B14F-4D97-AF65-F5344CB8AC3E}">
        <p14:creationId xmlns:p14="http://schemas.microsoft.com/office/powerpoint/2010/main" val="1531108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M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164" y="707262"/>
            <a:ext cx="8209716" cy="3653034"/>
          </a:xfrm>
          <a:prstGeom prst="rect">
            <a:avLst/>
          </a:prstGeom>
        </p:spPr>
      </p:pic>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3"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sp>
        <p:nvSpPr>
          <p:cNvPr id="2" name="Text"/>
          <p:cNvSpPr txBox="1"/>
          <p:nvPr/>
        </p:nvSpPr>
        <p:spPr>
          <a:xfrm>
            <a:off x="482627" y="4653136"/>
            <a:ext cx="5472608" cy="369332"/>
          </a:xfrm>
          <a:prstGeom prst="rect">
            <a:avLst/>
          </a:prstGeom>
          <a:noFill/>
        </p:spPr>
        <p:txBody>
          <a:bodyPr wrap="square" rtlCol="0">
            <a:spAutoFit/>
          </a:bodyPr>
          <a:lstStyle/>
          <a:p>
            <a:r>
              <a:rPr lang="en-AU" dirty="0"/>
              <a:t>Click on relevant results to reveal more information.</a:t>
            </a:r>
          </a:p>
        </p:txBody>
      </p:sp>
      <p:sp>
        <p:nvSpPr>
          <p:cNvPr id="9" name="Other Cult Button"/>
          <p:cNvSpPr/>
          <p:nvPr/>
        </p:nvSpPr>
        <p:spPr>
          <a:xfrm>
            <a:off x="4965838" y="3258000"/>
            <a:ext cx="1188000" cy="288031"/>
          </a:xfrm>
          <a:prstGeom prst="round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Nursing Note Button"/>
          <p:cNvSpPr/>
          <p:nvPr/>
        </p:nvSpPr>
        <p:spPr>
          <a:xfrm>
            <a:off x="3659179" y="3924000"/>
            <a:ext cx="1260000" cy="288032"/>
          </a:xfrm>
          <a:prstGeom prst="round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Blood Cult Button"/>
          <p:cNvSpPr/>
          <p:nvPr/>
        </p:nvSpPr>
        <p:spPr>
          <a:xfrm>
            <a:off x="4968000" y="3546000"/>
            <a:ext cx="1188000" cy="288032"/>
          </a:xfrm>
          <a:prstGeom prst="round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Nursing Note Box"/>
          <p:cNvSpPr/>
          <p:nvPr/>
        </p:nvSpPr>
        <p:spPr>
          <a:xfrm>
            <a:off x="2086746" y="964577"/>
            <a:ext cx="4968551" cy="396973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ther Cult Box"/>
          <p:cNvSpPr/>
          <p:nvPr/>
        </p:nvSpPr>
        <p:spPr>
          <a:xfrm>
            <a:off x="2915816" y="1799177"/>
            <a:ext cx="3888432" cy="2277895"/>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Nursing Note Text"/>
          <p:cNvSpPr txBox="1"/>
          <p:nvPr/>
        </p:nvSpPr>
        <p:spPr>
          <a:xfrm>
            <a:off x="2446786" y="1220956"/>
            <a:ext cx="4608511" cy="3600986"/>
          </a:xfrm>
          <a:prstGeom prst="rect">
            <a:avLst/>
          </a:prstGeom>
          <a:noFill/>
        </p:spPr>
        <p:txBody>
          <a:bodyPr wrap="square" rtlCol="0">
            <a:spAutoFit/>
          </a:bodyPr>
          <a:lstStyle/>
          <a:p>
            <a:r>
              <a:rPr lang="en-AU" sz="1200" b="1" dirty="0"/>
              <a:t>Nursing Note</a:t>
            </a:r>
          </a:p>
          <a:p>
            <a:r>
              <a:rPr lang="en-AU" sz="1200" b="1" dirty="0"/>
              <a:t>Verified H. </a:t>
            </a:r>
            <a:r>
              <a:rPr lang="en-AU" sz="1200" b="1" dirty="0" err="1"/>
              <a:t>O’Day</a:t>
            </a:r>
            <a:r>
              <a:rPr lang="en-AU" sz="1200" b="1" dirty="0"/>
              <a:t> 22/07/14 17:19</a:t>
            </a:r>
          </a:p>
          <a:p>
            <a:endParaRPr lang="en-AU" sz="1200" dirty="0"/>
          </a:p>
          <a:p>
            <a:r>
              <a:rPr lang="en-AU" sz="1200" dirty="0" err="1"/>
              <a:t>Pt</a:t>
            </a:r>
            <a:r>
              <a:rPr lang="en-AU" sz="1200" dirty="0"/>
              <a:t> activated call button – stated ‘feeling dizzy and slight headache’. </a:t>
            </a:r>
          </a:p>
          <a:p>
            <a:r>
              <a:rPr lang="en-AU" sz="1200" dirty="0"/>
              <a:t>Noted pale, clammy. Still sitting up in bed.</a:t>
            </a:r>
          </a:p>
          <a:p>
            <a:endParaRPr lang="en-AU" sz="1200" dirty="0"/>
          </a:p>
          <a:p>
            <a:r>
              <a:rPr lang="en-AU" sz="1200" dirty="0"/>
              <a:t>Manual BP 90/60</a:t>
            </a:r>
          </a:p>
          <a:p>
            <a:r>
              <a:rPr lang="en-AU" sz="1200" dirty="0"/>
              <a:t>Temp 39.5</a:t>
            </a:r>
          </a:p>
          <a:p>
            <a:r>
              <a:rPr lang="en-AU" sz="1200" dirty="0"/>
              <a:t>HR 105 – </a:t>
            </a:r>
            <a:r>
              <a:rPr lang="en-AU" sz="1200" dirty="0" err="1"/>
              <a:t>prev</a:t>
            </a:r>
            <a:r>
              <a:rPr lang="en-AU" sz="1200" dirty="0"/>
              <a:t> </a:t>
            </a:r>
            <a:r>
              <a:rPr lang="en-AU" sz="1200" dirty="0" err="1"/>
              <a:t>obs</a:t>
            </a:r>
            <a:r>
              <a:rPr lang="en-AU" sz="1200" dirty="0"/>
              <a:t> usually around 60</a:t>
            </a:r>
          </a:p>
          <a:p>
            <a:r>
              <a:rPr lang="en-AU" sz="1200" dirty="0"/>
              <a:t>BSL attended = 8.9</a:t>
            </a:r>
          </a:p>
          <a:p>
            <a:endParaRPr lang="en-AU" sz="1200" dirty="0"/>
          </a:p>
          <a:p>
            <a:r>
              <a:rPr lang="en-AU" sz="1200" dirty="0" err="1"/>
              <a:t>Pt</a:t>
            </a:r>
            <a:r>
              <a:rPr lang="en-AU" sz="1200" dirty="0"/>
              <a:t> requiring clinical review</a:t>
            </a:r>
          </a:p>
          <a:p>
            <a:r>
              <a:rPr lang="en-AU" sz="1200" dirty="0"/>
              <a:t>Nil response from team – contacted AH RMO</a:t>
            </a:r>
          </a:p>
          <a:p>
            <a:endParaRPr lang="en-AU" sz="1200" dirty="0"/>
          </a:p>
          <a:p>
            <a:r>
              <a:rPr lang="en-AU" sz="1200" dirty="0"/>
              <a:t>Bolus fluids given by </a:t>
            </a:r>
            <a:r>
              <a:rPr lang="en-AU" sz="1200" dirty="0" err="1"/>
              <a:t>ph</a:t>
            </a:r>
            <a:r>
              <a:rPr lang="en-AU" sz="1200" dirty="0"/>
              <a:t> order</a:t>
            </a:r>
          </a:p>
          <a:p>
            <a:r>
              <a:rPr lang="en-AU" sz="1200" dirty="0" err="1"/>
              <a:t>Pt</a:t>
            </a:r>
            <a:r>
              <a:rPr lang="en-AU" sz="1200" dirty="0"/>
              <a:t> r/v by RMO within 20 minutes</a:t>
            </a:r>
          </a:p>
          <a:p>
            <a:endParaRPr lang="en-AU" sz="1200" dirty="0"/>
          </a:p>
          <a:p>
            <a:r>
              <a:rPr lang="en-AU" sz="1200" dirty="0"/>
              <a:t>H </a:t>
            </a:r>
            <a:r>
              <a:rPr lang="en-AU" sz="1200" dirty="0" err="1"/>
              <a:t>O.Day</a:t>
            </a:r>
            <a:r>
              <a:rPr lang="en-AU" sz="1200" dirty="0"/>
              <a:t> RN (with R. </a:t>
            </a:r>
            <a:r>
              <a:rPr lang="en-AU" sz="1200" dirty="0" err="1"/>
              <a:t>Swallei</a:t>
            </a:r>
            <a:r>
              <a:rPr lang="en-AU" sz="1200" dirty="0"/>
              <a:t>, EN)</a:t>
            </a:r>
          </a:p>
          <a:p>
            <a:endParaRPr lang="en-AU" sz="1200" dirty="0"/>
          </a:p>
        </p:txBody>
      </p:sp>
      <p:sp>
        <p:nvSpPr>
          <p:cNvPr id="26" name="Other Cult Text"/>
          <p:cNvSpPr txBox="1"/>
          <p:nvPr/>
        </p:nvSpPr>
        <p:spPr>
          <a:xfrm>
            <a:off x="3218930" y="2051222"/>
            <a:ext cx="3297286" cy="1754326"/>
          </a:xfrm>
          <a:prstGeom prst="rect">
            <a:avLst/>
          </a:prstGeom>
          <a:noFill/>
        </p:spPr>
        <p:txBody>
          <a:bodyPr wrap="square" rtlCol="0">
            <a:spAutoFit/>
          </a:bodyPr>
          <a:lstStyle/>
          <a:p>
            <a:r>
              <a:rPr lang="en-AU" sz="1200" b="1" dirty="0"/>
              <a:t>Culture (Other)</a:t>
            </a:r>
          </a:p>
          <a:p>
            <a:r>
              <a:rPr lang="en-AU" sz="1200" b="1" dirty="0"/>
              <a:t>Logged 22/07/14 18:10</a:t>
            </a:r>
          </a:p>
          <a:p>
            <a:r>
              <a:rPr lang="en-AU" sz="1200" b="1" dirty="0"/>
              <a:t>Posted 24/07/14 08:05</a:t>
            </a:r>
          </a:p>
          <a:p>
            <a:endParaRPr lang="en-AU" sz="1200" dirty="0"/>
          </a:p>
          <a:p>
            <a:r>
              <a:rPr lang="en-AU" sz="1200" dirty="0"/>
              <a:t>Culture (Other): IVC line tip</a:t>
            </a:r>
          </a:p>
          <a:p>
            <a:endParaRPr lang="en-AU" sz="1200" dirty="0"/>
          </a:p>
          <a:p>
            <a:r>
              <a:rPr lang="en-AU" sz="1200" dirty="0"/>
              <a:t>Nil growth at 36hrs.</a:t>
            </a:r>
          </a:p>
          <a:p>
            <a:endParaRPr lang="en-AU" sz="1200" dirty="0"/>
          </a:p>
          <a:p>
            <a:r>
              <a:rPr lang="en-AU" sz="1200" dirty="0"/>
              <a:t>Report to follow if growth occurs.</a:t>
            </a:r>
          </a:p>
        </p:txBody>
      </p:sp>
      <p:pic>
        <p:nvPicPr>
          <p:cNvPr id="22" name="Close Nursing Note"/>
          <p:cNvPicPr>
            <a:picLocks/>
          </p:cNvPicPr>
          <p:nvPr/>
        </p:nvPicPr>
        <p:blipFill>
          <a:blip r:embed="rId4">
            <a:extLst>
              <a:ext uri="{28A0092B-C50C-407E-A947-70E740481C1C}">
                <a14:useLocalDpi xmlns:a14="http://schemas.microsoft.com/office/drawing/2010/main" val="0"/>
              </a:ext>
            </a:extLst>
          </a:blip>
          <a:stretch>
            <a:fillRect/>
          </a:stretch>
        </p:blipFill>
        <p:spPr>
          <a:xfrm>
            <a:off x="6623250" y="1072623"/>
            <a:ext cx="324000" cy="307350"/>
          </a:xfrm>
          <a:prstGeom prst="rect">
            <a:avLst/>
          </a:prstGeom>
        </p:spPr>
      </p:pic>
      <p:pic>
        <p:nvPicPr>
          <p:cNvPr id="29" name="Close Other Cult"/>
          <p:cNvPicPr>
            <a:picLocks/>
          </p:cNvPicPr>
          <p:nvPr/>
        </p:nvPicPr>
        <p:blipFill>
          <a:blip r:embed="rId4">
            <a:extLst>
              <a:ext uri="{28A0092B-C50C-407E-A947-70E740481C1C}">
                <a14:useLocalDpi xmlns:a14="http://schemas.microsoft.com/office/drawing/2010/main" val="0"/>
              </a:ext>
            </a:extLst>
          </a:blip>
          <a:stretch>
            <a:fillRect/>
          </a:stretch>
        </p:blipFill>
        <p:spPr>
          <a:xfrm>
            <a:off x="6354216" y="1897547"/>
            <a:ext cx="324000" cy="307350"/>
          </a:xfrm>
          <a:prstGeom prst="rect">
            <a:avLst/>
          </a:prstGeom>
        </p:spPr>
      </p:pic>
      <p:sp>
        <p:nvSpPr>
          <p:cNvPr id="20" name="Blood Cult Box"/>
          <p:cNvSpPr/>
          <p:nvPr/>
        </p:nvSpPr>
        <p:spPr>
          <a:xfrm>
            <a:off x="3473036" y="1799177"/>
            <a:ext cx="2700300" cy="1413799"/>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Blood Cult Text"/>
          <p:cNvSpPr txBox="1"/>
          <p:nvPr/>
        </p:nvSpPr>
        <p:spPr>
          <a:xfrm>
            <a:off x="3659179" y="2051222"/>
            <a:ext cx="2259192" cy="830997"/>
          </a:xfrm>
          <a:prstGeom prst="rect">
            <a:avLst/>
          </a:prstGeom>
          <a:noFill/>
        </p:spPr>
        <p:txBody>
          <a:bodyPr wrap="square" rtlCol="0">
            <a:spAutoFit/>
          </a:bodyPr>
          <a:lstStyle/>
          <a:p>
            <a:r>
              <a:rPr lang="en-AU" sz="1200" b="1" dirty="0"/>
              <a:t>Blood Culture</a:t>
            </a:r>
          </a:p>
          <a:p>
            <a:r>
              <a:rPr lang="en-AU" sz="1200" b="1" dirty="0"/>
              <a:t>Logged 22/07/14 18:10</a:t>
            </a:r>
          </a:p>
          <a:p>
            <a:endParaRPr lang="en-AU" sz="1200" dirty="0"/>
          </a:p>
          <a:p>
            <a:r>
              <a:rPr lang="en-AU" sz="1200" dirty="0"/>
              <a:t>Pending.</a:t>
            </a:r>
          </a:p>
        </p:txBody>
      </p:sp>
      <p:pic>
        <p:nvPicPr>
          <p:cNvPr id="23" name="Close Blood Cult"/>
          <p:cNvPicPr>
            <a:picLocks/>
          </p:cNvPicPr>
          <p:nvPr/>
        </p:nvPicPr>
        <p:blipFill>
          <a:blip r:embed="rId4">
            <a:extLst>
              <a:ext uri="{28A0092B-C50C-407E-A947-70E740481C1C}">
                <a14:useLocalDpi xmlns:a14="http://schemas.microsoft.com/office/drawing/2010/main" val="0"/>
              </a:ext>
            </a:extLst>
          </a:blip>
          <a:stretch>
            <a:fillRect/>
          </a:stretch>
        </p:blipFill>
        <p:spPr>
          <a:xfrm>
            <a:off x="5756371" y="1897547"/>
            <a:ext cx="324000" cy="307350"/>
          </a:xfrm>
          <a:prstGeom prst="rect">
            <a:avLst/>
          </a:prstGeom>
        </p:spPr>
      </p:pic>
    </p:spTree>
    <p:extLst>
      <p:ext uri="{BB962C8B-B14F-4D97-AF65-F5344CB8AC3E}">
        <p14:creationId xmlns:p14="http://schemas.microsoft.com/office/powerpoint/2010/main" val="17448958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9"/>
                                        </p:tgtEl>
                                      </p:cBhvr>
                                    </p:animEffect>
                                    <p:set>
                                      <p:cBhvr>
                                        <p:cTn id="4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childTnLst>
              </p:cTn>
              <p:nextCondLst>
                <p:cond evt="onClick" delay="0">
                  <p:tgtEl>
                    <p:spTgt spid="24"/>
                  </p:tgtEl>
                </p:cond>
              </p:nextCondLst>
            </p:seq>
            <p:seq concurrent="1" nextAc="seek">
              <p:cTn id="62" restart="whenNotActive" fill="hold" evtFilter="cancelBubble" nodeType="interactiveSeq">
                <p:stCondLst>
                  <p:cond evt="onClick" delay="0">
                    <p:tgtEl>
                      <p:spTgt spid="23"/>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20"/>
                                        </p:tgtEl>
                                      </p:cBhvr>
                                    </p:animEffect>
                                    <p:set>
                                      <p:cBhvr>
                                        <p:cTn id="70" dur="1" fill="hold">
                                          <p:stCondLst>
                                            <p:cond delay="499"/>
                                          </p:stCondLst>
                                        </p:cTn>
                                        <p:tgtEl>
                                          <p:spTgt spid="20"/>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3"/>
                                        </p:tgtEl>
                                      </p:cBhvr>
                                    </p:animEffect>
                                    <p:set>
                                      <p:cBhvr>
                                        <p:cTn id="7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0" grpId="0" animBg="1"/>
      <p:bldP spid="10" grpId="1" animBg="1"/>
      <p:bldP spid="27" grpId="0" animBg="1"/>
      <p:bldP spid="27" grpId="1" animBg="1"/>
      <p:bldP spid="14" grpId="0"/>
      <p:bldP spid="14" grpId="1"/>
      <p:bldP spid="26" grpId="0"/>
      <p:bldP spid="26" grpId="1"/>
      <p:bldP spid="20" grpId="0" animBg="1"/>
      <p:bldP spid="20" grpId="1" animBg="1"/>
      <p:bldP spid="21" grpId="0"/>
      <p:bldP spid="21"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Left Text"/>
          <p:cNvSpPr txBox="1"/>
          <p:nvPr/>
        </p:nvSpPr>
        <p:spPr>
          <a:xfrm>
            <a:off x="340001" y="1556792"/>
            <a:ext cx="4103054" cy="2477601"/>
          </a:xfrm>
          <a:prstGeom prst="rect">
            <a:avLst/>
          </a:prstGeom>
          <a:noFill/>
        </p:spPr>
        <p:txBody>
          <a:bodyPr wrap="square" rtlCol="0">
            <a:spAutoFit/>
          </a:bodyPr>
          <a:lstStyle/>
          <a:p>
            <a:r>
              <a:rPr lang="en-AU" b="1" dirty="0">
                <a:solidFill>
                  <a:schemeClr val="tx1">
                    <a:lumMod val="75000"/>
                    <a:lumOff val="25000"/>
                  </a:schemeClr>
                </a:solidFill>
              </a:rPr>
              <a:t>Use the Data Collection Form to record your answers to the 5 audit questions. </a:t>
            </a:r>
            <a:r>
              <a:rPr lang="en-AU" sz="1700" dirty="0">
                <a:solidFill>
                  <a:schemeClr val="tx1">
                    <a:lumMod val="75000"/>
                    <a:lumOff val="25000"/>
                  </a:schemeClr>
                </a:solidFill>
                <a:latin typeface="Calibri Light" panose="020F0302020204030204" pitchFamily="34" charset="0"/>
              </a:rPr>
              <a:t>The icons are still available for you to review information from the chart, notes and electronic medical record.</a:t>
            </a:r>
          </a:p>
          <a:p>
            <a:endParaRPr lang="en-AU" sz="1700" dirty="0">
              <a:solidFill>
                <a:schemeClr val="tx1">
                  <a:lumMod val="75000"/>
                  <a:lumOff val="25000"/>
                </a:schemeClr>
              </a:solidFill>
              <a:latin typeface="Calibri Light" panose="020F0302020204030204" pitchFamily="34" charset="0"/>
            </a:endParaRPr>
          </a:p>
          <a:p>
            <a:r>
              <a:rPr lang="en-AU" sz="1700" dirty="0">
                <a:solidFill>
                  <a:schemeClr val="tx1">
                    <a:lumMod val="75000"/>
                    <a:lumOff val="25000"/>
                  </a:schemeClr>
                </a:solidFill>
                <a:latin typeface="Calibri Light" panose="020F0302020204030204" pitchFamily="34" charset="0"/>
              </a:rPr>
              <a:t>If you need to contact the doctor for either question 2 or question 5, please click the ‘Contact Doctor’ icon.</a:t>
            </a:r>
          </a:p>
        </p:txBody>
      </p:sp>
      <p:sp>
        <p:nvSpPr>
          <p:cNvPr id="19" name="Title"/>
          <p:cNvSpPr txBox="1">
            <a:spLocks noChangeArrowheads="1"/>
          </p:cNvSpPr>
          <p:nvPr/>
        </p:nvSpPr>
        <p:spPr bwMode="auto">
          <a:xfrm>
            <a:off x="340001" y="692696"/>
            <a:ext cx="4156411" cy="792087"/>
          </a:xfrm>
          <a:prstGeom prst="rect">
            <a:avLst/>
          </a:prstGeom>
          <a:noFill/>
          <a:ln w="9525">
            <a:noFill/>
            <a:miter lim="800000"/>
            <a:headEnd/>
            <a:tailEnd/>
          </a:ln>
        </p:spPr>
        <p:txBody>
          <a:bodyPr rot="0" vert="horz" wrap="square" lIns="91440" tIns="45720" rIns="91440" bIns="45720" anchor="ctr" anchorCtr="0">
            <a:noAutofit/>
          </a:bodyPr>
          <a:lstStyle/>
          <a:p>
            <a:pPr>
              <a:lnSpc>
                <a:spcPct val="115000"/>
              </a:lnSpc>
              <a:spcAft>
                <a:spcPts val="0"/>
              </a:spcAft>
            </a:pPr>
            <a:r>
              <a:rPr lang="en-AU" sz="4000" dirty="0">
                <a:solidFill>
                  <a:srgbClr val="D20550"/>
                </a:solidFill>
                <a:effectLst/>
                <a:latin typeface="Franklin Gothic Book" panose="020B0503020102020204" pitchFamily="34" charset="0"/>
                <a:ea typeface="Calibri"/>
                <a:cs typeface="Times New Roman"/>
              </a:rPr>
              <a:t>Case Study 5</a:t>
            </a:r>
            <a:endParaRPr lang="en-AU" sz="2800" b="1" dirty="0">
              <a:solidFill>
                <a:srgbClr val="D20550"/>
              </a:solidFill>
              <a:effectLst/>
              <a:latin typeface="Franklin Gothic Book" panose="020B0503020102020204" pitchFamily="34" charset="0"/>
              <a:ea typeface="Calibri"/>
              <a:cs typeface="Arial" panose="020B0604020202020204" pitchFamily="34" charset="0"/>
            </a:endParaRPr>
          </a:p>
        </p:txBody>
      </p:sp>
      <p:sp>
        <p:nvSpPr>
          <p:cNvPr id="5" name="Right Text"/>
          <p:cNvSpPr txBox="1"/>
          <p:nvPr/>
        </p:nvSpPr>
        <p:spPr>
          <a:xfrm>
            <a:off x="4773567" y="1587831"/>
            <a:ext cx="4035514" cy="2308324"/>
          </a:xfrm>
          <a:prstGeom prst="rect">
            <a:avLst/>
          </a:prstGeom>
          <a:noFill/>
        </p:spPr>
        <p:txBody>
          <a:bodyPr wrap="square" rtlCol="0">
            <a:spAutoFit/>
          </a:bodyPr>
          <a:lstStyle/>
          <a:p>
            <a:r>
              <a:rPr lang="en-AU" sz="1700" dirty="0">
                <a:solidFill>
                  <a:schemeClr val="tx1">
                    <a:lumMod val="75000"/>
                    <a:lumOff val="25000"/>
                  </a:schemeClr>
                </a:solidFill>
                <a:latin typeface="Calibri Light" panose="020F0302020204030204" pitchFamily="34" charset="0"/>
              </a:rPr>
              <a:t>If at any time you believe the patient is not eligible for the audit, click the ‘Patient Not Eligible’ icon.</a:t>
            </a:r>
          </a:p>
          <a:p>
            <a:endParaRPr lang="en-AU" dirty="0">
              <a:solidFill>
                <a:schemeClr val="tx1">
                  <a:lumMod val="75000"/>
                  <a:lumOff val="25000"/>
                </a:schemeClr>
              </a:solidFill>
              <a:latin typeface="Calibri Light" panose="020F0302020204030204" pitchFamily="34" charset="0"/>
            </a:endParaRPr>
          </a:p>
          <a:p>
            <a:endParaRPr lang="en-AU" dirty="0">
              <a:solidFill>
                <a:schemeClr val="tx1">
                  <a:lumMod val="75000"/>
                  <a:lumOff val="25000"/>
                </a:schemeClr>
              </a:solidFill>
              <a:latin typeface="Calibri Light" panose="020F0302020204030204" pitchFamily="34" charset="0"/>
            </a:endParaRPr>
          </a:p>
          <a:p>
            <a:r>
              <a:rPr lang="en-AU" b="1" dirty="0">
                <a:solidFill>
                  <a:schemeClr val="tx1">
                    <a:lumMod val="75000"/>
                    <a:lumOff val="25000"/>
                  </a:schemeClr>
                </a:solidFill>
              </a:rPr>
              <a:t>Click NEXT when you are ready to go through the answers.</a:t>
            </a:r>
          </a:p>
          <a:p>
            <a:endParaRPr lang="en-AU" dirty="0"/>
          </a:p>
        </p:txBody>
      </p:sp>
      <p:pic>
        <p:nvPicPr>
          <p:cNvPr id="34" name="Contact 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185" y="4409340"/>
            <a:ext cx="1189939" cy="895087"/>
          </a:xfrm>
          <a:prstGeom prst="rect">
            <a:avLst/>
          </a:prstGeom>
        </p:spPr>
      </p:pic>
      <p:pic>
        <p:nvPicPr>
          <p:cNvPr id="39" name="Chart Ico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521" y="4300573"/>
            <a:ext cx="1300344" cy="490130"/>
          </a:xfrm>
          <a:prstGeom prst="rect">
            <a:avLst/>
          </a:prstGeom>
        </p:spPr>
      </p:pic>
      <p:pic>
        <p:nvPicPr>
          <p:cNvPr id="41" name="eMR Icon">
            <a:hlinkClick r:id="rId5" action="ppaction://hlinksldjump"/>
          </p:cNvPr>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559585" y="4401325"/>
            <a:ext cx="1010503" cy="911119"/>
          </a:xfrm>
          <a:prstGeom prst="rect">
            <a:avLst/>
          </a:prstGeom>
          <a:noFill/>
          <a:extLst>
            <a:ext uri="{909E8E84-426E-40DD-AFC4-6F175D3DCCD1}">
              <a14:hiddenFill xmlns:a14="http://schemas.microsoft.com/office/drawing/2010/main">
                <a:solidFill>
                  <a:srgbClr val="FFFFFF"/>
                </a:solidFill>
              </a14:hiddenFill>
            </a:ext>
          </a:extLst>
        </p:spPr>
      </p:pic>
      <p:pic>
        <p:nvPicPr>
          <p:cNvPr id="49" name="Notes Icon">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981521" y="4878547"/>
            <a:ext cx="1300688" cy="490259"/>
          </a:xfrm>
          <a:prstGeom prst="rect">
            <a:avLst/>
          </a:prstGeom>
          <a:noFill/>
          <a:extLst>
            <a:ext uri="{909E8E84-426E-40DD-AFC4-6F175D3DCCD1}">
              <a14:hiddenFill xmlns:a14="http://schemas.microsoft.com/office/drawing/2010/main">
                <a:solidFill>
                  <a:srgbClr val="FFFFFF"/>
                </a:solidFill>
              </a14:hiddenFill>
            </a:ext>
          </a:extLst>
        </p:spPr>
      </p:pic>
      <p:pic>
        <p:nvPicPr>
          <p:cNvPr id="50" name="Ineligible Icon"/>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28184" y="4409340"/>
            <a:ext cx="1001853" cy="916675"/>
          </a:xfrm>
          <a:prstGeom prst="rect">
            <a:avLst/>
          </a:prstGeom>
          <a:noFill/>
          <a:extLst>
            <a:ext uri="{909E8E84-426E-40DD-AFC4-6F175D3DCCD1}">
              <a14:hiddenFill xmlns:a14="http://schemas.microsoft.com/office/drawing/2010/main">
                <a:solidFill>
                  <a:srgbClr val="FFFFFF"/>
                </a:solidFill>
              </a14:hiddenFill>
            </a:ext>
          </a:extLst>
        </p:spPr>
      </p:pic>
      <p:pic>
        <p:nvPicPr>
          <p:cNvPr id="24" name="Next Button">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60333" y="4851796"/>
            <a:ext cx="965169" cy="725154"/>
          </a:xfrm>
          <a:prstGeom prst="rect">
            <a:avLst/>
          </a:prstGeom>
        </p:spPr>
      </p:pic>
      <p:pic>
        <p:nvPicPr>
          <p:cNvPr id="9" name="Back Button">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5363" y="4851796"/>
            <a:ext cx="968563" cy="725154"/>
          </a:xfrm>
          <a:prstGeom prst="rect">
            <a:avLst/>
          </a:prstGeom>
        </p:spPr>
      </p:pic>
      <p:sp>
        <p:nvSpPr>
          <p:cNvPr id="37" name="Transparent Box"/>
          <p:cNvSpPr/>
          <p:nvPr/>
        </p:nvSpPr>
        <p:spPr>
          <a:xfrm>
            <a:off x="251520" y="499744"/>
            <a:ext cx="8568952" cy="5233512"/>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Ineligible Grey Box"/>
          <p:cNvSpPr/>
          <p:nvPr/>
        </p:nvSpPr>
        <p:spPr>
          <a:xfrm>
            <a:off x="1248893" y="1844824"/>
            <a:ext cx="6748522" cy="2160240"/>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Ineligible Grey Text"/>
          <p:cNvSpPr txBox="1"/>
          <p:nvPr/>
        </p:nvSpPr>
        <p:spPr>
          <a:xfrm>
            <a:off x="1473885" y="2064930"/>
            <a:ext cx="6298984" cy="1051570"/>
          </a:xfrm>
          <a:prstGeom prst="rect">
            <a:avLst/>
          </a:prstGeom>
          <a:noFill/>
        </p:spPr>
        <p:txBody>
          <a:bodyPr wrap="square" rtlCol="0">
            <a:spAutoFit/>
          </a:bodyPr>
          <a:lstStyle/>
          <a:p>
            <a:pPr algn="ctr">
              <a:spcAft>
                <a:spcPts val="1000"/>
              </a:spcAft>
            </a:pPr>
            <a:r>
              <a:rPr lang="en-AU" b="1" dirty="0">
                <a:solidFill>
                  <a:schemeClr val="tx1">
                    <a:lumMod val="75000"/>
                    <a:lumOff val="25000"/>
                  </a:schemeClr>
                </a:solidFill>
              </a:rPr>
              <a:t>Are you sure? </a:t>
            </a:r>
          </a:p>
          <a:p>
            <a:pPr algn="ctr">
              <a:spcAft>
                <a:spcPts val="1000"/>
              </a:spcAft>
            </a:pPr>
            <a:r>
              <a:rPr lang="en-AU" sz="1700" dirty="0">
                <a:solidFill>
                  <a:schemeClr val="tx1">
                    <a:lumMod val="75000"/>
                    <a:lumOff val="25000"/>
                  </a:schemeClr>
                </a:solidFill>
                <a:latin typeface="Calibri Light" panose="020F0302020204030204" pitchFamily="34" charset="0"/>
              </a:rPr>
              <a:t>While this patient may be difficult to assess, they still fulfil the audit’s eligibility criteria and should be included in the audit.</a:t>
            </a:r>
          </a:p>
        </p:txBody>
      </p:sp>
      <p:sp>
        <p:nvSpPr>
          <p:cNvPr id="22" name="OK Ineligible Box"/>
          <p:cNvSpPr/>
          <p:nvPr/>
        </p:nvSpPr>
        <p:spPr>
          <a:xfrm>
            <a:off x="4136043" y="3212976"/>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K Ineligible Text"/>
          <p:cNvSpPr txBox="1"/>
          <p:nvPr/>
        </p:nvSpPr>
        <p:spPr>
          <a:xfrm>
            <a:off x="4136043" y="3221943"/>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26" name="Contact Grey Box"/>
          <p:cNvSpPr/>
          <p:nvPr/>
        </p:nvSpPr>
        <p:spPr>
          <a:xfrm>
            <a:off x="1403927" y="1367239"/>
            <a:ext cx="6356406" cy="3625586"/>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Contact 2 Box"/>
          <p:cNvSpPr/>
          <p:nvPr/>
        </p:nvSpPr>
        <p:spPr>
          <a:xfrm>
            <a:off x="2349781" y="1830766"/>
            <a:ext cx="4392488" cy="460164"/>
          </a:xfrm>
          <a:prstGeom prst="roundRect">
            <a:avLst/>
          </a:prstGeom>
          <a:solidFill>
            <a:srgbClr val="E0F2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Contact 2 Text"/>
          <p:cNvSpPr txBox="1"/>
          <p:nvPr/>
        </p:nvSpPr>
        <p:spPr>
          <a:xfrm>
            <a:off x="2385785" y="1844882"/>
            <a:ext cx="4320480" cy="369332"/>
          </a:xfrm>
          <a:prstGeom prst="rect">
            <a:avLst/>
          </a:prstGeom>
          <a:noFill/>
        </p:spPr>
        <p:txBody>
          <a:bodyPr wrap="square" rtlCol="0">
            <a:spAutoFit/>
          </a:bodyPr>
          <a:lstStyle/>
          <a:p>
            <a:pPr algn="ctr"/>
            <a:r>
              <a:rPr lang="en-AU" dirty="0">
                <a:solidFill>
                  <a:schemeClr val="tx1">
                    <a:lumMod val="75000"/>
                    <a:lumOff val="25000"/>
                  </a:schemeClr>
                </a:solidFill>
              </a:rPr>
              <a:t>Contact doctor to clarify indication</a:t>
            </a:r>
          </a:p>
        </p:txBody>
      </p:sp>
      <p:sp>
        <p:nvSpPr>
          <p:cNvPr id="30" name="Contact 5 Box"/>
          <p:cNvSpPr/>
          <p:nvPr/>
        </p:nvSpPr>
        <p:spPr>
          <a:xfrm>
            <a:off x="2349781" y="2990633"/>
            <a:ext cx="4392488" cy="744627"/>
          </a:xfrm>
          <a:prstGeom prst="roundRect">
            <a:avLst/>
          </a:prstGeom>
          <a:solidFill>
            <a:srgbClr val="E0F2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Contact 5 Text"/>
          <p:cNvSpPr txBox="1"/>
          <p:nvPr/>
        </p:nvSpPr>
        <p:spPr>
          <a:xfrm>
            <a:off x="2385785" y="3004749"/>
            <a:ext cx="4320480" cy="646331"/>
          </a:xfrm>
          <a:prstGeom prst="rect">
            <a:avLst/>
          </a:prstGeom>
          <a:noFill/>
        </p:spPr>
        <p:txBody>
          <a:bodyPr wrap="square" rtlCol="0">
            <a:spAutoFit/>
          </a:bodyPr>
          <a:lstStyle/>
          <a:p>
            <a:pPr algn="ctr"/>
            <a:r>
              <a:rPr lang="en-AU" dirty="0">
                <a:solidFill>
                  <a:schemeClr val="tx1">
                    <a:lumMod val="75000"/>
                    <a:lumOff val="25000"/>
                  </a:schemeClr>
                </a:solidFill>
              </a:rPr>
              <a:t>Contact doctor to recommend guideline concordant therapy</a:t>
            </a:r>
          </a:p>
        </p:txBody>
      </p:sp>
      <p:sp>
        <p:nvSpPr>
          <p:cNvPr id="33" name="Contact Or Text"/>
          <p:cNvSpPr txBox="1"/>
          <p:nvPr/>
        </p:nvSpPr>
        <p:spPr>
          <a:xfrm>
            <a:off x="3648550" y="2459701"/>
            <a:ext cx="1952221" cy="400110"/>
          </a:xfrm>
          <a:prstGeom prst="rect">
            <a:avLst/>
          </a:prstGeom>
          <a:noFill/>
        </p:spPr>
        <p:txBody>
          <a:bodyPr wrap="square" rtlCol="0">
            <a:spAutoFit/>
          </a:bodyPr>
          <a:lstStyle/>
          <a:p>
            <a:pPr algn="ctr"/>
            <a:r>
              <a:rPr lang="en-AU" sz="2000" b="1" dirty="0">
                <a:solidFill>
                  <a:schemeClr val="tx1">
                    <a:lumMod val="75000"/>
                    <a:lumOff val="25000"/>
                  </a:schemeClr>
                </a:solidFill>
              </a:rPr>
              <a:t>OR</a:t>
            </a:r>
          </a:p>
        </p:txBody>
      </p:sp>
      <p:sp>
        <p:nvSpPr>
          <p:cNvPr id="35" name="Contact DONE Box"/>
          <p:cNvSpPr/>
          <p:nvPr/>
        </p:nvSpPr>
        <p:spPr>
          <a:xfrm>
            <a:off x="6418008" y="4082689"/>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Contact DONE Text"/>
          <p:cNvSpPr txBox="1"/>
          <p:nvPr/>
        </p:nvSpPr>
        <p:spPr>
          <a:xfrm>
            <a:off x="6398797" y="4082082"/>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sp>
        <p:nvSpPr>
          <p:cNvPr id="38" name="Contact2 Grey Box"/>
          <p:cNvSpPr/>
          <p:nvPr/>
        </p:nvSpPr>
        <p:spPr>
          <a:xfrm>
            <a:off x="1187623" y="1183030"/>
            <a:ext cx="6696745" cy="3734369"/>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Contact2 Text"/>
          <p:cNvSpPr txBox="1"/>
          <p:nvPr/>
        </p:nvSpPr>
        <p:spPr>
          <a:xfrm>
            <a:off x="1403927" y="1391016"/>
            <a:ext cx="6264418" cy="2716128"/>
          </a:xfrm>
          <a:prstGeom prst="rect">
            <a:avLst/>
          </a:prstGeom>
          <a:noFill/>
        </p:spPr>
        <p:txBody>
          <a:bodyPr wrap="square" rtlCol="0">
            <a:spAutoFit/>
          </a:bodyPr>
          <a:lstStyle/>
          <a:p>
            <a:pPr algn="ctr"/>
            <a:r>
              <a:rPr lang="en-AU" sz="1600" dirty="0">
                <a:solidFill>
                  <a:schemeClr val="tx1">
                    <a:lumMod val="75000"/>
                    <a:lumOff val="25000"/>
                  </a:schemeClr>
                </a:solidFill>
                <a:latin typeface="Calibri Light" panose="020F0302020204030204" pitchFamily="34" charset="0"/>
              </a:rPr>
              <a:t>This patient appears to have been prescribed antimicrobial therapy for </a:t>
            </a:r>
            <a:r>
              <a:rPr lang="en-AU" sz="1600" b="1" dirty="0">
                <a:solidFill>
                  <a:schemeClr val="tx1">
                    <a:lumMod val="75000"/>
                    <a:lumOff val="25000"/>
                  </a:schemeClr>
                </a:solidFill>
              </a:rPr>
              <a:t>sepsis</a:t>
            </a:r>
            <a:r>
              <a:rPr lang="en-AU" sz="1600" dirty="0">
                <a:solidFill>
                  <a:schemeClr val="tx1">
                    <a:lumMod val="75000"/>
                    <a:lumOff val="25000"/>
                  </a:schemeClr>
                </a:solidFill>
              </a:rPr>
              <a:t> </a:t>
            </a:r>
            <a:r>
              <a:rPr lang="en-AU" sz="1600" b="1" dirty="0">
                <a:solidFill>
                  <a:schemeClr val="tx1">
                    <a:lumMod val="75000"/>
                    <a:lumOff val="25000"/>
                  </a:schemeClr>
                </a:solidFill>
              </a:rPr>
              <a:t>(?cannula site infection). </a:t>
            </a:r>
            <a:r>
              <a:rPr lang="en-AU" sz="1600" dirty="0">
                <a:solidFill>
                  <a:schemeClr val="tx1">
                    <a:lumMod val="75000"/>
                    <a:lumOff val="25000"/>
                  </a:schemeClr>
                </a:solidFill>
                <a:latin typeface="Calibri Light" panose="020F0302020204030204" pitchFamily="34" charset="0"/>
              </a:rPr>
              <a:t>The notes indicate there may also have been some concern about the risk of MRSA.</a:t>
            </a:r>
            <a:endParaRPr lang="en-AU" sz="1600" b="1" dirty="0">
              <a:solidFill>
                <a:schemeClr val="tx1">
                  <a:lumMod val="75000"/>
                  <a:lumOff val="25000"/>
                </a:schemeClr>
              </a:solidFill>
              <a:latin typeface="Calibri Light" panose="020F0302020204030204" pitchFamily="34" charset="0"/>
            </a:endParaRPr>
          </a:p>
          <a:p>
            <a:pPr algn="ctr"/>
            <a:endParaRPr lang="en-AU" sz="1000" b="1" dirty="0">
              <a:solidFill>
                <a:schemeClr val="tx1">
                  <a:lumMod val="75000"/>
                  <a:lumOff val="25000"/>
                </a:schemeClr>
              </a:solidFill>
              <a:latin typeface="+mj-lt"/>
            </a:endParaRPr>
          </a:p>
          <a:p>
            <a:pPr algn="ctr"/>
            <a:r>
              <a:rPr lang="en-AU" sz="1600" dirty="0">
                <a:solidFill>
                  <a:schemeClr val="tx1">
                    <a:lumMod val="75000"/>
                    <a:lumOff val="25000"/>
                  </a:schemeClr>
                </a:solidFill>
                <a:latin typeface="Calibri Light" panose="020F0302020204030204" pitchFamily="34" charset="0"/>
              </a:rPr>
              <a:t>Please note that although the antimicrobial therapy has recently changed, it is clear from the notes that this is still prescribed for the indication that was originally identified and is not for a different diagnosis or condition.</a:t>
            </a:r>
          </a:p>
          <a:p>
            <a:pPr algn="ctr"/>
            <a:endParaRPr lang="en-AU" sz="1000" dirty="0">
              <a:solidFill>
                <a:schemeClr val="tx1">
                  <a:lumMod val="75000"/>
                  <a:lumOff val="25000"/>
                </a:schemeClr>
              </a:solidFill>
              <a:latin typeface="Calibri Light" panose="020F0302020204030204" pitchFamily="34" charset="0"/>
            </a:endParaRPr>
          </a:p>
          <a:p>
            <a:pPr algn="ctr"/>
            <a:r>
              <a:rPr lang="en-AU" sz="1600" dirty="0">
                <a:solidFill>
                  <a:schemeClr val="tx1">
                    <a:lumMod val="75000"/>
                    <a:lumOff val="25000"/>
                  </a:schemeClr>
                </a:solidFill>
                <a:latin typeface="Calibri Light" panose="020F0302020204030204" pitchFamily="34" charset="0"/>
              </a:rPr>
              <a:t>You have been provided with enough information to match the indication for antimicrobial therapy to a specific guideline, thus you should not need to contact the doctor in this case.</a:t>
            </a:r>
          </a:p>
        </p:txBody>
      </p:sp>
      <p:sp>
        <p:nvSpPr>
          <p:cNvPr id="46" name="Contact2 OK Box"/>
          <p:cNvSpPr/>
          <p:nvPr/>
        </p:nvSpPr>
        <p:spPr>
          <a:xfrm>
            <a:off x="4032067" y="4144767"/>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Contact2 OK Text"/>
          <p:cNvSpPr txBox="1"/>
          <p:nvPr/>
        </p:nvSpPr>
        <p:spPr>
          <a:xfrm>
            <a:off x="4032067" y="4144767"/>
            <a:ext cx="928690"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43" name="Contact5 Grey Box"/>
          <p:cNvSpPr/>
          <p:nvPr/>
        </p:nvSpPr>
        <p:spPr>
          <a:xfrm>
            <a:off x="1043608" y="1052737"/>
            <a:ext cx="7199309" cy="3804146"/>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lumMod val="75000"/>
                  <a:lumOff val="25000"/>
                </a:schemeClr>
              </a:solidFill>
            </a:endParaRPr>
          </a:p>
        </p:txBody>
      </p:sp>
      <p:sp>
        <p:nvSpPr>
          <p:cNvPr id="42" name="Contact5 Text"/>
          <p:cNvSpPr txBox="1"/>
          <p:nvPr/>
        </p:nvSpPr>
        <p:spPr>
          <a:xfrm>
            <a:off x="1384515" y="1183030"/>
            <a:ext cx="6480442" cy="2769989"/>
          </a:xfrm>
          <a:prstGeom prst="rect">
            <a:avLst/>
          </a:prstGeom>
          <a:noFill/>
        </p:spPr>
        <p:txBody>
          <a:bodyPr wrap="square" rtlCol="0">
            <a:spAutoFit/>
          </a:bodyPr>
          <a:lstStyle/>
          <a:p>
            <a:pPr algn="ctr"/>
            <a:endParaRPr lang="en-AU" sz="500" dirty="0">
              <a:solidFill>
                <a:schemeClr val="tx1">
                  <a:lumMod val="75000"/>
                  <a:lumOff val="25000"/>
                </a:schemeClr>
              </a:solidFill>
              <a:latin typeface="Calibri Light" panose="020F0302020204030204" pitchFamily="34" charset="0"/>
            </a:endParaRPr>
          </a:p>
          <a:p>
            <a:pPr algn="ctr"/>
            <a:r>
              <a:rPr lang="en-AU" sz="1600" b="1" dirty="0">
                <a:solidFill>
                  <a:schemeClr val="tx1">
                    <a:lumMod val="75000"/>
                    <a:lumOff val="25000"/>
                  </a:schemeClr>
                </a:solidFill>
              </a:rPr>
              <a:t>Are you sure you need to proceed with this step? </a:t>
            </a:r>
          </a:p>
          <a:p>
            <a:pPr algn="ctr"/>
            <a:endParaRPr lang="en-AU" sz="1100" dirty="0">
              <a:solidFill>
                <a:schemeClr val="tx1">
                  <a:lumMod val="75000"/>
                  <a:lumOff val="25000"/>
                </a:schemeClr>
              </a:solidFill>
              <a:latin typeface="Calibri Light" panose="020F0302020204030204" pitchFamily="34" charset="0"/>
            </a:endParaRPr>
          </a:p>
          <a:p>
            <a:pPr algn="ctr"/>
            <a:r>
              <a:rPr lang="en-AU" sz="1600" dirty="0">
                <a:solidFill>
                  <a:schemeClr val="tx1">
                    <a:lumMod val="75000"/>
                    <a:lumOff val="25000"/>
                  </a:schemeClr>
                </a:solidFill>
                <a:latin typeface="Calibri Light" panose="020F0302020204030204" pitchFamily="34" charset="0"/>
              </a:rPr>
              <a:t>You may have found the current antimicrobial therapy to be non-concordant with the guidelines, however the documentation of the patient’s clinical improvement and imminent discharge effectively provides a reason for the early de-escalation of therapy to oral antibiotics.</a:t>
            </a:r>
          </a:p>
          <a:p>
            <a:pPr algn="ctr"/>
            <a:endParaRPr lang="en-AU" sz="1200" dirty="0">
              <a:solidFill>
                <a:schemeClr val="tx1">
                  <a:lumMod val="75000"/>
                  <a:lumOff val="25000"/>
                </a:schemeClr>
              </a:solidFill>
              <a:latin typeface="Calibri Light" panose="020F0302020204030204" pitchFamily="34" charset="0"/>
            </a:endParaRPr>
          </a:p>
          <a:p>
            <a:pPr algn="ctr"/>
            <a:r>
              <a:rPr lang="en-AU" sz="1600" dirty="0">
                <a:solidFill>
                  <a:schemeClr val="tx1">
                    <a:lumMod val="75000"/>
                    <a:lumOff val="25000"/>
                  </a:schemeClr>
                </a:solidFill>
                <a:latin typeface="Calibri Light" panose="020F0302020204030204" pitchFamily="34" charset="0"/>
              </a:rPr>
              <a:t>The audit will only prompt you to recommend guideline concordant therapy where a reason for non-concordance has not been documented. Keep in mind that you can always contact the doctor for other concerns </a:t>
            </a:r>
            <a:r>
              <a:rPr lang="en-AU" sz="1600" u="sng" dirty="0">
                <a:solidFill>
                  <a:schemeClr val="tx1">
                    <a:lumMod val="75000"/>
                    <a:lumOff val="25000"/>
                  </a:schemeClr>
                </a:solidFill>
                <a:latin typeface="Calibri Light" panose="020F0302020204030204" pitchFamily="34" charset="0"/>
              </a:rPr>
              <a:t>outside the scope of data collection</a:t>
            </a:r>
            <a:r>
              <a:rPr lang="en-AU" sz="1600" dirty="0">
                <a:solidFill>
                  <a:schemeClr val="tx1">
                    <a:lumMod val="75000"/>
                    <a:lumOff val="25000"/>
                  </a:schemeClr>
                </a:solidFill>
                <a:latin typeface="Calibri Light" panose="020F0302020204030204" pitchFamily="34" charset="0"/>
              </a:rPr>
              <a:t>, especially if you believe the patient is at risk. </a:t>
            </a:r>
          </a:p>
        </p:txBody>
      </p:sp>
      <p:sp>
        <p:nvSpPr>
          <p:cNvPr id="44" name="Contact5 OK Box"/>
          <p:cNvSpPr/>
          <p:nvPr/>
        </p:nvSpPr>
        <p:spPr>
          <a:xfrm>
            <a:off x="4156455" y="406077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Contact5 OK Text"/>
          <p:cNvSpPr txBox="1"/>
          <p:nvPr/>
        </p:nvSpPr>
        <p:spPr>
          <a:xfrm>
            <a:off x="4156455" y="4069740"/>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Tree>
    <p:extLst>
      <p:ext uri="{BB962C8B-B14F-4D97-AF65-F5344CB8AC3E}">
        <p14:creationId xmlns:p14="http://schemas.microsoft.com/office/powerpoint/2010/main" val="18996434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childTnLst>
              </p:cTn>
              <p:nextCondLst>
                <p:cond evt="onClick" delay="0">
                  <p:tgtEl>
                    <p:spTgt spid="34"/>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xit" presetSubtype="0" fill="hold" grpId="1" nodeType="withEffect">
                                  <p:stCondLst>
                                    <p:cond delay="0"/>
                                  </p:stCondLst>
                                  <p:childTnLst>
                                    <p:animEffect transition="out" filter="fade">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30"/>
                                        </p:tgtEl>
                                      </p:cBhvr>
                                    </p:animEffect>
                                    <p:set>
                                      <p:cBhvr>
                                        <p:cTn id="58" dur="1" fill="hold">
                                          <p:stCondLst>
                                            <p:cond delay="499"/>
                                          </p:stCondLst>
                                        </p:cTn>
                                        <p:tgtEl>
                                          <p:spTgt spid="30"/>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3"/>
                                        </p:tgtEl>
                                      </p:cBhvr>
                                    </p:animEffect>
                                    <p:set>
                                      <p:cBhvr>
                                        <p:cTn id="64" dur="1" fill="hold">
                                          <p:stCondLst>
                                            <p:cond delay="499"/>
                                          </p:stCondLst>
                                        </p:cTn>
                                        <p:tgtEl>
                                          <p:spTgt spid="33"/>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5"/>
                                        </p:tgtEl>
                                      </p:cBhvr>
                                    </p:animEffect>
                                    <p:set>
                                      <p:cBhvr>
                                        <p:cTn id="67" dur="1" fill="hold">
                                          <p:stCondLst>
                                            <p:cond delay="499"/>
                                          </p:stCondLst>
                                        </p:cTn>
                                        <p:tgtEl>
                                          <p:spTgt spid="35"/>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6"/>
                                        </p:tgtEl>
                                      </p:cBhvr>
                                    </p:animEffect>
                                    <p:set>
                                      <p:cBhvr>
                                        <p:cTn id="70"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71" restart="whenNotActive" fill="hold" evtFilter="cancelBubble" nodeType="interactiveSeq">
                <p:stCondLst>
                  <p:cond evt="onClick" delay="0">
                    <p:tgtEl>
                      <p:spTgt spid="31"/>
                    </p:tgtEl>
                  </p:cond>
                </p:stCondLst>
                <p:endSync evt="end" delay="0">
                  <p:rtn val="all"/>
                </p:endSync>
                <p:childTnLst>
                  <p:par>
                    <p:cTn id="72" fill="hold">
                      <p:stCondLst>
                        <p:cond delay="0"/>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500"/>
                                        <p:tgtEl>
                                          <p:spTgt spid="43"/>
                                        </p:tgtEl>
                                      </p:cBhvr>
                                    </p:animEffect>
                                  </p:childTnLst>
                                </p:cTn>
                              </p:par>
                              <p:par>
                                <p:cTn id="86" presetID="10" presetClass="exit" presetSubtype="0" fill="hold" grpId="2" nodeType="withEffect">
                                  <p:stCondLst>
                                    <p:cond delay="0"/>
                                  </p:stCondLst>
                                  <p:childTnLst>
                                    <p:animEffect transition="out" filter="fade">
                                      <p:cBhvr>
                                        <p:cTn id="87" dur="500"/>
                                        <p:tgtEl>
                                          <p:spTgt spid="26"/>
                                        </p:tgtEl>
                                      </p:cBhvr>
                                    </p:animEffect>
                                    <p:set>
                                      <p:cBhvr>
                                        <p:cTn id="88" dur="1" fill="hold">
                                          <p:stCondLst>
                                            <p:cond delay="499"/>
                                          </p:stCondLst>
                                        </p:cTn>
                                        <p:tgtEl>
                                          <p:spTgt spid="26"/>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500"/>
                                        <p:tgtEl>
                                          <p:spTgt spid="28"/>
                                        </p:tgtEl>
                                      </p:cBhvr>
                                    </p:animEffect>
                                    <p:set>
                                      <p:cBhvr>
                                        <p:cTn id="91" dur="1" fill="hold">
                                          <p:stCondLst>
                                            <p:cond delay="499"/>
                                          </p:stCondLst>
                                        </p:cTn>
                                        <p:tgtEl>
                                          <p:spTgt spid="28"/>
                                        </p:tgtEl>
                                        <p:attrNameLst>
                                          <p:attrName>style.visibility</p:attrName>
                                        </p:attrNameLst>
                                      </p:cBhvr>
                                      <p:to>
                                        <p:strVal val="hidden"/>
                                      </p:to>
                                    </p:set>
                                  </p:childTnLst>
                                </p:cTn>
                              </p:par>
                              <p:par>
                                <p:cTn id="92" presetID="10" presetClass="exit" presetSubtype="0" fill="hold" grpId="2" nodeType="withEffect">
                                  <p:stCondLst>
                                    <p:cond delay="0"/>
                                  </p:stCondLst>
                                  <p:childTnLst>
                                    <p:animEffect transition="out" filter="fade">
                                      <p:cBhvr>
                                        <p:cTn id="93" dur="500"/>
                                        <p:tgtEl>
                                          <p:spTgt spid="29"/>
                                        </p:tgtEl>
                                      </p:cBhvr>
                                    </p:animEffect>
                                    <p:set>
                                      <p:cBhvr>
                                        <p:cTn id="94" dur="1" fill="hold">
                                          <p:stCondLst>
                                            <p:cond delay="499"/>
                                          </p:stCondLst>
                                        </p:cTn>
                                        <p:tgtEl>
                                          <p:spTgt spid="29"/>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500"/>
                                        <p:tgtEl>
                                          <p:spTgt spid="31"/>
                                        </p:tgtEl>
                                      </p:cBhvr>
                                    </p:animEffect>
                                    <p:set>
                                      <p:cBhvr>
                                        <p:cTn id="100" dur="1" fill="hold">
                                          <p:stCondLst>
                                            <p:cond delay="499"/>
                                          </p:stCondLst>
                                        </p:cTn>
                                        <p:tgtEl>
                                          <p:spTgt spid="31"/>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500"/>
                                        <p:tgtEl>
                                          <p:spTgt spid="33"/>
                                        </p:tgtEl>
                                      </p:cBhvr>
                                    </p:animEffect>
                                    <p:set>
                                      <p:cBhvr>
                                        <p:cTn id="103" dur="1" fill="hold">
                                          <p:stCondLst>
                                            <p:cond delay="499"/>
                                          </p:stCondLst>
                                        </p:cTn>
                                        <p:tgtEl>
                                          <p:spTgt spid="33"/>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500"/>
                                        <p:tgtEl>
                                          <p:spTgt spid="35"/>
                                        </p:tgtEl>
                                      </p:cBhvr>
                                    </p:animEffect>
                                    <p:set>
                                      <p:cBhvr>
                                        <p:cTn id="106" dur="1" fill="hold">
                                          <p:stCondLst>
                                            <p:cond delay="499"/>
                                          </p:stCondLst>
                                        </p:cTn>
                                        <p:tgtEl>
                                          <p:spTgt spid="35"/>
                                        </p:tgtEl>
                                        <p:attrNameLst>
                                          <p:attrName>style.visibility</p:attrName>
                                        </p:attrNameLst>
                                      </p:cBhvr>
                                      <p:to>
                                        <p:strVal val="hidden"/>
                                      </p:to>
                                    </p:set>
                                  </p:childTnLst>
                                </p:cTn>
                              </p:par>
                              <p:par>
                                <p:cTn id="107" presetID="10" presetClass="exit" presetSubtype="0" fill="hold" grpId="2" nodeType="withEffect">
                                  <p:stCondLst>
                                    <p:cond delay="0"/>
                                  </p:stCondLst>
                                  <p:childTnLst>
                                    <p:animEffect transition="out" filter="fade">
                                      <p:cBhvr>
                                        <p:cTn id="108" dur="500"/>
                                        <p:tgtEl>
                                          <p:spTgt spid="36"/>
                                        </p:tgtEl>
                                      </p:cBhvr>
                                    </p:animEffect>
                                    <p:set>
                                      <p:cBhvr>
                                        <p:cTn id="10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1" nodeType="clickEffect">
                                  <p:stCondLst>
                                    <p:cond delay="0"/>
                                  </p:stCondLst>
                                  <p:childTnLst>
                                    <p:animEffect transition="out" filter="fade">
                                      <p:cBhvr>
                                        <p:cTn id="114" dur="500"/>
                                        <p:tgtEl>
                                          <p:spTgt spid="37"/>
                                        </p:tgtEl>
                                      </p:cBhvr>
                                    </p:animEffect>
                                    <p:set>
                                      <p:cBhvr>
                                        <p:cTn id="115" dur="1" fill="hold">
                                          <p:stCondLst>
                                            <p:cond delay="499"/>
                                          </p:stCondLst>
                                        </p:cTn>
                                        <p:tgtEl>
                                          <p:spTgt spid="37"/>
                                        </p:tgtEl>
                                        <p:attrNameLst>
                                          <p:attrName>style.visibility</p:attrName>
                                        </p:attrNameLst>
                                      </p:cBhvr>
                                      <p:to>
                                        <p:strVal val="hidden"/>
                                      </p:to>
                                    </p:set>
                                  </p:childTnLst>
                                </p:cTn>
                              </p:par>
                              <p:par>
                                <p:cTn id="116" presetID="10" presetClass="exit" presetSubtype="0" fill="hold" grpId="3" nodeType="withEffect">
                                  <p:stCondLst>
                                    <p:cond delay="0"/>
                                  </p:stCondLst>
                                  <p:childTnLst>
                                    <p:animEffect transition="out" filter="fade">
                                      <p:cBhvr>
                                        <p:cTn id="117" dur="500"/>
                                        <p:tgtEl>
                                          <p:spTgt spid="26"/>
                                        </p:tgtEl>
                                      </p:cBhvr>
                                    </p:animEffect>
                                    <p:set>
                                      <p:cBhvr>
                                        <p:cTn id="118" dur="1" fill="hold">
                                          <p:stCondLst>
                                            <p:cond delay="499"/>
                                          </p:stCondLst>
                                        </p:cTn>
                                        <p:tgtEl>
                                          <p:spTgt spid="26"/>
                                        </p:tgtEl>
                                        <p:attrNameLst>
                                          <p:attrName>style.visibility</p:attrName>
                                        </p:attrNameLst>
                                      </p:cBhvr>
                                      <p:to>
                                        <p:strVal val="hidden"/>
                                      </p:to>
                                    </p:set>
                                  </p:childTnLst>
                                </p:cTn>
                              </p:par>
                              <p:par>
                                <p:cTn id="119" presetID="10" presetClass="exit" presetSubtype="0" fill="hold" grpId="3" nodeType="withEffect">
                                  <p:stCondLst>
                                    <p:cond delay="0"/>
                                  </p:stCondLst>
                                  <p:childTnLst>
                                    <p:animEffect transition="out" filter="fade">
                                      <p:cBhvr>
                                        <p:cTn id="120" dur="500"/>
                                        <p:tgtEl>
                                          <p:spTgt spid="28"/>
                                        </p:tgtEl>
                                      </p:cBhvr>
                                    </p:animEffect>
                                    <p:set>
                                      <p:cBhvr>
                                        <p:cTn id="121" dur="1" fill="hold">
                                          <p:stCondLst>
                                            <p:cond delay="499"/>
                                          </p:stCondLst>
                                        </p:cTn>
                                        <p:tgtEl>
                                          <p:spTgt spid="28"/>
                                        </p:tgtEl>
                                        <p:attrNameLst>
                                          <p:attrName>style.visibility</p:attrName>
                                        </p:attrNameLst>
                                      </p:cBhvr>
                                      <p:to>
                                        <p:strVal val="hidden"/>
                                      </p:to>
                                    </p:set>
                                  </p:childTnLst>
                                </p:cTn>
                              </p:par>
                              <p:par>
                                <p:cTn id="122" presetID="10" presetClass="exit" presetSubtype="0" fill="hold" grpId="3" nodeType="withEffect">
                                  <p:stCondLst>
                                    <p:cond delay="0"/>
                                  </p:stCondLst>
                                  <p:childTnLst>
                                    <p:animEffect transition="out" filter="fade">
                                      <p:cBhvr>
                                        <p:cTn id="123" dur="500"/>
                                        <p:tgtEl>
                                          <p:spTgt spid="29"/>
                                        </p:tgtEl>
                                      </p:cBhvr>
                                    </p:animEffect>
                                    <p:set>
                                      <p:cBhvr>
                                        <p:cTn id="124" dur="1" fill="hold">
                                          <p:stCondLst>
                                            <p:cond delay="499"/>
                                          </p:stCondLst>
                                        </p:cTn>
                                        <p:tgtEl>
                                          <p:spTgt spid="29"/>
                                        </p:tgtEl>
                                        <p:attrNameLst>
                                          <p:attrName>style.visibility</p:attrName>
                                        </p:attrNameLst>
                                      </p:cBhvr>
                                      <p:to>
                                        <p:strVal val="hidden"/>
                                      </p:to>
                                    </p:set>
                                  </p:childTnLst>
                                </p:cTn>
                              </p:par>
                              <p:par>
                                <p:cTn id="125" presetID="10" presetClass="exit" presetSubtype="0" fill="hold" grpId="3" nodeType="withEffect">
                                  <p:stCondLst>
                                    <p:cond delay="0"/>
                                  </p:stCondLst>
                                  <p:childTnLst>
                                    <p:animEffect transition="out" filter="fade">
                                      <p:cBhvr>
                                        <p:cTn id="126" dur="500"/>
                                        <p:tgtEl>
                                          <p:spTgt spid="30"/>
                                        </p:tgtEl>
                                      </p:cBhvr>
                                    </p:animEffect>
                                    <p:set>
                                      <p:cBhvr>
                                        <p:cTn id="127" dur="1" fill="hold">
                                          <p:stCondLst>
                                            <p:cond delay="499"/>
                                          </p:stCondLst>
                                        </p:cTn>
                                        <p:tgtEl>
                                          <p:spTgt spid="30"/>
                                        </p:tgtEl>
                                        <p:attrNameLst>
                                          <p:attrName>style.visibility</p:attrName>
                                        </p:attrNameLst>
                                      </p:cBhvr>
                                      <p:to>
                                        <p:strVal val="hidden"/>
                                      </p:to>
                                    </p:set>
                                  </p:childTnLst>
                                </p:cTn>
                              </p:par>
                              <p:par>
                                <p:cTn id="128" presetID="10" presetClass="exit" presetSubtype="0" fill="hold" grpId="3" nodeType="withEffect">
                                  <p:stCondLst>
                                    <p:cond delay="0"/>
                                  </p:stCondLst>
                                  <p:childTnLst>
                                    <p:animEffect transition="out" filter="fade">
                                      <p:cBhvr>
                                        <p:cTn id="129" dur="500"/>
                                        <p:tgtEl>
                                          <p:spTgt spid="31"/>
                                        </p:tgtEl>
                                      </p:cBhvr>
                                    </p:animEffect>
                                    <p:set>
                                      <p:cBhvr>
                                        <p:cTn id="130" dur="1" fill="hold">
                                          <p:stCondLst>
                                            <p:cond delay="499"/>
                                          </p:stCondLst>
                                        </p:cTn>
                                        <p:tgtEl>
                                          <p:spTgt spid="31"/>
                                        </p:tgtEl>
                                        <p:attrNameLst>
                                          <p:attrName>style.visibility</p:attrName>
                                        </p:attrNameLst>
                                      </p:cBhvr>
                                      <p:to>
                                        <p:strVal val="hidden"/>
                                      </p:to>
                                    </p:set>
                                  </p:childTnLst>
                                </p:cTn>
                              </p:par>
                              <p:par>
                                <p:cTn id="131" presetID="10" presetClass="exit" presetSubtype="0" fill="hold" grpId="3" nodeType="withEffect">
                                  <p:stCondLst>
                                    <p:cond delay="0"/>
                                  </p:stCondLst>
                                  <p:childTnLst>
                                    <p:animEffect transition="out" filter="fade">
                                      <p:cBhvr>
                                        <p:cTn id="132" dur="500"/>
                                        <p:tgtEl>
                                          <p:spTgt spid="33"/>
                                        </p:tgtEl>
                                      </p:cBhvr>
                                    </p:animEffect>
                                    <p:set>
                                      <p:cBhvr>
                                        <p:cTn id="133" dur="1" fill="hold">
                                          <p:stCondLst>
                                            <p:cond delay="499"/>
                                          </p:stCondLst>
                                        </p:cTn>
                                        <p:tgtEl>
                                          <p:spTgt spid="33"/>
                                        </p:tgtEl>
                                        <p:attrNameLst>
                                          <p:attrName>style.visibility</p:attrName>
                                        </p:attrNameLst>
                                      </p:cBhvr>
                                      <p:to>
                                        <p:strVal val="hidden"/>
                                      </p:to>
                                    </p:set>
                                  </p:childTnLst>
                                </p:cTn>
                              </p:par>
                              <p:par>
                                <p:cTn id="134" presetID="10" presetClass="exit" presetSubtype="0" fill="hold" grpId="3" nodeType="withEffect">
                                  <p:stCondLst>
                                    <p:cond delay="0"/>
                                  </p:stCondLst>
                                  <p:childTnLst>
                                    <p:animEffect transition="out" filter="fade">
                                      <p:cBhvr>
                                        <p:cTn id="135" dur="500"/>
                                        <p:tgtEl>
                                          <p:spTgt spid="35"/>
                                        </p:tgtEl>
                                      </p:cBhvr>
                                    </p:animEffect>
                                    <p:set>
                                      <p:cBhvr>
                                        <p:cTn id="136" dur="1" fill="hold">
                                          <p:stCondLst>
                                            <p:cond delay="499"/>
                                          </p:stCondLst>
                                        </p:cTn>
                                        <p:tgtEl>
                                          <p:spTgt spid="35"/>
                                        </p:tgtEl>
                                        <p:attrNameLst>
                                          <p:attrName>style.visibility</p:attrName>
                                        </p:attrNameLst>
                                      </p:cBhvr>
                                      <p:to>
                                        <p:strVal val="hidden"/>
                                      </p:to>
                                    </p:set>
                                  </p:childTnLst>
                                </p:cTn>
                              </p:par>
                              <p:par>
                                <p:cTn id="137" presetID="10" presetClass="exit" presetSubtype="0" fill="hold" grpId="3" nodeType="withEffect">
                                  <p:stCondLst>
                                    <p:cond delay="0"/>
                                  </p:stCondLst>
                                  <p:childTnLst>
                                    <p:animEffect transition="out" filter="fade">
                                      <p:cBhvr>
                                        <p:cTn id="138" dur="500"/>
                                        <p:tgtEl>
                                          <p:spTgt spid="36"/>
                                        </p:tgtEl>
                                      </p:cBhvr>
                                    </p:animEffect>
                                    <p:set>
                                      <p:cBhvr>
                                        <p:cTn id="13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40" restart="whenNotActive" fill="hold" evtFilter="cancelBubble" nodeType="interactiveSeq">
                <p:stCondLst>
                  <p:cond evt="onClick" delay="0">
                    <p:tgtEl>
                      <p:spTgt spid="47"/>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2" nodeType="clickEffect">
                                  <p:stCondLst>
                                    <p:cond delay="0"/>
                                  </p:stCondLst>
                                  <p:childTnLst>
                                    <p:animEffect transition="out" filter="fade">
                                      <p:cBhvr>
                                        <p:cTn id="144" dur="500"/>
                                        <p:tgtEl>
                                          <p:spTgt spid="37"/>
                                        </p:tgtEl>
                                      </p:cBhvr>
                                    </p:animEffect>
                                    <p:set>
                                      <p:cBhvr>
                                        <p:cTn id="145" dur="1" fill="hold">
                                          <p:stCondLst>
                                            <p:cond delay="499"/>
                                          </p:stCondLst>
                                        </p:cTn>
                                        <p:tgtEl>
                                          <p:spTgt spid="37"/>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47"/>
                                        </p:tgtEl>
                                      </p:cBhvr>
                                    </p:animEffect>
                                    <p:set>
                                      <p:cBhvr>
                                        <p:cTn id="148" dur="1" fill="hold">
                                          <p:stCondLst>
                                            <p:cond delay="499"/>
                                          </p:stCondLst>
                                        </p:cTn>
                                        <p:tgtEl>
                                          <p:spTgt spid="47"/>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46"/>
                                        </p:tgtEl>
                                      </p:cBhvr>
                                    </p:animEffect>
                                    <p:set>
                                      <p:cBhvr>
                                        <p:cTn id="151" dur="1" fill="hold">
                                          <p:stCondLst>
                                            <p:cond delay="499"/>
                                          </p:stCondLst>
                                        </p:cTn>
                                        <p:tgtEl>
                                          <p:spTgt spid="46"/>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4"/>
                                        </p:tgtEl>
                                      </p:cBhvr>
                                    </p:animEffect>
                                    <p:set>
                                      <p:cBhvr>
                                        <p:cTn id="154" dur="1" fill="hold">
                                          <p:stCondLst>
                                            <p:cond delay="499"/>
                                          </p:stCondLst>
                                        </p:cTn>
                                        <p:tgtEl>
                                          <p:spTgt spid="4"/>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38"/>
                                        </p:tgtEl>
                                      </p:cBhvr>
                                    </p:animEffect>
                                    <p:set>
                                      <p:cBhvr>
                                        <p:cTn id="15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58" restart="whenNotActive" fill="hold" evtFilter="cancelBubble" nodeType="interactiveSeq">
                <p:stCondLst>
                  <p:cond evt="onClick" delay="0">
                    <p:tgtEl>
                      <p:spTgt spid="50"/>
                    </p:tgtEl>
                  </p:cond>
                </p:stCondLst>
                <p:endSync evt="end" delay="0">
                  <p:rtn val="all"/>
                </p:endSync>
                <p:childTnLst>
                  <p:par>
                    <p:cTn id="159" fill="hold">
                      <p:stCondLst>
                        <p:cond delay="0"/>
                      </p:stCondLst>
                      <p:childTnLst>
                        <p:par>
                          <p:cTn id="160" fill="hold">
                            <p:stCondLst>
                              <p:cond delay="0"/>
                            </p:stCondLst>
                            <p:childTnLst>
                              <p:par>
                                <p:cTn id="161" presetID="10" presetClass="entr" presetSubtype="0" fill="hold" grpId="3" nodeType="clickEffect">
                                  <p:stCondLst>
                                    <p:cond delay="0"/>
                                  </p:stCondLst>
                                  <p:childTnLst>
                                    <p:set>
                                      <p:cBhvr>
                                        <p:cTn id="162" dur="1" fill="hold">
                                          <p:stCondLst>
                                            <p:cond delay="0"/>
                                          </p:stCondLst>
                                        </p:cTn>
                                        <p:tgtEl>
                                          <p:spTgt spid="37"/>
                                        </p:tgtEl>
                                        <p:attrNameLst>
                                          <p:attrName>style.visibility</p:attrName>
                                        </p:attrNameLst>
                                      </p:cBhvr>
                                      <p:to>
                                        <p:strVal val="visible"/>
                                      </p:to>
                                    </p:set>
                                    <p:animEffect transition="in" filter="fade">
                                      <p:cBhvr>
                                        <p:cTn id="163" dur="500"/>
                                        <p:tgtEl>
                                          <p:spTgt spid="37"/>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0"/>
                                        </p:tgtEl>
                                        <p:attrNameLst>
                                          <p:attrName>style.visibility</p:attrName>
                                        </p:attrNameLst>
                                      </p:cBhvr>
                                      <p:to>
                                        <p:strVal val="visible"/>
                                      </p:to>
                                    </p:set>
                                    <p:animEffect transition="in" filter="fade">
                                      <p:cBhvr>
                                        <p:cTn id="166" dur="500"/>
                                        <p:tgtEl>
                                          <p:spTgt spid="2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1"/>
                                        </p:tgtEl>
                                        <p:attrNameLst>
                                          <p:attrName>style.visibility</p:attrName>
                                        </p:attrNameLst>
                                      </p:cBhvr>
                                      <p:to>
                                        <p:strVal val="visible"/>
                                      </p:to>
                                    </p:set>
                                    <p:animEffect transition="in" filter="fade">
                                      <p:cBhvr>
                                        <p:cTn id="169" dur="500"/>
                                        <p:tgtEl>
                                          <p:spTgt spid="2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Effect transition="in" filter="fade">
                                      <p:cBhvr>
                                        <p:cTn id="172" dur="500"/>
                                        <p:tgtEl>
                                          <p:spTgt spid="2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23"/>
                                        </p:tgtEl>
                                        <p:attrNameLst>
                                          <p:attrName>style.visibility</p:attrName>
                                        </p:attrNameLst>
                                      </p:cBhvr>
                                      <p:to>
                                        <p:strVal val="visible"/>
                                      </p:to>
                                    </p:set>
                                    <p:animEffect transition="in" filter="fade">
                                      <p:cBhvr>
                                        <p:cTn id="175" dur="500"/>
                                        <p:tgtEl>
                                          <p:spTgt spid="23"/>
                                        </p:tgtEl>
                                      </p:cBhvr>
                                    </p:animEffect>
                                  </p:childTnLst>
                                </p:cTn>
                              </p:par>
                            </p:childTnLst>
                          </p:cTn>
                        </p:par>
                      </p:childTnLst>
                    </p:cTn>
                  </p:par>
                </p:childTnLst>
              </p:cTn>
              <p:nextCondLst>
                <p:cond evt="onClick" delay="0">
                  <p:tgtEl>
                    <p:spTgt spid="50"/>
                  </p:tgtEl>
                </p:cond>
              </p:nextCondLst>
            </p:seq>
            <p:seq concurrent="1" nextAc="seek">
              <p:cTn id="176" restart="whenNotActive" fill="hold" evtFilter="cancelBubble" nodeType="interactiveSeq">
                <p:stCondLst>
                  <p:cond evt="onClick" delay="0">
                    <p:tgtEl>
                      <p:spTgt spid="23"/>
                    </p:tgtEl>
                  </p:cond>
                </p:stCondLst>
                <p:endSync evt="end" delay="0">
                  <p:rtn val="all"/>
                </p:endSync>
                <p:childTnLst>
                  <p:par>
                    <p:cTn id="177" fill="hold">
                      <p:stCondLst>
                        <p:cond delay="0"/>
                      </p:stCondLst>
                      <p:childTnLst>
                        <p:par>
                          <p:cTn id="178" fill="hold">
                            <p:stCondLst>
                              <p:cond delay="0"/>
                            </p:stCondLst>
                            <p:childTnLst>
                              <p:par>
                                <p:cTn id="179" presetID="10" presetClass="exit" presetSubtype="0" fill="hold" grpId="4" nodeType="clickEffect">
                                  <p:stCondLst>
                                    <p:cond delay="0"/>
                                  </p:stCondLst>
                                  <p:childTnLst>
                                    <p:animEffect transition="out" filter="fade">
                                      <p:cBhvr>
                                        <p:cTn id="180" dur="500"/>
                                        <p:tgtEl>
                                          <p:spTgt spid="37"/>
                                        </p:tgtEl>
                                      </p:cBhvr>
                                    </p:animEffect>
                                    <p:set>
                                      <p:cBhvr>
                                        <p:cTn id="181" dur="1" fill="hold">
                                          <p:stCondLst>
                                            <p:cond delay="499"/>
                                          </p:stCondLst>
                                        </p:cTn>
                                        <p:tgtEl>
                                          <p:spTgt spid="37"/>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20"/>
                                        </p:tgtEl>
                                      </p:cBhvr>
                                    </p:animEffect>
                                    <p:set>
                                      <p:cBhvr>
                                        <p:cTn id="184" dur="1" fill="hold">
                                          <p:stCondLst>
                                            <p:cond delay="499"/>
                                          </p:stCondLst>
                                        </p:cTn>
                                        <p:tgtEl>
                                          <p:spTgt spid="20"/>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21"/>
                                        </p:tgtEl>
                                      </p:cBhvr>
                                    </p:animEffect>
                                    <p:set>
                                      <p:cBhvr>
                                        <p:cTn id="187" dur="1" fill="hold">
                                          <p:stCondLst>
                                            <p:cond delay="499"/>
                                          </p:stCondLst>
                                        </p:cTn>
                                        <p:tgtEl>
                                          <p:spTgt spid="21"/>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22"/>
                                        </p:tgtEl>
                                      </p:cBhvr>
                                    </p:animEffect>
                                    <p:set>
                                      <p:cBhvr>
                                        <p:cTn id="190" dur="1" fill="hold">
                                          <p:stCondLst>
                                            <p:cond delay="499"/>
                                          </p:stCondLst>
                                        </p:cTn>
                                        <p:tgtEl>
                                          <p:spTgt spid="22"/>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23"/>
                                        </p:tgtEl>
                                      </p:cBhvr>
                                    </p:animEffect>
                                    <p:set>
                                      <p:cBhvr>
                                        <p:cTn id="19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94" restart="whenNotActive" fill="hold" evtFilter="cancelBubble" nodeType="interactiveSeq">
                <p:stCondLst>
                  <p:cond evt="onClick" delay="0">
                    <p:tgtEl>
                      <p:spTgt spid="45"/>
                    </p:tgtEl>
                  </p:cond>
                </p:stCondLst>
                <p:endSync evt="end" delay="0">
                  <p:rtn val="all"/>
                </p:endSync>
                <p:childTnLst>
                  <p:par>
                    <p:cTn id="195" fill="hold">
                      <p:stCondLst>
                        <p:cond delay="0"/>
                      </p:stCondLst>
                      <p:childTnLst>
                        <p:par>
                          <p:cTn id="196" fill="hold">
                            <p:stCondLst>
                              <p:cond delay="0"/>
                            </p:stCondLst>
                            <p:childTnLst>
                              <p:par>
                                <p:cTn id="197" presetID="10" presetClass="exit" presetSubtype="0" fill="hold" grpId="5" nodeType="clickEffect">
                                  <p:stCondLst>
                                    <p:cond delay="0"/>
                                  </p:stCondLst>
                                  <p:childTnLst>
                                    <p:animEffect transition="out" filter="fade">
                                      <p:cBhvr>
                                        <p:cTn id="198" dur="500"/>
                                        <p:tgtEl>
                                          <p:spTgt spid="37"/>
                                        </p:tgtEl>
                                      </p:cBhvr>
                                    </p:animEffect>
                                    <p:set>
                                      <p:cBhvr>
                                        <p:cTn id="199" dur="1" fill="hold">
                                          <p:stCondLst>
                                            <p:cond delay="499"/>
                                          </p:stCondLst>
                                        </p:cTn>
                                        <p:tgtEl>
                                          <p:spTgt spid="37"/>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45"/>
                                        </p:tgtEl>
                                      </p:cBhvr>
                                    </p:animEffect>
                                    <p:set>
                                      <p:cBhvr>
                                        <p:cTn id="202" dur="1" fill="hold">
                                          <p:stCondLst>
                                            <p:cond delay="499"/>
                                          </p:stCondLst>
                                        </p:cTn>
                                        <p:tgtEl>
                                          <p:spTgt spid="45"/>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44"/>
                                        </p:tgtEl>
                                      </p:cBhvr>
                                    </p:animEffect>
                                    <p:set>
                                      <p:cBhvr>
                                        <p:cTn id="205" dur="1" fill="hold">
                                          <p:stCondLst>
                                            <p:cond delay="499"/>
                                          </p:stCondLst>
                                        </p:cTn>
                                        <p:tgtEl>
                                          <p:spTgt spid="44"/>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42"/>
                                        </p:tgtEl>
                                      </p:cBhvr>
                                    </p:animEffect>
                                    <p:set>
                                      <p:cBhvr>
                                        <p:cTn id="208" dur="1" fill="hold">
                                          <p:stCondLst>
                                            <p:cond delay="499"/>
                                          </p:stCondLst>
                                        </p:cTn>
                                        <p:tgtEl>
                                          <p:spTgt spid="42"/>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43"/>
                                        </p:tgtEl>
                                      </p:cBhvr>
                                    </p:animEffect>
                                    <p:set>
                                      <p:cBhvr>
                                        <p:cTn id="21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37" grpId="0" animBg="1"/>
      <p:bldP spid="37" grpId="1" animBg="1"/>
      <p:bldP spid="37" grpId="2" animBg="1"/>
      <p:bldP spid="37" grpId="3" animBg="1"/>
      <p:bldP spid="37" grpId="4" animBg="1"/>
      <p:bldP spid="37" grpId="5" animBg="1"/>
      <p:bldP spid="20" grpId="0" animBg="1"/>
      <p:bldP spid="20" grpId="1" animBg="1"/>
      <p:bldP spid="21" grpId="0"/>
      <p:bldP spid="21" grpId="1"/>
      <p:bldP spid="22" grpId="0" animBg="1"/>
      <p:bldP spid="22" grpId="1" animBg="1"/>
      <p:bldP spid="23" grpId="0"/>
      <p:bldP spid="23" grpId="1"/>
      <p:bldP spid="26" grpId="0" animBg="1"/>
      <p:bldP spid="26" grpId="1" animBg="1"/>
      <p:bldP spid="26" grpId="2" animBg="1"/>
      <p:bldP spid="26" grpId="3" animBg="1"/>
      <p:bldP spid="28" grpId="0" animBg="1"/>
      <p:bldP spid="28" grpId="1" animBg="1"/>
      <p:bldP spid="28" grpId="2" animBg="1"/>
      <p:bldP spid="28" grpId="3" animBg="1"/>
      <p:bldP spid="29" grpId="0"/>
      <p:bldP spid="29" grpId="1"/>
      <p:bldP spid="29" grpId="2"/>
      <p:bldP spid="29" grpId="3"/>
      <p:bldP spid="30" grpId="0" animBg="1"/>
      <p:bldP spid="30" grpId="1" animBg="1"/>
      <p:bldP spid="30" grpId="2" animBg="1"/>
      <p:bldP spid="30" grpId="3" animBg="1"/>
      <p:bldP spid="31" grpId="0"/>
      <p:bldP spid="31" grpId="1"/>
      <p:bldP spid="31" grpId="2"/>
      <p:bldP spid="31" grpId="3"/>
      <p:bldP spid="33" grpId="0"/>
      <p:bldP spid="33" grpId="1"/>
      <p:bldP spid="33" grpId="2"/>
      <p:bldP spid="33" grpId="3"/>
      <p:bldP spid="35" grpId="0" animBg="1"/>
      <p:bldP spid="35" grpId="1" animBg="1"/>
      <p:bldP spid="35" grpId="2" animBg="1"/>
      <p:bldP spid="35" grpId="3" animBg="1"/>
      <p:bldP spid="36" grpId="0"/>
      <p:bldP spid="36" grpId="1"/>
      <p:bldP spid="36" grpId="2"/>
      <p:bldP spid="36" grpId="3"/>
      <p:bldP spid="38" grpId="0" animBg="1"/>
      <p:bldP spid="38" grpId="1" animBg="1"/>
      <p:bldP spid="4" grpId="0"/>
      <p:bldP spid="4" grpId="1"/>
      <p:bldP spid="46" grpId="0" animBg="1"/>
      <p:bldP spid="46" grpId="1" animBg="1"/>
      <p:bldP spid="47" grpId="0"/>
      <p:bldP spid="47" grpId="1"/>
      <p:bldP spid="43" grpId="0" animBg="1"/>
      <p:bldP spid="43" grpId="1" animBg="1"/>
      <p:bldP spid="42" grpId="0"/>
      <p:bldP spid="42" grpId="1"/>
      <p:bldP spid="44" grpId="0" animBg="1"/>
      <p:bldP spid="44" grpId="1" animBg="1"/>
      <p:bldP spid="45" grpId="0"/>
      <p:bldP spid="45"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7" name="Chart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534" y="537300"/>
            <a:ext cx="3258714" cy="1570107"/>
          </a:xfrm>
          <a:prstGeom prst="rect">
            <a:avLst/>
          </a:prstGeom>
        </p:spPr>
      </p:pic>
      <p:pic>
        <p:nvPicPr>
          <p:cNvPr id="9" name="Chart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654" y="2268834"/>
            <a:ext cx="3552281" cy="1086019"/>
          </a:xfrm>
          <a:prstGeom prst="rect">
            <a:avLst/>
          </a:prstGeom>
        </p:spPr>
      </p:pic>
      <p:pic>
        <p:nvPicPr>
          <p:cNvPr id="2" name="Chart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525" y="4440877"/>
            <a:ext cx="3552281" cy="1086020"/>
          </a:xfrm>
          <a:prstGeom prst="rect">
            <a:avLst/>
          </a:prstGeom>
        </p:spPr>
      </p:pic>
      <p:pic>
        <p:nvPicPr>
          <p:cNvPr id="3" name="Chart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654" y="3354856"/>
            <a:ext cx="3552281" cy="1086020"/>
          </a:xfrm>
          <a:prstGeom prst="rect">
            <a:avLst/>
          </a:prstGeom>
        </p:spPr>
      </p:pic>
      <p:pic>
        <p:nvPicPr>
          <p:cNvPr id="4" name="Chart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6319" y="647015"/>
            <a:ext cx="3545428" cy="1083925"/>
          </a:xfrm>
          <a:prstGeom prst="rect">
            <a:avLst/>
          </a:prstGeom>
        </p:spPr>
      </p:pic>
      <p:pic>
        <p:nvPicPr>
          <p:cNvPr id="5" name="Chart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6319" y="1730941"/>
            <a:ext cx="3545429" cy="1083925"/>
          </a:xfrm>
          <a:prstGeom prst="rect">
            <a:avLst/>
          </a:prstGeom>
        </p:spPr>
      </p:pic>
      <p:pic>
        <p:nvPicPr>
          <p:cNvPr id="10" name="Chart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9252" y="2814867"/>
            <a:ext cx="3532511" cy="1079976"/>
          </a:xfrm>
          <a:prstGeom prst="rect">
            <a:avLst/>
          </a:prstGeom>
        </p:spPr>
      </p:pic>
      <p:pic>
        <p:nvPicPr>
          <p:cNvPr id="11" name="Allergies Box"/>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99856" y="4094823"/>
            <a:ext cx="2617593" cy="1354646"/>
          </a:xfrm>
          <a:prstGeom prst="rect">
            <a:avLst/>
          </a:prstGeom>
        </p:spPr>
      </p:pic>
    </p:spTree>
    <p:extLst>
      <p:ext uri="{BB962C8B-B14F-4D97-AF65-F5344CB8AC3E}">
        <p14:creationId xmlns:p14="http://schemas.microsoft.com/office/powerpoint/2010/main" val="42236332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14" name="Progress N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548680"/>
            <a:ext cx="6647685" cy="4928614"/>
          </a:xfrm>
          <a:prstGeom prst="rect">
            <a:avLst/>
          </a:prstGeom>
        </p:spPr>
      </p:pic>
    </p:spTree>
    <p:extLst>
      <p:ext uri="{BB962C8B-B14F-4D97-AF65-F5344CB8AC3E}">
        <p14:creationId xmlns:p14="http://schemas.microsoft.com/office/powerpoint/2010/main" val="3061080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M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164" y="707262"/>
            <a:ext cx="8209716" cy="3653034"/>
          </a:xfrm>
          <a:prstGeom prst="rect">
            <a:avLst/>
          </a:prstGeom>
        </p:spPr>
      </p:pic>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3"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sp>
        <p:nvSpPr>
          <p:cNvPr id="2" name="Text"/>
          <p:cNvSpPr txBox="1"/>
          <p:nvPr/>
        </p:nvSpPr>
        <p:spPr>
          <a:xfrm>
            <a:off x="482627" y="4653136"/>
            <a:ext cx="5472608" cy="369332"/>
          </a:xfrm>
          <a:prstGeom prst="rect">
            <a:avLst/>
          </a:prstGeom>
          <a:noFill/>
        </p:spPr>
        <p:txBody>
          <a:bodyPr wrap="square" rtlCol="0">
            <a:spAutoFit/>
          </a:bodyPr>
          <a:lstStyle/>
          <a:p>
            <a:r>
              <a:rPr lang="en-AU" dirty="0"/>
              <a:t>Click on relevant results to reveal more information.</a:t>
            </a:r>
          </a:p>
        </p:txBody>
      </p:sp>
      <p:sp>
        <p:nvSpPr>
          <p:cNvPr id="9" name="Other Cult Button"/>
          <p:cNvSpPr/>
          <p:nvPr/>
        </p:nvSpPr>
        <p:spPr>
          <a:xfrm>
            <a:off x="4965838" y="3294000"/>
            <a:ext cx="1152000" cy="252000"/>
          </a:xfrm>
          <a:prstGeom prst="round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Nursing Note Button"/>
          <p:cNvSpPr/>
          <p:nvPr/>
        </p:nvSpPr>
        <p:spPr>
          <a:xfrm>
            <a:off x="3708000" y="3906000"/>
            <a:ext cx="1224000" cy="288032"/>
          </a:xfrm>
          <a:prstGeom prst="round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Blood Cult Button"/>
          <p:cNvSpPr/>
          <p:nvPr/>
        </p:nvSpPr>
        <p:spPr>
          <a:xfrm>
            <a:off x="4968000" y="3546000"/>
            <a:ext cx="1152000" cy="252000"/>
          </a:xfrm>
          <a:prstGeom prst="round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Nursing Note Box"/>
          <p:cNvSpPr/>
          <p:nvPr/>
        </p:nvSpPr>
        <p:spPr>
          <a:xfrm>
            <a:off x="2086746" y="964577"/>
            <a:ext cx="4968551" cy="396973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Nursing Note Text"/>
          <p:cNvSpPr txBox="1"/>
          <p:nvPr/>
        </p:nvSpPr>
        <p:spPr>
          <a:xfrm>
            <a:off x="2446786" y="1220956"/>
            <a:ext cx="4608511" cy="3600986"/>
          </a:xfrm>
          <a:prstGeom prst="rect">
            <a:avLst/>
          </a:prstGeom>
          <a:noFill/>
        </p:spPr>
        <p:txBody>
          <a:bodyPr wrap="square" rtlCol="0">
            <a:spAutoFit/>
          </a:bodyPr>
          <a:lstStyle/>
          <a:p>
            <a:r>
              <a:rPr lang="en-AU" sz="1200" b="1" dirty="0"/>
              <a:t>Nursing Note</a:t>
            </a:r>
          </a:p>
          <a:p>
            <a:r>
              <a:rPr lang="en-AU" sz="1200" b="1" dirty="0"/>
              <a:t>Verified H. </a:t>
            </a:r>
            <a:r>
              <a:rPr lang="en-AU" sz="1200" b="1" dirty="0" err="1"/>
              <a:t>O’Day</a:t>
            </a:r>
            <a:r>
              <a:rPr lang="en-AU" sz="1200" b="1" dirty="0"/>
              <a:t> 30/05/14 17:19</a:t>
            </a:r>
          </a:p>
          <a:p>
            <a:endParaRPr lang="en-AU" sz="1200" dirty="0"/>
          </a:p>
          <a:p>
            <a:r>
              <a:rPr lang="en-AU" sz="1200" dirty="0" err="1"/>
              <a:t>Pt</a:t>
            </a:r>
            <a:r>
              <a:rPr lang="en-AU" sz="1200" dirty="0"/>
              <a:t> activated call button – ‘bit dizzy and slight headache’. </a:t>
            </a:r>
          </a:p>
          <a:p>
            <a:r>
              <a:rPr lang="en-AU" sz="1200" dirty="0"/>
              <a:t>Noted </a:t>
            </a:r>
            <a:r>
              <a:rPr lang="en-AU" sz="1200" dirty="0" err="1"/>
              <a:t>pt</a:t>
            </a:r>
            <a:r>
              <a:rPr lang="en-AU" sz="1200" dirty="0"/>
              <a:t> clammy but still sitting up in bed.</a:t>
            </a:r>
          </a:p>
          <a:p>
            <a:endParaRPr lang="en-AU" sz="1200" dirty="0"/>
          </a:p>
          <a:p>
            <a:r>
              <a:rPr lang="en-AU" sz="1200" dirty="0"/>
              <a:t>Manual BP 90/60</a:t>
            </a:r>
          </a:p>
          <a:p>
            <a:r>
              <a:rPr lang="en-AU" sz="1200" dirty="0"/>
              <a:t>Temp 38.5</a:t>
            </a:r>
          </a:p>
          <a:p>
            <a:r>
              <a:rPr lang="en-AU" sz="1200" dirty="0"/>
              <a:t>HR 105 – </a:t>
            </a:r>
            <a:r>
              <a:rPr lang="en-AU" sz="1200" dirty="0" err="1"/>
              <a:t>prev</a:t>
            </a:r>
            <a:r>
              <a:rPr lang="en-AU" sz="1200" dirty="0"/>
              <a:t> </a:t>
            </a:r>
            <a:r>
              <a:rPr lang="en-AU" sz="1200" dirty="0" err="1"/>
              <a:t>obs</a:t>
            </a:r>
            <a:r>
              <a:rPr lang="en-AU" sz="1200" dirty="0"/>
              <a:t> usually around 60</a:t>
            </a:r>
          </a:p>
          <a:p>
            <a:r>
              <a:rPr lang="en-AU" sz="1200" dirty="0"/>
              <a:t>BSL attended = 8.9</a:t>
            </a:r>
          </a:p>
          <a:p>
            <a:endParaRPr lang="en-AU" sz="1200" dirty="0"/>
          </a:p>
          <a:p>
            <a:r>
              <a:rPr lang="en-AU" sz="1200" dirty="0" err="1"/>
              <a:t>Pt</a:t>
            </a:r>
            <a:r>
              <a:rPr lang="en-AU" sz="1200" dirty="0"/>
              <a:t> requiring clinical review</a:t>
            </a:r>
          </a:p>
          <a:p>
            <a:r>
              <a:rPr lang="en-AU" sz="1200" dirty="0"/>
              <a:t>Nil response from team – contacted AH RMO</a:t>
            </a:r>
          </a:p>
          <a:p>
            <a:endParaRPr lang="en-AU" sz="1200" dirty="0"/>
          </a:p>
          <a:p>
            <a:r>
              <a:rPr lang="en-AU" sz="1200" dirty="0"/>
              <a:t>Panadol, bolus fluids given by </a:t>
            </a:r>
            <a:r>
              <a:rPr lang="en-AU" sz="1200" dirty="0" err="1"/>
              <a:t>ph</a:t>
            </a:r>
            <a:r>
              <a:rPr lang="en-AU" sz="1200" dirty="0"/>
              <a:t> order</a:t>
            </a:r>
          </a:p>
          <a:p>
            <a:r>
              <a:rPr lang="en-AU" sz="1200" dirty="0" err="1"/>
              <a:t>Pt</a:t>
            </a:r>
            <a:r>
              <a:rPr lang="en-AU" sz="1200" dirty="0"/>
              <a:t> r/v by RMO within 20 minutes</a:t>
            </a:r>
          </a:p>
          <a:p>
            <a:endParaRPr lang="en-AU" sz="1200" dirty="0"/>
          </a:p>
          <a:p>
            <a:r>
              <a:rPr lang="en-AU" sz="1200" dirty="0"/>
              <a:t>H </a:t>
            </a:r>
            <a:r>
              <a:rPr lang="en-AU" sz="1200" dirty="0" err="1"/>
              <a:t>O.Day</a:t>
            </a:r>
            <a:r>
              <a:rPr lang="en-AU" sz="1200" dirty="0"/>
              <a:t> RN (with R. </a:t>
            </a:r>
            <a:r>
              <a:rPr lang="en-AU" sz="1200" dirty="0" err="1"/>
              <a:t>Swallei</a:t>
            </a:r>
            <a:r>
              <a:rPr lang="en-AU" sz="1200" dirty="0"/>
              <a:t>, EN)</a:t>
            </a:r>
          </a:p>
          <a:p>
            <a:endParaRPr lang="en-AU" sz="1200" dirty="0"/>
          </a:p>
        </p:txBody>
      </p:sp>
      <p:sp>
        <p:nvSpPr>
          <p:cNvPr id="27" name="Other Cult Box"/>
          <p:cNvSpPr/>
          <p:nvPr/>
        </p:nvSpPr>
        <p:spPr>
          <a:xfrm>
            <a:off x="2915816" y="1799177"/>
            <a:ext cx="3888432" cy="2277895"/>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ther Cult Text"/>
          <p:cNvSpPr txBox="1"/>
          <p:nvPr/>
        </p:nvSpPr>
        <p:spPr>
          <a:xfrm>
            <a:off x="3218930" y="2051222"/>
            <a:ext cx="3297286" cy="1754326"/>
          </a:xfrm>
          <a:prstGeom prst="rect">
            <a:avLst/>
          </a:prstGeom>
          <a:noFill/>
        </p:spPr>
        <p:txBody>
          <a:bodyPr wrap="square" rtlCol="0">
            <a:spAutoFit/>
          </a:bodyPr>
          <a:lstStyle/>
          <a:p>
            <a:r>
              <a:rPr lang="en-AU" sz="1200" b="1" dirty="0"/>
              <a:t>Culture (Other)</a:t>
            </a:r>
          </a:p>
          <a:p>
            <a:r>
              <a:rPr lang="en-AU" sz="1200" b="1" dirty="0"/>
              <a:t>Logged 22/07/14 18:10</a:t>
            </a:r>
          </a:p>
          <a:p>
            <a:r>
              <a:rPr lang="en-AU" sz="1200" b="1" dirty="0"/>
              <a:t>Posted 24/07/14 08:05</a:t>
            </a:r>
          </a:p>
          <a:p>
            <a:endParaRPr lang="en-AU" sz="1200" dirty="0"/>
          </a:p>
          <a:p>
            <a:r>
              <a:rPr lang="en-AU" sz="1200" dirty="0"/>
              <a:t>Culture (Other): IVC line tip</a:t>
            </a:r>
          </a:p>
          <a:p>
            <a:endParaRPr lang="en-AU" sz="1200" dirty="0"/>
          </a:p>
          <a:p>
            <a:r>
              <a:rPr lang="en-AU" sz="1200" dirty="0"/>
              <a:t>Nil growth at 36hrs.</a:t>
            </a:r>
          </a:p>
          <a:p>
            <a:endParaRPr lang="en-AU" sz="1200" dirty="0"/>
          </a:p>
          <a:p>
            <a:r>
              <a:rPr lang="en-AU" sz="1200" dirty="0"/>
              <a:t>Report to follow if growth occurs.</a:t>
            </a:r>
          </a:p>
        </p:txBody>
      </p:sp>
      <p:pic>
        <p:nvPicPr>
          <p:cNvPr id="22" name="Close Nursing Note"/>
          <p:cNvPicPr>
            <a:picLocks/>
          </p:cNvPicPr>
          <p:nvPr/>
        </p:nvPicPr>
        <p:blipFill>
          <a:blip r:embed="rId4">
            <a:extLst>
              <a:ext uri="{28A0092B-C50C-407E-A947-70E740481C1C}">
                <a14:useLocalDpi xmlns:a14="http://schemas.microsoft.com/office/drawing/2010/main" val="0"/>
              </a:ext>
            </a:extLst>
          </a:blip>
          <a:stretch>
            <a:fillRect/>
          </a:stretch>
        </p:blipFill>
        <p:spPr>
          <a:xfrm>
            <a:off x="6623250" y="1072623"/>
            <a:ext cx="324000" cy="307350"/>
          </a:xfrm>
          <a:prstGeom prst="rect">
            <a:avLst/>
          </a:prstGeom>
        </p:spPr>
      </p:pic>
      <p:pic>
        <p:nvPicPr>
          <p:cNvPr id="29" name="Close Other Cult"/>
          <p:cNvPicPr>
            <a:picLocks/>
          </p:cNvPicPr>
          <p:nvPr/>
        </p:nvPicPr>
        <p:blipFill>
          <a:blip r:embed="rId4">
            <a:extLst>
              <a:ext uri="{28A0092B-C50C-407E-A947-70E740481C1C}">
                <a14:useLocalDpi xmlns:a14="http://schemas.microsoft.com/office/drawing/2010/main" val="0"/>
              </a:ext>
            </a:extLst>
          </a:blip>
          <a:stretch>
            <a:fillRect/>
          </a:stretch>
        </p:blipFill>
        <p:spPr>
          <a:xfrm>
            <a:off x="6354216" y="1897547"/>
            <a:ext cx="324000" cy="307350"/>
          </a:xfrm>
          <a:prstGeom prst="rect">
            <a:avLst/>
          </a:prstGeom>
        </p:spPr>
      </p:pic>
      <p:sp>
        <p:nvSpPr>
          <p:cNvPr id="20" name="Blood Cult Box"/>
          <p:cNvSpPr/>
          <p:nvPr/>
        </p:nvSpPr>
        <p:spPr>
          <a:xfrm>
            <a:off x="3473036" y="1799177"/>
            <a:ext cx="2700300" cy="1413799"/>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Blood Cult Text"/>
          <p:cNvSpPr txBox="1"/>
          <p:nvPr/>
        </p:nvSpPr>
        <p:spPr>
          <a:xfrm>
            <a:off x="3659179" y="2051222"/>
            <a:ext cx="2259192" cy="830997"/>
          </a:xfrm>
          <a:prstGeom prst="rect">
            <a:avLst/>
          </a:prstGeom>
          <a:noFill/>
        </p:spPr>
        <p:txBody>
          <a:bodyPr wrap="square" rtlCol="0">
            <a:spAutoFit/>
          </a:bodyPr>
          <a:lstStyle/>
          <a:p>
            <a:r>
              <a:rPr lang="en-AU" sz="1200" b="1" dirty="0"/>
              <a:t>Blood Culture</a:t>
            </a:r>
          </a:p>
          <a:p>
            <a:r>
              <a:rPr lang="en-AU" sz="1200" b="1" dirty="0"/>
              <a:t>Logged 22/07/14 18:10</a:t>
            </a:r>
          </a:p>
          <a:p>
            <a:endParaRPr lang="en-AU" sz="1200" dirty="0"/>
          </a:p>
          <a:p>
            <a:r>
              <a:rPr lang="en-AU" sz="1200" dirty="0"/>
              <a:t>Pending.</a:t>
            </a:r>
          </a:p>
        </p:txBody>
      </p:sp>
      <p:pic>
        <p:nvPicPr>
          <p:cNvPr id="23" name="Close Blood Cult"/>
          <p:cNvPicPr>
            <a:picLocks/>
          </p:cNvPicPr>
          <p:nvPr/>
        </p:nvPicPr>
        <p:blipFill>
          <a:blip r:embed="rId4">
            <a:extLst>
              <a:ext uri="{28A0092B-C50C-407E-A947-70E740481C1C}">
                <a14:useLocalDpi xmlns:a14="http://schemas.microsoft.com/office/drawing/2010/main" val="0"/>
              </a:ext>
            </a:extLst>
          </a:blip>
          <a:stretch>
            <a:fillRect/>
          </a:stretch>
        </p:blipFill>
        <p:spPr>
          <a:xfrm>
            <a:off x="5756371" y="1897547"/>
            <a:ext cx="324000" cy="307350"/>
          </a:xfrm>
          <a:prstGeom prst="rect">
            <a:avLst/>
          </a:prstGeom>
        </p:spPr>
      </p:pic>
    </p:spTree>
    <p:extLst>
      <p:ext uri="{BB962C8B-B14F-4D97-AF65-F5344CB8AC3E}">
        <p14:creationId xmlns:p14="http://schemas.microsoft.com/office/powerpoint/2010/main" val="34679994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9"/>
                                        </p:tgtEl>
                                      </p:cBhvr>
                                    </p:animEffect>
                                    <p:set>
                                      <p:cBhvr>
                                        <p:cTn id="4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childTnLst>
              </p:cTn>
              <p:nextCondLst>
                <p:cond evt="onClick" delay="0">
                  <p:tgtEl>
                    <p:spTgt spid="24"/>
                  </p:tgtEl>
                </p:cond>
              </p:nextCondLst>
            </p:seq>
            <p:seq concurrent="1" nextAc="seek">
              <p:cTn id="62" restart="whenNotActive" fill="hold" evtFilter="cancelBubble" nodeType="interactiveSeq">
                <p:stCondLst>
                  <p:cond evt="onClick" delay="0">
                    <p:tgtEl>
                      <p:spTgt spid="23"/>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20"/>
                                        </p:tgtEl>
                                      </p:cBhvr>
                                    </p:animEffect>
                                    <p:set>
                                      <p:cBhvr>
                                        <p:cTn id="70" dur="1" fill="hold">
                                          <p:stCondLst>
                                            <p:cond delay="499"/>
                                          </p:stCondLst>
                                        </p:cTn>
                                        <p:tgtEl>
                                          <p:spTgt spid="20"/>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3"/>
                                        </p:tgtEl>
                                      </p:cBhvr>
                                    </p:animEffect>
                                    <p:set>
                                      <p:cBhvr>
                                        <p:cTn id="7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0" grpId="0" animBg="1"/>
      <p:bldP spid="10" grpId="1" animBg="1"/>
      <p:bldP spid="14" grpId="0"/>
      <p:bldP spid="14" grpId="1"/>
      <p:bldP spid="27" grpId="0" animBg="1"/>
      <p:bldP spid="27" grpId="1" animBg="1"/>
      <p:bldP spid="26" grpId="0"/>
      <p:bldP spid="26" grpId="1"/>
      <p:bldP spid="20" grpId="0" animBg="1"/>
      <p:bldP spid="20" grpId="1" animBg="1"/>
      <p:bldP spid="21" grpId="0"/>
      <p:bldP spid="21"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760" y="3465004"/>
            <a:ext cx="381053" cy="376290"/>
          </a:xfrm>
          <a:prstGeom prst="rect">
            <a:avLst/>
          </a:prstGeom>
        </p:spPr>
      </p:pic>
      <p:pic>
        <p:nvPicPr>
          <p:cNvPr id="23" nam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760" y="2828013"/>
            <a:ext cx="381053" cy="376290"/>
          </a:xfrm>
          <a:prstGeom prst="rect">
            <a:avLst/>
          </a:prstGeom>
        </p:spPr>
      </p:pic>
      <p:pic>
        <p:nvPicPr>
          <p:cNvPr id="5" nam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760" y="1604013"/>
            <a:ext cx="381053" cy="376290"/>
          </a:xfrm>
          <a:prstGeom prst="rect">
            <a:avLst/>
          </a:prstGeom>
        </p:spPr>
      </p:pic>
      <p:pic>
        <p:nvPicPr>
          <p:cNvPr id="24" name="Next Butto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0333" y="4851796"/>
            <a:ext cx="965169" cy="725154"/>
          </a:xfrm>
          <a:prstGeom prst="rect">
            <a:avLst/>
          </a:prstGeom>
        </p:spPr>
      </p:pic>
      <p:sp>
        <p:nvSpPr>
          <p:cNvPr id="58" name="Transparent Box"/>
          <p:cNvSpPr/>
          <p:nvPr/>
        </p:nvSpPr>
        <p:spPr>
          <a:xfrm>
            <a:off x="2267744" y="1196752"/>
            <a:ext cx="6552727" cy="4536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itle"/>
          <p:cNvSpPr txBox="1">
            <a:spLocks noChangeArrowheads="1"/>
          </p:cNvSpPr>
          <p:nvPr/>
        </p:nvSpPr>
        <p:spPr bwMode="auto">
          <a:xfrm>
            <a:off x="340001" y="548680"/>
            <a:ext cx="6462714" cy="792087"/>
          </a:xfrm>
          <a:prstGeom prst="rect">
            <a:avLst/>
          </a:prstGeom>
          <a:noFill/>
          <a:ln w="9525">
            <a:noFill/>
            <a:miter lim="800000"/>
            <a:headEnd/>
            <a:tailEnd/>
          </a:ln>
        </p:spPr>
        <p:txBody>
          <a:bodyPr rot="0" vert="horz" wrap="square" lIns="91440" tIns="45720" rIns="91440" bIns="45720" anchor="ctr" anchorCtr="0">
            <a:noAutofit/>
          </a:bodyPr>
          <a:lstStyle/>
          <a:p>
            <a:pPr>
              <a:lnSpc>
                <a:spcPct val="115000"/>
              </a:lnSpc>
              <a:spcAft>
                <a:spcPts val="0"/>
              </a:spcAft>
            </a:pPr>
            <a:r>
              <a:rPr lang="en-AU" sz="4000" dirty="0">
                <a:solidFill>
                  <a:srgbClr val="D20550"/>
                </a:solidFill>
                <a:effectLst/>
                <a:latin typeface="Franklin Gothic Book" panose="020B0503020102020204" pitchFamily="34" charset="0"/>
                <a:ea typeface="Calibri"/>
                <a:cs typeface="Times New Roman"/>
              </a:rPr>
              <a:t>Case Study 5 - Answers</a:t>
            </a:r>
            <a:endParaRPr lang="en-AU" sz="2800" b="1" dirty="0">
              <a:solidFill>
                <a:srgbClr val="D20550"/>
              </a:solidFill>
              <a:effectLst/>
              <a:latin typeface="Franklin Gothic Book" panose="020B0503020102020204" pitchFamily="34" charset="0"/>
              <a:ea typeface="Calibri"/>
              <a:cs typeface="Arial" panose="020B0604020202020204" pitchFamily="34" charset="0"/>
            </a:endParaRPr>
          </a:p>
        </p:txBody>
      </p:sp>
      <p:sp>
        <p:nvSpPr>
          <p:cNvPr id="2" name="Left Text"/>
          <p:cNvSpPr txBox="1"/>
          <p:nvPr/>
        </p:nvSpPr>
        <p:spPr>
          <a:xfrm>
            <a:off x="791402" y="1570206"/>
            <a:ext cx="1476342" cy="2923877"/>
          </a:xfrm>
          <a:prstGeom prst="rect">
            <a:avLst/>
          </a:prstGeom>
          <a:noFill/>
        </p:spPr>
        <p:txBody>
          <a:bodyPr wrap="square" rtlCol="0">
            <a:spAutoFit/>
          </a:bodyPr>
          <a:lstStyle/>
          <a:p>
            <a:r>
              <a:rPr lang="en-AU" sz="2400" b="1" dirty="0">
                <a:solidFill>
                  <a:schemeClr val="tx1">
                    <a:lumMod val="75000"/>
                    <a:lumOff val="25000"/>
                  </a:schemeClr>
                </a:solidFill>
              </a:rPr>
              <a:t>Q1.  </a:t>
            </a:r>
            <a:r>
              <a:rPr lang="en-AU" sz="2400" dirty="0">
                <a:solidFill>
                  <a:schemeClr val="tx1">
                    <a:lumMod val="75000"/>
                    <a:lumOff val="25000"/>
                  </a:schemeClr>
                </a:solidFill>
                <a:latin typeface="Calibri Light" panose="020F0302020204030204" pitchFamily="34" charset="0"/>
              </a:rPr>
              <a:t>Yes</a:t>
            </a:r>
          </a:p>
          <a:p>
            <a:endParaRPr lang="en-AU" sz="1600" dirty="0">
              <a:solidFill>
                <a:schemeClr val="tx1">
                  <a:lumMod val="75000"/>
                  <a:lumOff val="25000"/>
                </a:schemeClr>
              </a:solidFill>
            </a:endParaRPr>
          </a:p>
          <a:p>
            <a:r>
              <a:rPr lang="en-AU" sz="2400" b="1" dirty="0">
                <a:solidFill>
                  <a:schemeClr val="tx1">
                    <a:lumMod val="75000"/>
                    <a:lumOff val="25000"/>
                  </a:schemeClr>
                </a:solidFill>
              </a:rPr>
              <a:t>Q2.  </a:t>
            </a:r>
            <a:r>
              <a:rPr lang="en-AU" sz="2400" dirty="0">
                <a:solidFill>
                  <a:schemeClr val="tx1">
                    <a:lumMod val="75000"/>
                    <a:lumOff val="25000"/>
                  </a:schemeClr>
                </a:solidFill>
                <a:latin typeface="Calibri Light" panose="020F0302020204030204" pitchFamily="34" charset="0"/>
              </a:rPr>
              <a:t>N/A</a:t>
            </a:r>
          </a:p>
          <a:p>
            <a:endParaRPr lang="en-AU" sz="1600" dirty="0">
              <a:solidFill>
                <a:schemeClr val="tx1">
                  <a:lumMod val="75000"/>
                  <a:lumOff val="25000"/>
                </a:schemeClr>
              </a:solidFill>
            </a:endParaRPr>
          </a:p>
          <a:p>
            <a:r>
              <a:rPr lang="en-AU" sz="2400" b="1" dirty="0">
                <a:solidFill>
                  <a:schemeClr val="tx1">
                    <a:lumMod val="75000"/>
                    <a:lumOff val="25000"/>
                  </a:schemeClr>
                </a:solidFill>
              </a:rPr>
              <a:t>Q3.  </a:t>
            </a:r>
            <a:r>
              <a:rPr lang="en-AU" sz="2400" dirty="0">
                <a:solidFill>
                  <a:schemeClr val="tx1">
                    <a:lumMod val="75000"/>
                    <a:lumOff val="25000"/>
                  </a:schemeClr>
                </a:solidFill>
                <a:latin typeface="Calibri Light" panose="020F0302020204030204" pitchFamily="34" charset="0"/>
              </a:rPr>
              <a:t>No</a:t>
            </a:r>
          </a:p>
          <a:p>
            <a:endParaRPr lang="en-AU" sz="1600" dirty="0">
              <a:solidFill>
                <a:schemeClr val="tx1">
                  <a:lumMod val="75000"/>
                  <a:lumOff val="25000"/>
                </a:schemeClr>
              </a:solidFill>
            </a:endParaRPr>
          </a:p>
          <a:p>
            <a:r>
              <a:rPr lang="en-AU" sz="2400" b="1" dirty="0">
                <a:solidFill>
                  <a:schemeClr val="tx1">
                    <a:lumMod val="75000"/>
                    <a:lumOff val="25000"/>
                  </a:schemeClr>
                </a:solidFill>
              </a:rPr>
              <a:t>Q4.  </a:t>
            </a:r>
            <a:r>
              <a:rPr lang="en-AU" sz="2400" dirty="0">
                <a:solidFill>
                  <a:schemeClr val="tx1">
                    <a:lumMod val="75000"/>
                    <a:lumOff val="25000"/>
                  </a:schemeClr>
                </a:solidFill>
                <a:latin typeface="Calibri Light" panose="020F0302020204030204" pitchFamily="34" charset="0"/>
              </a:rPr>
              <a:t>Yes</a:t>
            </a:r>
          </a:p>
          <a:p>
            <a:endParaRPr lang="en-AU" sz="1600" dirty="0">
              <a:solidFill>
                <a:schemeClr val="tx1">
                  <a:lumMod val="75000"/>
                  <a:lumOff val="25000"/>
                </a:schemeClr>
              </a:solidFill>
            </a:endParaRPr>
          </a:p>
          <a:p>
            <a:r>
              <a:rPr lang="en-AU" sz="2400" b="1" dirty="0">
                <a:solidFill>
                  <a:schemeClr val="tx1">
                    <a:lumMod val="75000"/>
                    <a:lumOff val="25000"/>
                  </a:schemeClr>
                </a:solidFill>
              </a:rPr>
              <a:t>Q5.  </a:t>
            </a:r>
            <a:r>
              <a:rPr lang="en-AU" sz="2400" dirty="0">
                <a:solidFill>
                  <a:schemeClr val="tx1">
                    <a:lumMod val="75000"/>
                    <a:lumOff val="25000"/>
                  </a:schemeClr>
                </a:solidFill>
                <a:latin typeface="Calibri Light" panose="020F0302020204030204" pitchFamily="34" charset="0"/>
              </a:rPr>
              <a:t>N/A</a:t>
            </a:r>
          </a:p>
        </p:txBody>
      </p:sp>
      <p:pic>
        <p:nvPicPr>
          <p:cNvPr id="9" name="Back Button">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363" y="4851796"/>
            <a:ext cx="968563" cy="725154"/>
          </a:xfrm>
          <a:prstGeom prst="rect">
            <a:avLst/>
          </a:prstGeom>
        </p:spPr>
      </p:pic>
      <p:sp>
        <p:nvSpPr>
          <p:cNvPr id="31" name="Grey Box3"/>
          <p:cNvSpPr/>
          <p:nvPr/>
        </p:nvSpPr>
        <p:spPr>
          <a:xfrm>
            <a:off x="2411760" y="1484784"/>
            <a:ext cx="6192688" cy="3888432"/>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 3"/>
          <p:cNvSpPr txBox="1"/>
          <p:nvPr/>
        </p:nvSpPr>
        <p:spPr>
          <a:xfrm>
            <a:off x="2578278" y="1554836"/>
            <a:ext cx="5859651" cy="3416320"/>
          </a:xfrm>
          <a:prstGeom prst="rect">
            <a:avLst/>
          </a:prstGeom>
          <a:noFill/>
        </p:spPr>
        <p:txBody>
          <a:bodyPr wrap="square" rtlCol="0">
            <a:spAutoFit/>
          </a:bodyPr>
          <a:lstStyle/>
          <a:p>
            <a:endParaRPr lang="en-AU" sz="800" dirty="0">
              <a:solidFill>
                <a:schemeClr val="tx1">
                  <a:lumMod val="75000"/>
                  <a:lumOff val="25000"/>
                </a:schemeClr>
              </a:solidFill>
              <a:latin typeface="Calibri Light" panose="020F0302020204030204" pitchFamily="34" charset="0"/>
            </a:endParaRPr>
          </a:p>
          <a:p>
            <a:r>
              <a:rPr lang="en-AU" sz="1400" i="1" dirty="0">
                <a:solidFill>
                  <a:schemeClr val="tx1">
                    <a:lumMod val="75000"/>
                    <a:lumOff val="25000"/>
                  </a:schemeClr>
                </a:solidFill>
                <a:latin typeface="Calibri Light" panose="020F0302020204030204" pitchFamily="34" charset="0"/>
              </a:rPr>
              <a:t>Therapeutic Guidelines: Antibiotic </a:t>
            </a:r>
            <a:r>
              <a:rPr lang="en-AU" sz="1400" dirty="0">
                <a:solidFill>
                  <a:schemeClr val="tx1">
                    <a:lumMod val="75000"/>
                    <a:lumOff val="25000"/>
                  </a:schemeClr>
                </a:solidFill>
                <a:latin typeface="Calibri Light" panose="020F0302020204030204" pitchFamily="34" charset="0"/>
              </a:rPr>
              <a:t> recommend gentamicin + vancomycin for severe sepsis from a likely IVD source.</a:t>
            </a:r>
          </a:p>
          <a:p>
            <a:endParaRPr lang="en-AU" sz="1100" dirty="0">
              <a:solidFill>
                <a:schemeClr val="tx1">
                  <a:lumMod val="75000"/>
                  <a:lumOff val="25000"/>
                </a:schemeClr>
              </a:solidFill>
              <a:latin typeface="Calibri Light" panose="020F0302020204030204" pitchFamily="34" charset="0"/>
            </a:endParaRPr>
          </a:p>
          <a:p>
            <a:r>
              <a:rPr lang="en-AU" sz="1400" dirty="0">
                <a:solidFill>
                  <a:schemeClr val="tx1">
                    <a:lumMod val="75000"/>
                    <a:lumOff val="25000"/>
                  </a:schemeClr>
                </a:solidFill>
                <a:latin typeface="Calibri Light" panose="020F0302020204030204" pitchFamily="34" charset="0"/>
              </a:rPr>
              <a:t>Although we can see that this patient did receive concordant therapy initially, you are required to review only what is current. As clindamycin is not listed in the guidelines, technically it should be recorded as non-concordant. There is however, a documented reason (clinical improvement leading to de-escalation of therapy).</a:t>
            </a:r>
          </a:p>
          <a:p>
            <a:endParaRPr lang="en-AU" sz="1100" dirty="0">
              <a:solidFill>
                <a:schemeClr val="tx1">
                  <a:lumMod val="75000"/>
                  <a:lumOff val="25000"/>
                </a:schemeClr>
              </a:solidFill>
              <a:latin typeface="Calibri Light" panose="020F0302020204030204" pitchFamily="34" charset="0"/>
            </a:endParaRPr>
          </a:p>
          <a:p>
            <a:r>
              <a:rPr lang="en-AU" sz="1400" dirty="0">
                <a:solidFill>
                  <a:schemeClr val="tx1">
                    <a:lumMod val="75000"/>
                    <a:lumOff val="25000"/>
                  </a:schemeClr>
                </a:solidFill>
                <a:latin typeface="Calibri Light" panose="020F0302020204030204" pitchFamily="34" charset="0"/>
              </a:rPr>
              <a:t>Although as an auditor you may sometimes feel that step-down therapy is (or isn’t) ‘appropriate’, you must must still follow the rules of the audit. Remember that guideline concordance OR documentation of a reason for non-concordance are both considered positive outcomes and will count towards the same indicator result.</a:t>
            </a:r>
          </a:p>
          <a:p>
            <a:endParaRPr lang="en-AU" sz="900" dirty="0">
              <a:solidFill>
                <a:schemeClr val="tx1">
                  <a:lumMod val="75000"/>
                  <a:lumOff val="25000"/>
                </a:schemeClr>
              </a:solidFill>
              <a:latin typeface="Calibri Light" panose="020F0302020204030204" pitchFamily="34" charset="0"/>
            </a:endParaRPr>
          </a:p>
          <a:p>
            <a:endParaRPr lang="en-AU" sz="900" dirty="0">
              <a:solidFill>
                <a:schemeClr val="tx1">
                  <a:lumMod val="75000"/>
                  <a:lumOff val="25000"/>
                </a:schemeClr>
              </a:solidFill>
              <a:latin typeface="Calibri Light" panose="020F0302020204030204" pitchFamily="34" charset="0"/>
            </a:endParaRPr>
          </a:p>
        </p:txBody>
      </p:sp>
      <p:sp>
        <p:nvSpPr>
          <p:cNvPr id="32" name="OK Box3"/>
          <p:cNvSpPr/>
          <p:nvPr/>
        </p:nvSpPr>
        <p:spPr>
          <a:xfrm>
            <a:off x="4954178" y="4618696"/>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K Text3"/>
          <p:cNvSpPr txBox="1"/>
          <p:nvPr/>
        </p:nvSpPr>
        <p:spPr>
          <a:xfrm>
            <a:off x="4954178" y="4627663"/>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59" name="Grey Box1"/>
          <p:cNvSpPr/>
          <p:nvPr/>
        </p:nvSpPr>
        <p:spPr>
          <a:xfrm>
            <a:off x="2483768" y="1268760"/>
            <a:ext cx="5976664" cy="4176463"/>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OK Box1"/>
          <p:cNvSpPr/>
          <p:nvPr/>
        </p:nvSpPr>
        <p:spPr>
          <a:xfrm>
            <a:off x="5001466" y="473403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OK Text1"/>
          <p:cNvSpPr txBox="1"/>
          <p:nvPr/>
        </p:nvSpPr>
        <p:spPr>
          <a:xfrm>
            <a:off x="5001466" y="4743000"/>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7" name="Text 1"/>
          <p:cNvSpPr txBox="1"/>
          <p:nvPr/>
        </p:nvSpPr>
        <p:spPr>
          <a:xfrm>
            <a:off x="2627784" y="1492910"/>
            <a:ext cx="5688631" cy="3016210"/>
          </a:xfrm>
          <a:prstGeom prst="rect">
            <a:avLst/>
          </a:prstGeom>
          <a:noFill/>
        </p:spPr>
        <p:txBody>
          <a:bodyPr wrap="square" rtlCol="0">
            <a:spAutoFit/>
          </a:bodyPr>
          <a:lstStyle/>
          <a:p>
            <a:pPr algn="ctr"/>
            <a:r>
              <a:rPr lang="en-AU" sz="1400" dirty="0">
                <a:solidFill>
                  <a:schemeClr val="tx1">
                    <a:lumMod val="75000"/>
                    <a:lumOff val="25000"/>
                  </a:schemeClr>
                </a:solidFill>
                <a:latin typeface="Calibri Light" panose="020F0302020204030204" pitchFamily="34" charset="0"/>
              </a:rPr>
              <a:t>This patient has been prescribed antimicrobial therapy for </a:t>
            </a:r>
            <a:r>
              <a:rPr lang="en-AU" sz="1400" b="1" dirty="0">
                <a:solidFill>
                  <a:schemeClr val="tx1">
                    <a:lumMod val="75000"/>
                    <a:lumOff val="25000"/>
                  </a:schemeClr>
                </a:solidFill>
              </a:rPr>
              <a:t>suspected sepsis, secondary to a cannula site infection</a:t>
            </a:r>
            <a:r>
              <a:rPr lang="en-AU" sz="1400" dirty="0">
                <a:solidFill>
                  <a:schemeClr val="tx1">
                    <a:lumMod val="75000"/>
                    <a:lumOff val="25000"/>
                  </a:schemeClr>
                </a:solidFill>
                <a:latin typeface="Calibri Light" panose="020F0302020204030204" pitchFamily="34" charset="0"/>
              </a:rPr>
              <a:t>. At the time of diagnosis, the altered clinical parameters classify this patient’s condition as ‘severe’.</a:t>
            </a:r>
          </a:p>
          <a:p>
            <a:pPr algn="ctr"/>
            <a:endParaRPr lang="en-AU" sz="1100" b="1" dirty="0">
              <a:solidFill>
                <a:schemeClr val="tx1">
                  <a:lumMod val="75000"/>
                  <a:lumOff val="25000"/>
                </a:schemeClr>
              </a:solidFill>
              <a:latin typeface="Calibri Light" panose="020F0302020204030204" pitchFamily="34" charset="0"/>
            </a:endParaRPr>
          </a:p>
          <a:p>
            <a:pPr algn="ctr"/>
            <a:r>
              <a:rPr lang="en-AU" sz="1400" dirty="0">
                <a:solidFill>
                  <a:schemeClr val="tx1">
                    <a:lumMod val="75000"/>
                    <a:lumOff val="25000"/>
                  </a:schemeClr>
                </a:solidFill>
                <a:latin typeface="Calibri Light" panose="020F0302020204030204" pitchFamily="34" charset="0"/>
              </a:rPr>
              <a:t>Remember that the audit does not ask you to determine the extent to which a documented diagnosis is correct or incorrect, or whether current therapy is appropriate or even warranted. As an auditor you are asked to focus on what the medical team believes they are treating and whether they have prescribed via the corresponding guidelines. </a:t>
            </a:r>
          </a:p>
          <a:p>
            <a:pPr algn="ctr"/>
            <a:endParaRPr lang="en-AU" sz="1100" dirty="0">
              <a:solidFill>
                <a:schemeClr val="tx1">
                  <a:lumMod val="75000"/>
                  <a:lumOff val="25000"/>
                </a:schemeClr>
              </a:solidFill>
              <a:latin typeface="Calibri Light" panose="020F0302020204030204" pitchFamily="34" charset="0"/>
            </a:endParaRPr>
          </a:p>
          <a:p>
            <a:pPr algn="ctr"/>
            <a:r>
              <a:rPr lang="en-AU" sz="1400" dirty="0">
                <a:solidFill>
                  <a:schemeClr val="tx1">
                    <a:lumMod val="75000"/>
                    <a:lumOff val="25000"/>
                  </a:schemeClr>
                </a:solidFill>
                <a:latin typeface="Calibri Light" panose="020F0302020204030204" pitchFamily="34" charset="0"/>
              </a:rPr>
              <a:t>If, for example, you believed the patient in front of you only had mild thrombophlebitis that has largely resolved, you are encouraged to discuss these concerns with the doctor. Your personal assessment should not however, alter your response to the audit questions.</a:t>
            </a:r>
            <a:endParaRPr lang="en-AU" sz="900" dirty="0">
              <a:latin typeface="Calibri Light" panose="020F0302020204030204" pitchFamily="34" charset="0"/>
            </a:endParaRPr>
          </a:p>
        </p:txBody>
      </p:sp>
      <p:sp>
        <p:nvSpPr>
          <p:cNvPr id="17" name="Grey Box4"/>
          <p:cNvSpPr/>
          <p:nvPr/>
        </p:nvSpPr>
        <p:spPr>
          <a:xfrm>
            <a:off x="2530359" y="1604013"/>
            <a:ext cx="5976664" cy="3481171"/>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K Box4"/>
          <p:cNvSpPr/>
          <p:nvPr/>
        </p:nvSpPr>
        <p:spPr>
          <a:xfrm>
            <a:off x="5048057" y="4396528"/>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K Text4"/>
          <p:cNvSpPr txBox="1"/>
          <p:nvPr/>
        </p:nvSpPr>
        <p:spPr>
          <a:xfrm>
            <a:off x="5048057" y="4405495"/>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21" name="Text 4"/>
          <p:cNvSpPr txBox="1"/>
          <p:nvPr/>
        </p:nvSpPr>
        <p:spPr>
          <a:xfrm>
            <a:off x="2674375" y="1796531"/>
            <a:ext cx="5688631" cy="2462213"/>
          </a:xfrm>
          <a:prstGeom prst="rect">
            <a:avLst/>
          </a:prstGeom>
          <a:noFill/>
        </p:spPr>
        <p:txBody>
          <a:bodyPr wrap="square" rtlCol="0">
            <a:spAutoFit/>
          </a:bodyPr>
          <a:lstStyle/>
          <a:p>
            <a:pPr algn="ctr"/>
            <a:r>
              <a:rPr lang="en-AU" sz="1400" dirty="0">
                <a:solidFill>
                  <a:schemeClr val="tx1">
                    <a:lumMod val="75000"/>
                    <a:lumOff val="25000"/>
                  </a:schemeClr>
                </a:solidFill>
                <a:latin typeface="Calibri Light" panose="020F0302020204030204" pitchFamily="34" charset="0"/>
              </a:rPr>
              <a:t>Documentation in the notes suggests that the patient had shown significant clinical improvement, and also that the medical team were now unsure if this was a case of ‘true’ sepsis. This can be interpreted as a reason for the patient’s current therapy (oral clindamycin) not matching the guidelines for sepsis secondary to an intravascular device infection, as the therapy has been de-escalated upon reviewing the patient’s current condition.</a:t>
            </a:r>
          </a:p>
          <a:p>
            <a:pPr algn="ctr"/>
            <a:endParaRPr lang="en-AU" sz="1400" dirty="0">
              <a:solidFill>
                <a:schemeClr val="tx1">
                  <a:lumMod val="75000"/>
                  <a:lumOff val="25000"/>
                </a:schemeClr>
              </a:solidFill>
              <a:latin typeface="Calibri Light" panose="020F0302020204030204" pitchFamily="34" charset="0"/>
            </a:endParaRPr>
          </a:p>
          <a:p>
            <a:pPr algn="ctr"/>
            <a:r>
              <a:rPr lang="en-AU" sz="1400" dirty="0">
                <a:solidFill>
                  <a:schemeClr val="tx1">
                    <a:lumMod val="75000"/>
                    <a:lumOff val="25000"/>
                  </a:schemeClr>
                </a:solidFill>
                <a:latin typeface="Calibri Light" panose="020F0302020204030204" pitchFamily="34" charset="0"/>
              </a:rPr>
              <a:t>Had the medical notes simply stated ‘change to oral therapy’ without making it clear that the patient had significantly improved, this may be interpreted as not providing a clear reason as there is no clinical rationale provided with reference to the change in therapy.</a:t>
            </a:r>
            <a:endParaRPr lang="en-AU" sz="900" dirty="0">
              <a:latin typeface="Calibri Light" panose="020F0302020204030204" pitchFamily="34" charset="0"/>
            </a:endParaRPr>
          </a:p>
        </p:txBody>
      </p:sp>
    </p:spTree>
    <p:extLst>
      <p:ext uri="{BB962C8B-B14F-4D97-AF65-F5344CB8AC3E}">
        <p14:creationId xmlns:p14="http://schemas.microsoft.com/office/powerpoint/2010/main" val="13384724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59"/>
                                        </p:tgtEl>
                                      </p:cBhvr>
                                    </p:animEffect>
                                    <p:set>
                                      <p:cBhvr>
                                        <p:cTn id="25" dur="1" fill="hold">
                                          <p:stCondLst>
                                            <p:cond delay="499"/>
                                          </p:stCondLst>
                                        </p:cTn>
                                        <p:tgtEl>
                                          <p:spTgt spid="59"/>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61"/>
                                        </p:tgtEl>
                                      </p:cBhvr>
                                    </p:animEffect>
                                    <p:set>
                                      <p:cBhvr>
                                        <p:cTn id="28" dur="1" fill="hold">
                                          <p:stCondLst>
                                            <p:cond delay="499"/>
                                          </p:stCondLst>
                                        </p:cTn>
                                        <p:tgtEl>
                                          <p:spTgt spid="61"/>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62"/>
                                        </p:tgtEl>
                                      </p:cBhvr>
                                    </p:animEffect>
                                    <p:set>
                                      <p:cBhvr>
                                        <p:cTn id="31" dur="1" fill="hold">
                                          <p:stCondLst>
                                            <p:cond delay="499"/>
                                          </p:stCondLst>
                                        </p:cTn>
                                        <p:tgtEl>
                                          <p:spTgt spid="62"/>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58"/>
                                        </p:tgtEl>
                                      </p:cBhvr>
                                    </p:animEffect>
                                    <p:set>
                                      <p:cBhvr>
                                        <p:cTn id="37"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2" nodeType="click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childTnLst>
              </p:cTn>
              <p:nextCondLst>
                <p:cond evt="onClick" delay="0">
                  <p:tgtEl>
                    <p:spTgt spid="23"/>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3" nodeType="clickEffect">
                                  <p:stCondLst>
                                    <p:cond delay="0"/>
                                  </p:stCondLst>
                                  <p:childTnLst>
                                    <p:animEffect transition="out" filter="fade">
                                      <p:cBhvr>
                                        <p:cTn id="60" dur="500"/>
                                        <p:tgtEl>
                                          <p:spTgt spid="58"/>
                                        </p:tgtEl>
                                      </p:cBhvr>
                                    </p:animEffect>
                                    <p:set>
                                      <p:cBhvr>
                                        <p:cTn id="61" dur="1" fill="hold">
                                          <p:stCondLst>
                                            <p:cond delay="499"/>
                                          </p:stCondLst>
                                        </p:cTn>
                                        <p:tgtEl>
                                          <p:spTgt spid="58"/>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3"/>
                                        </p:tgtEl>
                                      </p:cBhvr>
                                    </p:animEffect>
                                    <p:set>
                                      <p:cBhvr>
                                        <p:cTn id="64" dur="1" fill="hold">
                                          <p:stCondLst>
                                            <p:cond delay="499"/>
                                          </p:stCondLst>
                                        </p:cTn>
                                        <p:tgtEl>
                                          <p:spTgt spid="33"/>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8"/>
                                        </p:tgtEl>
                                      </p:cBhvr>
                                    </p:animEffect>
                                    <p:set>
                                      <p:cBhvr>
                                        <p:cTn id="70" dur="1" fill="hold">
                                          <p:stCondLst>
                                            <p:cond delay="499"/>
                                          </p:stCondLst>
                                        </p:cTn>
                                        <p:tgtEl>
                                          <p:spTgt spid="28"/>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31"/>
                                        </p:tgtEl>
                                      </p:cBhvr>
                                    </p:animEffect>
                                    <p:set>
                                      <p:cBhvr>
                                        <p:cTn id="7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4" nodeType="click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500"/>
                                        <p:tgtEl>
                                          <p:spTgt spid="5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500"/>
                                        <p:tgtEl>
                                          <p:spTgt spid="17"/>
                                        </p:tgtEl>
                                      </p:cBhvr>
                                    </p:animEffect>
                                  </p:childTnLst>
                                </p:cTn>
                              </p:par>
                            </p:childTnLst>
                          </p:cTn>
                        </p:par>
                      </p:childTnLst>
                    </p:cTn>
                  </p:par>
                </p:childTnLst>
              </p:cTn>
              <p:nextCondLst>
                <p:cond evt="onClick" delay="0">
                  <p:tgtEl>
                    <p:spTgt spid="22"/>
                  </p:tgtEl>
                </p:cond>
              </p:nextCondLst>
            </p:seq>
            <p:seq concurrent="1" nextAc="seek">
              <p:cTn id="92" restart="whenNotActive" fill="hold" evtFilter="cancelBubble" nodeType="interactiveSeq">
                <p:stCondLst>
                  <p:cond evt="onClick" delay="0">
                    <p:tgtEl>
                      <p:spTgt spid="20"/>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5" nodeType="clickEffect">
                                  <p:stCondLst>
                                    <p:cond delay="0"/>
                                  </p:stCondLst>
                                  <p:childTnLst>
                                    <p:animEffect transition="out" filter="fade">
                                      <p:cBhvr>
                                        <p:cTn id="96" dur="500"/>
                                        <p:tgtEl>
                                          <p:spTgt spid="58"/>
                                        </p:tgtEl>
                                      </p:cBhvr>
                                    </p:animEffect>
                                    <p:set>
                                      <p:cBhvr>
                                        <p:cTn id="97" dur="1" fill="hold">
                                          <p:stCondLst>
                                            <p:cond delay="499"/>
                                          </p:stCondLst>
                                        </p:cTn>
                                        <p:tgtEl>
                                          <p:spTgt spid="58"/>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21"/>
                                        </p:tgtEl>
                                      </p:cBhvr>
                                    </p:animEffect>
                                    <p:set>
                                      <p:cBhvr>
                                        <p:cTn id="100" dur="1" fill="hold">
                                          <p:stCondLst>
                                            <p:cond delay="499"/>
                                          </p:stCondLst>
                                        </p:cTn>
                                        <p:tgtEl>
                                          <p:spTgt spid="21"/>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20"/>
                                        </p:tgtEl>
                                      </p:cBhvr>
                                    </p:animEffect>
                                    <p:set>
                                      <p:cBhvr>
                                        <p:cTn id="103" dur="1" fill="hold">
                                          <p:stCondLst>
                                            <p:cond delay="499"/>
                                          </p:stCondLst>
                                        </p:cTn>
                                        <p:tgtEl>
                                          <p:spTgt spid="20"/>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8"/>
                                        </p:tgtEl>
                                      </p:cBhvr>
                                    </p:animEffect>
                                    <p:set>
                                      <p:cBhvr>
                                        <p:cTn id="106" dur="1" fill="hold">
                                          <p:stCondLst>
                                            <p:cond delay="499"/>
                                          </p:stCondLst>
                                        </p:cTn>
                                        <p:tgtEl>
                                          <p:spTgt spid="18"/>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17"/>
                                        </p:tgtEl>
                                      </p:cBhvr>
                                    </p:animEffect>
                                    <p:set>
                                      <p:cBhvr>
                                        <p:cTn id="10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58" grpId="0" animBg="1"/>
      <p:bldP spid="58" grpId="1" animBg="1"/>
      <p:bldP spid="58" grpId="2" animBg="1"/>
      <p:bldP spid="58" grpId="3" animBg="1"/>
      <p:bldP spid="58" grpId="4" animBg="1"/>
      <p:bldP spid="58" grpId="5" animBg="1"/>
      <p:bldP spid="31" grpId="0" animBg="1"/>
      <p:bldP spid="31" grpId="1" animBg="1"/>
      <p:bldP spid="28" grpId="0"/>
      <p:bldP spid="28" grpId="1"/>
      <p:bldP spid="32" grpId="0" animBg="1"/>
      <p:bldP spid="32" grpId="1" animBg="1"/>
      <p:bldP spid="33" grpId="0"/>
      <p:bldP spid="33" grpId="1"/>
      <p:bldP spid="59" grpId="0" animBg="1"/>
      <p:bldP spid="59" grpId="1" animBg="1"/>
      <p:bldP spid="61" grpId="0" animBg="1"/>
      <p:bldP spid="61" grpId="1" animBg="1"/>
      <p:bldP spid="62" grpId="0"/>
      <p:bldP spid="62" grpId="1"/>
      <p:bldP spid="7" grpId="0"/>
      <p:bldP spid="7" grpId="1"/>
      <p:bldP spid="17" grpId="0" animBg="1"/>
      <p:bldP spid="17" grpId="1" animBg="1"/>
      <p:bldP spid="18" grpId="0" animBg="1"/>
      <p:bldP spid="18" grpId="1" animBg="1"/>
      <p:bldP spid="20" grpId="0"/>
      <p:bldP spid="20" grpId="1"/>
      <p:bldP spid="21" grpId="0"/>
      <p:bldP spid="2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p:cNvSpPr txBox="1">
            <a:spLocks noChangeArrowheads="1"/>
          </p:cNvSpPr>
          <p:nvPr/>
        </p:nvSpPr>
        <p:spPr bwMode="auto">
          <a:xfrm>
            <a:off x="340001" y="692696"/>
            <a:ext cx="4156411" cy="792087"/>
          </a:xfrm>
          <a:prstGeom prst="rect">
            <a:avLst/>
          </a:prstGeom>
          <a:noFill/>
          <a:ln w="9525">
            <a:noFill/>
            <a:miter lim="800000"/>
            <a:headEnd/>
            <a:tailEnd/>
          </a:ln>
        </p:spPr>
        <p:txBody>
          <a:bodyPr rot="0" vert="horz" wrap="square" lIns="91440" tIns="45720" rIns="91440" bIns="45720" anchor="ctr" anchorCtr="0">
            <a:noAutofit/>
          </a:bodyPr>
          <a:lstStyle/>
          <a:p>
            <a:pPr>
              <a:lnSpc>
                <a:spcPct val="115000"/>
              </a:lnSpc>
              <a:spcAft>
                <a:spcPts val="0"/>
              </a:spcAft>
            </a:pPr>
            <a:r>
              <a:rPr lang="en-AU" sz="4000" dirty="0">
                <a:solidFill>
                  <a:srgbClr val="D20550"/>
                </a:solidFill>
                <a:effectLst/>
                <a:latin typeface="Franklin Gothic Book" panose="020B0503020102020204" pitchFamily="34" charset="0"/>
                <a:ea typeface="Calibri"/>
                <a:cs typeface="Times New Roman"/>
              </a:rPr>
              <a:t>Case Study 1</a:t>
            </a:r>
            <a:endParaRPr lang="en-AU" sz="2800" b="1" dirty="0">
              <a:solidFill>
                <a:srgbClr val="D20550"/>
              </a:solidFill>
              <a:effectLst/>
              <a:latin typeface="Franklin Gothic Book" panose="020B0503020102020204" pitchFamily="34" charset="0"/>
              <a:ea typeface="Calibri"/>
              <a:cs typeface="Arial" panose="020B0604020202020204" pitchFamily="34" charset="0"/>
            </a:endParaRPr>
          </a:p>
        </p:txBody>
      </p:sp>
      <p:sp>
        <p:nvSpPr>
          <p:cNvPr id="2" name="Left Text"/>
          <p:cNvSpPr txBox="1"/>
          <p:nvPr/>
        </p:nvSpPr>
        <p:spPr>
          <a:xfrm>
            <a:off x="340000" y="1489000"/>
            <a:ext cx="4156411" cy="1923604"/>
          </a:xfrm>
          <a:prstGeom prst="rect">
            <a:avLst/>
          </a:prstGeom>
          <a:noFill/>
        </p:spPr>
        <p:txBody>
          <a:bodyPr wrap="square" rtlCol="0">
            <a:spAutoFit/>
          </a:bodyPr>
          <a:lstStyle/>
          <a:p>
            <a:r>
              <a:rPr lang="en-AU" sz="1700" dirty="0">
                <a:solidFill>
                  <a:schemeClr val="tx1">
                    <a:lumMod val="75000"/>
                    <a:lumOff val="25000"/>
                  </a:schemeClr>
                </a:solidFill>
                <a:latin typeface="Calibri Light" panose="020F0302020204030204" pitchFamily="34" charset="0"/>
              </a:rPr>
              <a:t>You have randomly selected a patient on your general medical ward. Your bed list tells you it is an 82yo male admitted this morning.</a:t>
            </a:r>
          </a:p>
          <a:p>
            <a:endParaRPr lang="en-AU" sz="1400" dirty="0">
              <a:solidFill>
                <a:schemeClr val="tx1">
                  <a:lumMod val="75000"/>
                  <a:lumOff val="25000"/>
                </a:schemeClr>
              </a:solidFill>
              <a:latin typeface="Calibri Light" panose="020F0302020204030204" pitchFamily="34" charset="0"/>
            </a:endParaRPr>
          </a:p>
          <a:p>
            <a:r>
              <a:rPr lang="en-AU" b="1" dirty="0">
                <a:solidFill>
                  <a:schemeClr val="tx1">
                    <a:lumMod val="75000"/>
                    <a:lumOff val="25000"/>
                  </a:schemeClr>
                </a:solidFill>
              </a:rPr>
              <a:t>Please click the icons below to review relevant information in the chart, notes and electronic medical record.</a:t>
            </a:r>
          </a:p>
        </p:txBody>
      </p:sp>
      <p:sp>
        <p:nvSpPr>
          <p:cNvPr id="5" name="Right Text"/>
          <p:cNvSpPr txBox="1"/>
          <p:nvPr/>
        </p:nvSpPr>
        <p:spPr>
          <a:xfrm>
            <a:off x="4629761" y="1726478"/>
            <a:ext cx="4095741" cy="923330"/>
          </a:xfrm>
          <a:prstGeom prst="rect">
            <a:avLst/>
          </a:prstGeom>
          <a:noFill/>
        </p:spPr>
        <p:txBody>
          <a:bodyPr wrap="square" rtlCol="0">
            <a:spAutoFit/>
          </a:bodyPr>
          <a:lstStyle/>
          <a:p>
            <a:r>
              <a:rPr lang="en-AU" b="1" dirty="0">
                <a:solidFill>
                  <a:schemeClr val="tx1">
                    <a:lumMod val="75000"/>
                    <a:lumOff val="25000"/>
                  </a:schemeClr>
                </a:solidFill>
              </a:rPr>
              <a:t>Based on the information available, is this patient eligible for inclusion in the audit?</a:t>
            </a:r>
          </a:p>
        </p:txBody>
      </p:sp>
      <p:pic>
        <p:nvPicPr>
          <p:cNvPr id="24" name="Next Butto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333" y="4851796"/>
            <a:ext cx="965169" cy="725154"/>
          </a:xfrm>
          <a:prstGeom prst="rect">
            <a:avLst/>
          </a:prstGeom>
        </p:spPr>
      </p:pic>
      <p:sp>
        <p:nvSpPr>
          <p:cNvPr id="21" name="Please Note"/>
          <p:cNvSpPr txBox="1"/>
          <p:nvPr/>
        </p:nvSpPr>
        <p:spPr>
          <a:xfrm>
            <a:off x="4629761" y="3827662"/>
            <a:ext cx="3952251" cy="523220"/>
          </a:xfrm>
          <a:prstGeom prst="rect">
            <a:avLst/>
          </a:prstGeom>
          <a:noFill/>
        </p:spPr>
        <p:txBody>
          <a:bodyPr wrap="square" rtlCol="0">
            <a:spAutoFit/>
          </a:bodyPr>
          <a:lstStyle/>
          <a:p>
            <a:r>
              <a:rPr lang="en-AU" sz="1400" dirty="0">
                <a:solidFill>
                  <a:schemeClr val="tx1">
                    <a:lumMod val="75000"/>
                    <a:lumOff val="25000"/>
                  </a:schemeClr>
                </a:solidFill>
                <a:latin typeface="Calibri Light" panose="020F0302020204030204" pitchFamily="34" charset="0"/>
              </a:rPr>
              <a:t>Please Note: The User Guide contains an Eligibility Flowchart (Appendix C) that you may find helpful.</a:t>
            </a:r>
          </a:p>
        </p:txBody>
      </p:sp>
      <p:pic>
        <p:nvPicPr>
          <p:cNvPr id="6" name="Chart Icon" descr="U:\AMS Toolkit\Images\Auditor Training Module\Chart Icon.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933056"/>
            <a:ext cx="1300344" cy="4901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Notes Icon">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71600" y="4630660"/>
            <a:ext cx="1300344" cy="490129"/>
          </a:xfrm>
          <a:prstGeom prst="rect">
            <a:avLst/>
          </a:prstGeom>
          <a:noFill/>
          <a:extLst>
            <a:ext uri="{909E8E84-426E-40DD-AFC4-6F175D3DCCD1}">
              <a14:hiddenFill xmlns:a14="http://schemas.microsoft.com/office/drawing/2010/main">
                <a:solidFill>
                  <a:srgbClr val="FFFFFF"/>
                </a:solidFill>
              </a14:hiddenFill>
            </a:ext>
          </a:extLst>
        </p:spPr>
      </p:pic>
      <p:pic>
        <p:nvPicPr>
          <p:cNvPr id="7" name="eMR Icon">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2555776" y="4056963"/>
            <a:ext cx="1008112" cy="908408"/>
          </a:xfrm>
          <a:prstGeom prst="rect">
            <a:avLst/>
          </a:prstGeom>
          <a:noFill/>
          <a:extLst>
            <a:ext uri="{909E8E84-426E-40DD-AFC4-6F175D3DCCD1}">
              <a14:hiddenFill xmlns:a14="http://schemas.microsoft.com/office/drawing/2010/main">
                <a:solidFill>
                  <a:srgbClr val="FFFFFF"/>
                </a:solidFill>
              </a14:hiddenFill>
            </a:ext>
          </a:extLst>
        </p:spPr>
      </p:pic>
      <p:sp>
        <p:nvSpPr>
          <p:cNvPr id="4" name="Yes Green Box"/>
          <p:cNvSpPr/>
          <p:nvPr/>
        </p:nvSpPr>
        <p:spPr>
          <a:xfrm>
            <a:off x="5225947" y="2922148"/>
            <a:ext cx="1152129" cy="576064"/>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Yes Green Text"/>
          <p:cNvSpPr txBox="1"/>
          <p:nvPr/>
        </p:nvSpPr>
        <p:spPr>
          <a:xfrm>
            <a:off x="5259013" y="2979347"/>
            <a:ext cx="1085995" cy="461665"/>
          </a:xfrm>
          <a:prstGeom prst="rect">
            <a:avLst/>
          </a:prstGeom>
          <a:noFill/>
        </p:spPr>
        <p:txBody>
          <a:bodyPr wrap="square" rtlCol="0">
            <a:spAutoFit/>
          </a:bodyPr>
          <a:lstStyle/>
          <a:p>
            <a:pPr algn="ctr"/>
            <a:r>
              <a:rPr lang="en-AU" sz="2400" b="1" dirty="0">
                <a:solidFill>
                  <a:schemeClr val="tx1">
                    <a:lumMod val="75000"/>
                    <a:lumOff val="25000"/>
                  </a:schemeClr>
                </a:solidFill>
              </a:rPr>
              <a:t>YES</a:t>
            </a:r>
          </a:p>
        </p:txBody>
      </p:sp>
      <p:sp>
        <p:nvSpPr>
          <p:cNvPr id="29" name="No Green Box"/>
          <p:cNvSpPr/>
          <p:nvPr/>
        </p:nvSpPr>
        <p:spPr>
          <a:xfrm>
            <a:off x="6641273" y="2917990"/>
            <a:ext cx="1152129" cy="576064"/>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No Green Text"/>
          <p:cNvSpPr txBox="1"/>
          <p:nvPr/>
        </p:nvSpPr>
        <p:spPr>
          <a:xfrm>
            <a:off x="6674339" y="2951351"/>
            <a:ext cx="1085995" cy="461665"/>
          </a:xfrm>
          <a:prstGeom prst="rect">
            <a:avLst/>
          </a:prstGeom>
          <a:noFill/>
        </p:spPr>
        <p:txBody>
          <a:bodyPr wrap="square" rtlCol="0">
            <a:spAutoFit/>
          </a:bodyPr>
          <a:lstStyle/>
          <a:p>
            <a:pPr algn="ctr"/>
            <a:r>
              <a:rPr lang="en-AU" sz="2400" b="1" dirty="0">
                <a:solidFill>
                  <a:schemeClr val="tx1">
                    <a:lumMod val="75000"/>
                    <a:lumOff val="25000"/>
                  </a:schemeClr>
                </a:solidFill>
              </a:rPr>
              <a:t>NO</a:t>
            </a:r>
          </a:p>
        </p:txBody>
      </p:sp>
      <p:sp>
        <p:nvSpPr>
          <p:cNvPr id="32" name="Transparent Box"/>
          <p:cNvSpPr/>
          <p:nvPr/>
        </p:nvSpPr>
        <p:spPr>
          <a:xfrm>
            <a:off x="251520" y="499744"/>
            <a:ext cx="8568951" cy="516150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Grey Box"/>
          <p:cNvSpPr/>
          <p:nvPr/>
        </p:nvSpPr>
        <p:spPr>
          <a:xfrm>
            <a:off x="1257525" y="2177283"/>
            <a:ext cx="6739890" cy="1578684"/>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Correct Grey Text"/>
          <p:cNvSpPr txBox="1"/>
          <p:nvPr/>
        </p:nvSpPr>
        <p:spPr>
          <a:xfrm>
            <a:off x="1475655" y="2444367"/>
            <a:ext cx="6192688" cy="392159"/>
          </a:xfrm>
          <a:prstGeom prst="rect">
            <a:avLst/>
          </a:prstGeom>
          <a:noFill/>
        </p:spPr>
        <p:txBody>
          <a:bodyPr wrap="square" rtlCol="0">
            <a:spAutoFit/>
          </a:bodyPr>
          <a:lstStyle/>
          <a:p>
            <a:pPr algn="ctr">
              <a:lnSpc>
                <a:spcPct val="115000"/>
              </a:lnSpc>
              <a:spcAft>
                <a:spcPts val="1000"/>
              </a:spcAft>
            </a:pPr>
            <a:r>
              <a:rPr lang="en-AU" b="1" dirty="0">
                <a:solidFill>
                  <a:schemeClr val="tx1">
                    <a:lumMod val="75000"/>
                    <a:lumOff val="25000"/>
                  </a:schemeClr>
                </a:solidFill>
                <a:ea typeface="Calibri"/>
                <a:cs typeface="Times New Roman"/>
              </a:rPr>
              <a:t>Correct!  </a:t>
            </a:r>
            <a:r>
              <a:rPr lang="en-AU" sz="1700" dirty="0">
                <a:solidFill>
                  <a:schemeClr val="tx1">
                    <a:lumMod val="75000"/>
                    <a:lumOff val="25000"/>
                  </a:schemeClr>
                </a:solidFill>
                <a:latin typeface="Calibri Light" panose="020F0302020204030204" pitchFamily="34" charset="0"/>
                <a:ea typeface="Calibri"/>
                <a:cs typeface="Times New Roman"/>
              </a:rPr>
              <a:t>This patient appears to be eligible for the audit.</a:t>
            </a:r>
            <a:endParaRPr lang="en-AU" sz="1700" dirty="0">
              <a:solidFill>
                <a:schemeClr val="tx1">
                  <a:lumMod val="75000"/>
                  <a:lumOff val="25000"/>
                </a:schemeClr>
              </a:solidFill>
              <a:latin typeface="Calibri Light" panose="020F0302020204030204" pitchFamily="34" charset="0"/>
            </a:endParaRPr>
          </a:p>
        </p:txBody>
      </p:sp>
      <p:sp>
        <p:nvSpPr>
          <p:cNvPr id="34" name="OK Correct Box"/>
          <p:cNvSpPr/>
          <p:nvPr/>
        </p:nvSpPr>
        <p:spPr>
          <a:xfrm>
            <a:off x="4110972" y="2979517"/>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K Correct Text"/>
          <p:cNvSpPr txBox="1"/>
          <p:nvPr/>
        </p:nvSpPr>
        <p:spPr>
          <a:xfrm>
            <a:off x="4091761" y="2988484"/>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38" name="Grey Box"/>
          <p:cNvSpPr/>
          <p:nvPr/>
        </p:nvSpPr>
        <p:spPr>
          <a:xfrm>
            <a:off x="1475656" y="1726478"/>
            <a:ext cx="6336704" cy="2495739"/>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Correct Grey Text"/>
          <p:cNvSpPr txBox="1"/>
          <p:nvPr/>
        </p:nvSpPr>
        <p:spPr>
          <a:xfrm>
            <a:off x="1691680" y="1985523"/>
            <a:ext cx="5904656" cy="1328569"/>
          </a:xfrm>
          <a:prstGeom prst="rect">
            <a:avLst/>
          </a:prstGeom>
          <a:noFill/>
        </p:spPr>
        <p:txBody>
          <a:bodyPr wrap="square" rtlCol="0">
            <a:spAutoFit/>
          </a:bodyPr>
          <a:lstStyle/>
          <a:p>
            <a:pPr algn="ctr">
              <a:spcAft>
                <a:spcPts val="1000"/>
              </a:spcAft>
            </a:pPr>
            <a:r>
              <a:rPr lang="en-AU" b="1" dirty="0"/>
              <a:t>Are you sure?</a:t>
            </a:r>
          </a:p>
          <a:p>
            <a:pPr algn="ctr">
              <a:spcAft>
                <a:spcPts val="1000"/>
              </a:spcAft>
            </a:pPr>
            <a:r>
              <a:rPr lang="en-AU" sz="1700" dirty="0">
                <a:latin typeface="Calibri Light" panose="020F0302020204030204" pitchFamily="34" charset="0"/>
              </a:rPr>
              <a:t>This patient appears to fulfil the audit’s eligibility criteria, based on the information available. You should continue with the audit on the next slide.</a:t>
            </a:r>
          </a:p>
        </p:txBody>
      </p:sp>
      <p:sp>
        <p:nvSpPr>
          <p:cNvPr id="36" name="OK Incorrect Box"/>
          <p:cNvSpPr/>
          <p:nvPr/>
        </p:nvSpPr>
        <p:spPr>
          <a:xfrm>
            <a:off x="4091760" y="3448181"/>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OK Incorrect Text"/>
          <p:cNvSpPr txBox="1"/>
          <p:nvPr/>
        </p:nvSpPr>
        <p:spPr>
          <a:xfrm>
            <a:off x="4091760" y="3457148"/>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Tree>
    <p:extLst>
      <p:ext uri="{BB962C8B-B14F-4D97-AF65-F5344CB8AC3E}">
        <p14:creationId xmlns:p14="http://schemas.microsoft.com/office/powerpoint/2010/main" val="22273448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1"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nextCondLst>
                <p:cond evt="onClick" delay="0">
                  <p:tgtEl>
                    <p:spTgt spid="30"/>
                  </p:tgtEl>
                </p:cond>
              </p:nextCondLst>
            </p:seq>
            <p:seq concurrent="1" nextAc="seek">
              <p:cTn id="38" restart="whenNotActive" fill="hold" evtFilter="cancelBubble" nodeType="interactiveSeq">
                <p:stCondLst>
                  <p:cond evt="onClick" delay="0">
                    <p:tgtEl>
                      <p:spTgt spid="3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2" nodeType="clickEffect">
                                  <p:stCondLst>
                                    <p:cond delay="0"/>
                                  </p:stCondLst>
                                  <p:childTnLst>
                                    <p:animEffect transition="out" filter="fade">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par>
                                <p:cTn id="44" presetID="10" presetClass="exit" presetSubtype="0" fill="hold" grpId="2" nodeType="withEffect">
                                  <p:stCondLst>
                                    <p:cond delay="0"/>
                                  </p:stCondLst>
                                  <p:childTnLst>
                                    <p:animEffect transition="out" filter="fade">
                                      <p:cBhvr>
                                        <p:cTn id="45" dur="500"/>
                                        <p:tgtEl>
                                          <p:spTgt spid="36"/>
                                        </p:tgtEl>
                                      </p:cBhvr>
                                    </p:animEffect>
                                    <p:set>
                                      <p:cBhvr>
                                        <p:cTn id="46" dur="1" fill="hold">
                                          <p:stCondLst>
                                            <p:cond delay="499"/>
                                          </p:stCondLst>
                                        </p:cTn>
                                        <p:tgtEl>
                                          <p:spTgt spid="36"/>
                                        </p:tgtEl>
                                        <p:attrNameLst>
                                          <p:attrName>style.visibility</p:attrName>
                                        </p:attrNameLst>
                                      </p:cBhvr>
                                      <p:to>
                                        <p:strVal val="hidden"/>
                                      </p:to>
                                    </p:set>
                                  </p:childTnLst>
                                </p:cTn>
                              </p:par>
                              <p:par>
                                <p:cTn id="47" presetID="10" presetClass="exit" presetSubtype="0" fill="hold" grpId="2" nodeType="withEffect">
                                  <p:stCondLst>
                                    <p:cond delay="0"/>
                                  </p:stCondLst>
                                  <p:childTnLst>
                                    <p:animEffect transition="out" filter="fade">
                                      <p:cBhvr>
                                        <p:cTn id="48" dur="500"/>
                                        <p:tgtEl>
                                          <p:spTgt spid="37"/>
                                        </p:tgtEl>
                                      </p:cBhvr>
                                    </p:animEffect>
                                    <p:set>
                                      <p:cBhvr>
                                        <p:cTn id="49" dur="1" fill="hold">
                                          <p:stCondLst>
                                            <p:cond delay="499"/>
                                          </p:stCondLst>
                                        </p:cTn>
                                        <p:tgtEl>
                                          <p:spTgt spid="37"/>
                                        </p:tgtEl>
                                        <p:attrNameLst>
                                          <p:attrName>style.visibility</p:attrName>
                                        </p:attrNameLst>
                                      </p:cBhvr>
                                      <p:to>
                                        <p:strVal val="hidden"/>
                                      </p:to>
                                    </p:set>
                                  </p:childTnLst>
                                </p:cTn>
                              </p:par>
                              <p:par>
                                <p:cTn id="50" presetID="10" presetClass="exit" presetSubtype="0" fill="hold" grpId="2" nodeType="withEffect">
                                  <p:stCondLst>
                                    <p:cond delay="0"/>
                                  </p:stCondLst>
                                  <p:childTnLst>
                                    <p:animEffect transition="out" filter="fade">
                                      <p:cBhvr>
                                        <p:cTn id="51" dur="500"/>
                                        <p:tgtEl>
                                          <p:spTgt spid="38"/>
                                        </p:tgtEl>
                                      </p:cBhvr>
                                    </p:animEffect>
                                    <p:set>
                                      <p:cBhvr>
                                        <p:cTn id="52" dur="1" fill="hold">
                                          <p:stCondLst>
                                            <p:cond delay="499"/>
                                          </p:stCondLst>
                                        </p:cTn>
                                        <p:tgtEl>
                                          <p:spTgt spid="38"/>
                                        </p:tgtEl>
                                        <p:attrNameLst>
                                          <p:attrName>style.visibility</p:attrName>
                                        </p:attrNameLst>
                                      </p:cBhvr>
                                      <p:to>
                                        <p:strVal val="hidden"/>
                                      </p:to>
                                    </p:set>
                                  </p:childTnLst>
                                </p:cTn>
                              </p:par>
                              <p:par>
                                <p:cTn id="53" presetID="10" presetClass="exit" presetSubtype="0" fill="hold" grpId="2" nodeType="withEffect">
                                  <p:stCondLst>
                                    <p:cond delay="0"/>
                                  </p:stCondLst>
                                  <p:childTnLst>
                                    <p:animEffect transition="out" filter="fade">
                                      <p:cBhvr>
                                        <p:cTn id="54" dur="500"/>
                                        <p:tgtEl>
                                          <p:spTgt spid="39"/>
                                        </p:tgtEl>
                                      </p:cBhvr>
                                    </p:animEffect>
                                    <p:set>
                                      <p:cBhvr>
                                        <p:cTn id="5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56" restart="whenNotActive" fill="hold" evtFilter="cancelBubble" nodeType="interactiveSeq">
                <p:stCondLst>
                  <p:cond evt="onClick" delay="0">
                    <p:tgtEl>
                      <p:spTgt spid="35"/>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3" nodeType="clickEffect">
                                  <p:stCondLst>
                                    <p:cond delay="0"/>
                                  </p:stCondLst>
                                  <p:childTnLst>
                                    <p:animEffect transition="out" filter="fade">
                                      <p:cBhvr>
                                        <p:cTn id="60" dur="500"/>
                                        <p:tgtEl>
                                          <p:spTgt spid="32"/>
                                        </p:tgtEl>
                                      </p:cBhvr>
                                    </p:animEffect>
                                    <p:set>
                                      <p:cBhvr>
                                        <p:cTn id="61" dur="1" fill="hold">
                                          <p:stCondLst>
                                            <p:cond delay="499"/>
                                          </p:stCondLst>
                                        </p:cTn>
                                        <p:tgtEl>
                                          <p:spTgt spid="32"/>
                                        </p:tgtEl>
                                        <p:attrNameLst>
                                          <p:attrName>style.visibility</p:attrName>
                                        </p:attrNameLst>
                                      </p:cBhvr>
                                      <p:to>
                                        <p:strVal val="hidden"/>
                                      </p:to>
                                    </p:set>
                                  </p:childTnLst>
                                </p:cTn>
                              </p:par>
                              <p:par>
                                <p:cTn id="62" presetID="10" presetClass="exit" presetSubtype="0" fill="hold" grpId="2" nodeType="with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par>
                                <p:cTn id="65" presetID="10" presetClass="exit" presetSubtype="0" fill="hold" grpId="2" nodeType="withEffect">
                                  <p:stCondLst>
                                    <p:cond delay="0"/>
                                  </p:stCondLst>
                                  <p:childTnLst>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4"/>
                                        </p:tgtEl>
                                      </p:cBhvr>
                                    </p:animEffect>
                                    <p:set>
                                      <p:cBhvr>
                                        <p:cTn id="70" dur="1" fill="hold">
                                          <p:stCondLst>
                                            <p:cond delay="499"/>
                                          </p:stCondLst>
                                        </p:cTn>
                                        <p:tgtEl>
                                          <p:spTgt spid="3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35"/>
                                        </p:tgtEl>
                                      </p:cBhvr>
                                    </p:animEffect>
                                    <p:set>
                                      <p:cBhvr>
                                        <p:cTn id="7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2" grpId="0" animBg="1"/>
      <p:bldP spid="32" grpId="1" animBg="1"/>
      <p:bldP spid="32" grpId="2" animBg="1"/>
      <p:bldP spid="32" grpId="3" animBg="1"/>
      <p:bldP spid="31" grpId="1" animBg="1"/>
      <p:bldP spid="31" grpId="2" animBg="1"/>
      <p:bldP spid="33" grpId="1"/>
      <p:bldP spid="33" grpId="2"/>
      <p:bldP spid="34" grpId="0" animBg="1"/>
      <p:bldP spid="34" grpId="1" animBg="1"/>
      <p:bldP spid="35" grpId="0"/>
      <p:bldP spid="35" grpId="1"/>
      <p:bldP spid="38" grpId="1" animBg="1"/>
      <p:bldP spid="38" grpId="2" animBg="1"/>
      <p:bldP spid="39" grpId="1"/>
      <p:bldP spid="39" grpId="2"/>
      <p:bldP spid="36" grpId="1" animBg="1"/>
      <p:bldP spid="36" grpId="2" animBg="1"/>
      <p:bldP spid="37" grpId="1"/>
      <p:bldP spid="37" grpId="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Chart Icon" descr="U:\AMS Toolkit\Images\Auditor Training Module\Chart Icon.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933056"/>
            <a:ext cx="1300344" cy="490130"/>
          </a:xfrm>
          <a:prstGeom prst="rect">
            <a:avLst/>
          </a:prstGeom>
          <a:noFill/>
          <a:extLst>
            <a:ext uri="{909E8E84-426E-40DD-AFC4-6F175D3DCCD1}">
              <a14:hiddenFill xmlns:a14="http://schemas.microsoft.com/office/drawing/2010/main">
                <a:solidFill>
                  <a:srgbClr val="FFFFFF"/>
                </a:solidFill>
              </a14:hiddenFill>
            </a:ext>
          </a:extLst>
        </p:spPr>
      </p:pic>
      <p:pic>
        <p:nvPicPr>
          <p:cNvPr id="41" name="eMR Icon">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555776" y="4056963"/>
            <a:ext cx="1008112" cy="908408"/>
          </a:xfrm>
          <a:prstGeom prst="rect">
            <a:avLst/>
          </a:prstGeom>
          <a:noFill/>
          <a:extLst>
            <a:ext uri="{909E8E84-426E-40DD-AFC4-6F175D3DCCD1}">
              <a14:hiddenFill xmlns:a14="http://schemas.microsoft.com/office/drawing/2010/main">
                <a:solidFill>
                  <a:srgbClr val="FFFFFF"/>
                </a:solidFill>
              </a14:hiddenFill>
            </a:ext>
          </a:extLst>
        </p:spPr>
      </p:pic>
      <p:pic>
        <p:nvPicPr>
          <p:cNvPr id="42" name="Notes Icon"/>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71600" y="4630660"/>
            <a:ext cx="1300344" cy="490129"/>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p:cNvSpPr txBox="1">
            <a:spLocks noChangeArrowheads="1"/>
          </p:cNvSpPr>
          <p:nvPr/>
        </p:nvSpPr>
        <p:spPr bwMode="auto">
          <a:xfrm>
            <a:off x="340000" y="692412"/>
            <a:ext cx="4156411" cy="792087"/>
          </a:xfrm>
          <a:prstGeom prst="rect">
            <a:avLst/>
          </a:prstGeom>
          <a:noFill/>
          <a:ln w="9525">
            <a:noFill/>
            <a:miter lim="800000"/>
            <a:headEnd/>
            <a:tailEnd/>
          </a:ln>
        </p:spPr>
        <p:txBody>
          <a:bodyPr rot="0" vert="horz" wrap="square" lIns="91440" tIns="45720" rIns="91440" bIns="45720" anchor="ctr" anchorCtr="0">
            <a:noAutofit/>
          </a:bodyPr>
          <a:lstStyle/>
          <a:p>
            <a:pPr>
              <a:lnSpc>
                <a:spcPct val="115000"/>
              </a:lnSpc>
              <a:spcAft>
                <a:spcPts val="0"/>
              </a:spcAft>
            </a:pPr>
            <a:r>
              <a:rPr lang="en-AU" sz="4000" dirty="0">
                <a:solidFill>
                  <a:srgbClr val="D20550"/>
                </a:solidFill>
                <a:effectLst/>
                <a:latin typeface="Franklin Gothic Book" panose="020B0503020102020204" pitchFamily="34" charset="0"/>
                <a:ea typeface="Calibri"/>
                <a:cs typeface="Times New Roman"/>
              </a:rPr>
              <a:t>Case Study 6</a:t>
            </a:r>
            <a:endParaRPr lang="en-AU" sz="2800" b="1" dirty="0">
              <a:solidFill>
                <a:srgbClr val="D20550"/>
              </a:solidFill>
              <a:effectLst/>
              <a:latin typeface="Franklin Gothic Book" panose="020B0503020102020204" pitchFamily="34" charset="0"/>
              <a:ea typeface="Calibri"/>
              <a:cs typeface="Arial" panose="020B0604020202020204" pitchFamily="34" charset="0"/>
            </a:endParaRPr>
          </a:p>
        </p:txBody>
      </p:sp>
      <p:sp>
        <p:nvSpPr>
          <p:cNvPr id="2" name="Left Text"/>
          <p:cNvSpPr txBox="1"/>
          <p:nvPr/>
        </p:nvSpPr>
        <p:spPr>
          <a:xfrm>
            <a:off x="359851" y="1484499"/>
            <a:ext cx="4103054" cy="2246769"/>
          </a:xfrm>
          <a:prstGeom prst="rect">
            <a:avLst/>
          </a:prstGeom>
          <a:noFill/>
        </p:spPr>
        <p:txBody>
          <a:bodyPr wrap="square" rtlCol="0">
            <a:spAutoFit/>
          </a:bodyPr>
          <a:lstStyle/>
          <a:p>
            <a:r>
              <a:rPr lang="en-AU" dirty="0">
                <a:solidFill>
                  <a:schemeClr val="tx1">
                    <a:lumMod val="75000"/>
                    <a:lumOff val="25000"/>
                  </a:schemeClr>
                </a:solidFill>
                <a:latin typeface="Calibri Light" panose="020F0302020204030204" pitchFamily="34" charset="0"/>
              </a:rPr>
              <a:t>You have randomly selected a bed in your general medical ward. The bed list tells you the patient is an 82yo M with multiple comorbidities.</a:t>
            </a:r>
          </a:p>
          <a:p>
            <a:endParaRPr lang="en-AU" sz="1400" dirty="0">
              <a:solidFill>
                <a:schemeClr val="tx1">
                  <a:lumMod val="75000"/>
                  <a:lumOff val="25000"/>
                </a:schemeClr>
              </a:solidFill>
              <a:latin typeface="Calibri Light" panose="020F0302020204030204" pitchFamily="34" charset="0"/>
            </a:endParaRPr>
          </a:p>
          <a:p>
            <a:r>
              <a:rPr lang="en-AU" b="1" dirty="0">
                <a:solidFill>
                  <a:schemeClr val="tx1">
                    <a:lumMod val="75000"/>
                    <a:lumOff val="25000"/>
                  </a:schemeClr>
                </a:solidFill>
              </a:rPr>
              <a:t>Please click the icons below to review relevant information in the chart, notes and electronic medical record.</a:t>
            </a:r>
          </a:p>
        </p:txBody>
      </p:sp>
      <p:sp>
        <p:nvSpPr>
          <p:cNvPr id="5" name="Right Text"/>
          <p:cNvSpPr txBox="1"/>
          <p:nvPr/>
        </p:nvSpPr>
        <p:spPr>
          <a:xfrm>
            <a:off x="4539266" y="1690573"/>
            <a:ext cx="4095741" cy="923330"/>
          </a:xfrm>
          <a:prstGeom prst="rect">
            <a:avLst/>
          </a:prstGeom>
          <a:noFill/>
        </p:spPr>
        <p:txBody>
          <a:bodyPr wrap="square" rtlCol="0">
            <a:spAutoFit/>
          </a:bodyPr>
          <a:lstStyle/>
          <a:p>
            <a:r>
              <a:rPr lang="en-AU" b="1" dirty="0">
                <a:solidFill>
                  <a:schemeClr val="tx1">
                    <a:lumMod val="75000"/>
                    <a:lumOff val="25000"/>
                  </a:schemeClr>
                </a:solidFill>
              </a:rPr>
              <a:t>Based on the information available, is this patient eligible for inclusion in the audit?</a:t>
            </a:r>
          </a:p>
        </p:txBody>
      </p:sp>
      <p:sp>
        <p:nvSpPr>
          <p:cNvPr id="21" name="Please Note"/>
          <p:cNvSpPr txBox="1"/>
          <p:nvPr/>
        </p:nvSpPr>
        <p:spPr>
          <a:xfrm>
            <a:off x="4542559" y="3795353"/>
            <a:ext cx="3952251" cy="523220"/>
          </a:xfrm>
          <a:prstGeom prst="rect">
            <a:avLst/>
          </a:prstGeom>
          <a:noFill/>
        </p:spPr>
        <p:txBody>
          <a:bodyPr wrap="square" rtlCol="0">
            <a:spAutoFit/>
          </a:bodyPr>
          <a:lstStyle/>
          <a:p>
            <a:r>
              <a:rPr lang="en-AU" sz="1400" dirty="0">
                <a:solidFill>
                  <a:schemeClr val="tx1">
                    <a:lumMod val="75000"/>
                    <a:lumOff val="25000"/>
                  </a:schemeClr>
                </a:solidFill>
                <a:latin typeface="Calibri Light" panose="020F0302020204030204" pitchFamily="34" charset="0"/>
              </a:rPr>
              <a:t>Please Note: The User Guide contains an Eligibility Flowchart (Appendix C) that you may find helpful.</a:t>
            </a:r>
          </a:p>
        </p:txBody>
      </p:sp>
      <p:sp>
        <p:nvSpPr>
          <p:cNvPr id="4" name="Yes Green Box"/>
          <p:cNvSpPr/>
          <p:nvPr/>
        </p:nvSpPr>
        <p:spPr>
          <a:xfrm>
            <a:off x="5138745" y="2889839"/>
            <a:ext cx="1152129" cy="576064"/>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Yes Green Text"/>
          <p:cNvSpPr txBox="1"/>
          <p:nvPr/>
        </p:nvSpPr>
        <p:spPr>
          <a:xfrm>
            <a:off x="5171811" y="2947038"/>
            <a:ext cx="1085995" cy="461665"/>
          </a:xfrm>
          <a:prstGeom prst="rect">
            <a:avLst/>
          </a:prstGeom>
          <a:noFill/>
        </p:spPr>
        <p:txBody>
          <a:bodyPr wrap="square" rtlCol="0">
            <a:spAutoFit/>
          </a:bodyPr>
          <a:lstStyle/>
          <a:p>
            <a:pPr algn="ctr"/>
            <a:r>
              <a:rPr lang="en-AU" sz="2400" b="1" dirty="0">
                <a:solidFill>
                  <a:schemeClr val="tx1">
                    <a:lumMod val="75000"/>
                    <a:lumOff val="25000"/>
                  </a:schemeClr>
                </a:solidFill>
              </a:rPr>
              <a:t>YES</a:t>
            </a:r>
          </a:p>
        </p:txBody>
      </p:sp>
      <p:sp>
        <p:nvSpPr>
          <p:cNvPr id="29" name="No Green Box"/>
          <p:cNvSpPr/>
          <p:nvPr/>
        </p:nvSpPr>
        <p:spPr>
          <a:xfrm>
            <a:off x="6554071" y="2885681"/>
            <a:ext cx="1152129" cy="576064"/>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No Green Text"/>
          <p:cNvSpPr txBox="1"/>
          <p:nvPr/>
        </p:nvSpPr>
        <p:spPr>
          <a:xfrm>
            <a:off x="6587137" y="2942880"/>
            <a:ext cx="1085995" cy="461665"/>
          </a:xfrm>
          <a:prstGeom prst="rect">
            <a:avLst/>
          </a:prstGeom>
          <a:noFill/>
        </p:spPr>
        <p:txBody>
          <a:bodyPr wrap="square" rtlCol="0">
            <a:spAutoFit/>
          </a:bodyPr>
          <a:lstStyle/>
          <a:p>
            <a:pPr algn="ctr"/>
            <a:r>
              <a:rPr lang="en-AU" sz="2400" b="1" dirty="0">
                <a:solidFill>
                  <a:schemeClr val="tx1">
                    <a:lumMod val="75000"/>
                    <a:lumOff val="25000"/>
                  </a:schemeClr>
                </a:solidFill>
              </a:rPr>
              <a:t>NO</a:t>
            </a:r>
          </a:p>
        </p:txBody>
      </p:sp>
      <p:sp>
        <p:nvSpPr>
          <p:cNvPr id="32" name="Transparent Box"/>
          <p:cNvSpPr/>
          <p:nvPr/>
        </p:nvSpPr>
        <p:spPr>
          <a:xfrm>
            <a:off x="251520" y="499744"/>
            <a:ext cx="8568952" cy="516150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Grey Box"/>
          <p:cNvSpPr/>
          <p:nvPr/>
        </p:nvSpPr>
        <p:spPr>
          <a:xfrm>
            <a:off x="1331640" y="2177283"/>
            <a:ext cx="6480720" cy="1578684"/>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Correct Grey Text"/>
          <p:cNvSpPr txBox="1"/>
          <p:nvPr/>
        </p:nvSpPr>
        <p:spPr>
          <a:xfrm>
            <a:off x="1475655" y="2455371"/>
            <a:ext cx="6192688" cy="410882"/>
          </a:xfrm>
          <a:prstGeom prst="rect">
            <a:avLst/>
          </a:prstGeom>
          <a:noFill/>
        </p:spPr>
        <p:txBody>
          <a:bodyPr wrap="square" rtlCol="0">
            <a:spAutoFit/>
          </a:bodyPr>
          <a:lstStyle/>
          <a:p>
            <a:pPr algn="ctr">
              <a:lnSpc>
                <a:spcPct val="115000"/>
              </a:lnSpc>
              <a:spcAft>
                <a:spcPts val="1000"/>
              </a:spcAft>
            </a:pPr>
            <a:r>
              <a:rPr lang="en-AU" b="1" dirty="0">
                <a:solidFill>
                  <a:schemeClr val="tx1">
                    <a:lumMod val="75000"/>
                    <a:lumOff val="25000"/>
                  </a:schemeClr>
                </a:solidFill>
                <a:ea typeface="Calibri"/>
                <a:cs typeface="Times New Roman"/>
              </a:rPr>
              <a:t>Are you sure?  </a:t>
            </a:r>
            <a:r>
              <a:rPr lang="en-AU" sz="1700" dirty="0">
                <a:solidFill>
                  <a:schemeClr val="tx1">
                    <a:lumMod val="75000"/>
                    <a:lumOff val="25000"/>
                  </a:schemeClr>
                </a:solidFill>
                <a:latin typeface="Calibri Light" panose="020F0302020204030204" pitchFamily="34" charset="0"/>
                <a:ea typeface="Calibri"/>
                <a:cs typeface="Times New Roman"/>
              </a:rPr>
              <a:t>You should check the eligibility rules again!</a:t>
            </a:r>
            <a:endParaRPr lang="en-AU" sz="1700" dirty="0">
              <a:solidFill>
                <a:schemeClr val="tx1">
                  <a:lumMod val="75000"/>
                  <a:lumOff val="25000"/>
                </a:schemeClr>
              </a:solidFill>
              <a:latin typeface="Calibri Light" panose="020F0302020204030204" pitchFamily="34" charset="0"/>
            </a:endParaRPr>
          </a:p>
        </p:txBody>
      </p:sp>
      <p:sp>
        <p:nvSpPr>
          <p:cNvPr id="34" name="OK Correct Box"/>
          <p:cNvSpPr/>
          <p:nvPr/>
        </p:nvSpPr>
        <p:spPr>
          <a:xfrm>
            <a:off x="4101366" y="30286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K Correct Text"/>
          <p:cNvSpPr txBox="1"/>
          <p:nvPr/>
        </p:nvSpPr>
        <p:spPr>
          <a:xfrm>
            <a:off x="4082155" y="3037660"/>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38" name="Grey Box"/>
          <p:cNvSpPr/>
          <p:nvPr/>
        </p:nvSpPr>
        <p:spPr>
          <a:xfrm>
            <a:off x="1403646" y="1499884"/>
            <a:ext cx="6408714" cy="3161223"/>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Correct Grey Text"/>
          <p:cNvSpPr txBox="1"/>
          <p:nvPr/>
        </p:nvSpPr>
        <p:spPr>
          <a:xfrm>
            <a:off x="1691680" y="1722533"/>
            <a:ext cx="5760640" cy="1975413"/>
          </a:xfrm>
          <a:prstGeom prst="rect">
            <a:avLst/>
          </a:prstGeom>
          <a:noFill/>
        </p:spPr>
        <p:txBody>
          <a:bodyPr wrap="square" rtlCol="0">
            <a:spAutoFit/>
          </a:bodyPr>
          <a:lstStyle/>
          <a:p>
            <a:pPr algn="ctr">
              <a:lnSpc>
                <a:spcPct val="115000"/>
              </a:lnSpc>
              <a:spcAft>
                <a:spcPts val="1000"/>
              </a:spcAft>
            </a:pPr>
            <a:r>
              <a:rPr lang="en-AU" b="1" dirty="0">
                <a:solidFill>
                  <a:schemeClr val="tx1">
                    <a:lumMod val="75000"/>
                    <a:lumOff val="25000"/>
                  </a:schemeClr>
                </a:solidFill>
              </a:rPr>
              <a:t>Well Done! </a:t>
            </a:r>
          </a:p>
          <a:p>
            <a:pPr algn="ctr">
              <a:spcAft>
                <a:spcPts val="1000"/>
              </a:spcAft>
            </a:pPr>
            <a:r>
              <a:rPr lang="en-AU" sz="1700" dirty="0">
                <a:solidFill>
                  <a:schemeClr val="tx1">
                    <a:lumMod val="75000"/>
                    <a:lumOff val="25000"/>
                  </a:schemeClr>
                </a:solidFill>
                <a:latin typeface="Calibri Light" panose="020F0302020204030204" pitchFamily="34" charset="0"/>
              </a:rPr>
              <a:t>You have successfully identified that this patient is not eligible for the audit as it has been greater than 5 days since the in hospital identification of an indication for antimicrobial therapy.</a:t>
            </a:r>
          </a:p>
          <a:p>
            <a:pPr algn="ctr">
              <a:spcAft>
                <a:spcPts val="1000"/>
              </a:spcAft>
            </a:pPr>
            <a:r>
              <a:rPr lang="en-AU" sz="1700" dirty="0">
                <a:solidFill>
                  <a:schemeClr val="tx1">
                    <a:lumMod val="75000"/>
                    <a:lumOff val="25000"/>
                  </a:schemeClr>
                </a:solidFill>
                <a:latin typeface="Calibri Light" panose="020F0302020204030204" pitchFamily="34" charset="0"/>
              </a:rPr>
              <a:t>You should discard any information collected for this audit record and move on to your next randomly selected patient.</a:t>
            </a:r>
          </a:p>
        </p:txBody>
      </p:sp>
      <p:sp>
        <p:nvSpPr>
          <p:cNvPr id="36" name="OK Incorrect Box"/>
          <p:cNvSpPr/>
          <p:nvPr/>
        </p:nvSpPr>
        <p:spPr>
          <a:xfrm>
            <a:off x="4091125" y="3883710"/>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OK Incorrect Text">
            <a:hlinkClick r:id="rId7" action="ppaction://hlinksldjump"/>
          </p:cNvPr>
          <p:cNvSpPr txBox="1"/>
          <p:nvPr/>
        </p:nvSpPr>
        <p:spPr>
          <a:xfrm>
            <a:off x="4125835" y="3858813"/>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23" name="Grey Box Notes"/>
          <p:cNvSpPr/>
          <p:nvPr/>
        </p:nvSpPr>
        <p:spPr>
          <a:xfrm>
            <a:off x="1443706" y="1840012"/>
            <a:ext cx="6408714" cy="2205736"/>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Notes Grey Text"/>
          <p:cNvSpPr txBox="1"/>
          <p:nvPr/>
        </p:nvSpPr>
        <p:spPr>
          <a:xfrm>
            <a:off x="1721497" y="2054471"/>
            <a:ext cx="5760640" cy="1062342"/>
          </a:xfrm>
          <a:prstGeom prst="rect">
            <a:avLst/>
          </a:prstGeom>
          <a:noFill/>
        </p:spPr>
        <p:txBody>
          <a:bodyPr wrap="square" rtlCol="0">
            <a:spAutoFit/>
          </a:bodyPr>
          <a:lstStyle/>
          <a:p>
            <a:pPr algn="ctr">
              <a:lnSpc>
                <a:spcPct val="115000"/>
              </a:lnSpc>
              <a:spcAft>
                <a:spcPts val="1000"/>
              </a:spcAft>
            </a:pPr>
            <a:r>
              <a:rPr lang="en-AU" b="1" dirty="0">
                <a:solidFill>
                  <a:schemeClr val="tx1">
                    <a:lumMod val="75000"/>
                    <a:lumOff val="25000"/>
                  </a:schemeClr>
                </a:solidFill>
              </a:rPr>
              <a:t>The notes are missing! </a:t>
            </a:r>
          </a:p>
          <a:p>
            <a:pPr algn="ctr">
              <a:spcAft>
                <a:spcPts val="1000"/>
              </a:spcAft>
            </a:pPr>
            <a:r>
              <a:rPr lang="en-AU" sz="1700" dirty="0">
                <a:solidFill>
                  <a:schemeClr val="tx1">
                    <a:lumMod val="75000"/>
                    <a:lumOff val="25000"/>
                  </a:schemeClr>
                </a:solidFill>
                <a:latin typeface="Calibri Light" panose="020F0302020204030204" pitchFamily="34" charset="0"/>
              </a:rPr>
              <a:t>You can’t find this patient’s notes anywhere! See if you can gather enough information from the other sources…</a:t>
            </a:r>
          </a:p>
        </p:txBody>
      </p:sp>
      <p:sp>
        <p:nvSpPr>
          <p:cNvPr id="26" name="OK Notes Box"/>
          <p:cNvSpPr/>
          <p:nvPr/>
        </p:nvSpPr>
        <p:spPr>
          <a:xfrm>
            <a:off x="4131185" y="3268351"/>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K Notes Text"/>
          <p:cNvSpPr txBox="1"/>
          <p:nvPr/>
        </p:nvSpPr>
        <p:spPr>
          <a:xfrm>
            <a:off x="4165895" y="3243454"/>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Tree>
    <p:extLst>
      <p:ext uri="{BB962C8B-B14F-4D97-AF65-F5344CB8AC3E}">
        <p14:creationId xmlns:p14="http://schemas.microsoft.com/office/powerpoint/2010/main" val="39127256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1"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nextCondLst>
                <p:cond evt="onClick" delay="0">
                  <p:tgtEl>
                    <p:spTgt spid="30"/>
                  </p:tgtEl>
                </p:cond>
              </p:nextCondLst>
            </p:seq>
            <p:seq concurrent="1" nextAc="seek">
              <p:cTn id="38" restart="whenNotActive" fill="hold" evtFilter="cancelBubble" nodeType="interactiveSeq">
                <p:stCondLst>
                  <p:cond evt="onClick" delay="0">
                    <p:tgtEl>
                      <p:spTgt spid="3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2" nodeType="clickEffect">
                                  <p:stCondLst>
                                    <p:cond delay="0"/>
                                  </p:stCondLst>
                                  <p:childTnLst>
                                    <p:animEffect transition="out" filter="fade">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6"/>
                                        </p:tgtEl>
                                      </p:cBhvr>
                                    </p:animEffect>
                                    <p:set>
                                      <p:cBhvr>
                                        <p:cTn id="46" dur="1" fill="hold">
                                          <p:stCondLst>
                                            <p:cond delay="499"/>
                                          </p:stCondLst>
                                        </p:cTn>
                                        <p:tgtEl>
                                          <p:spTgt spid="3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7"/>
                                        </p:tgtEl>
                                      </p:cBhvr>
                                    </p:animEffect>
                                    <p:set>
                                      <p:cBhvr>
                                        <p:cTn id="49" dur="1" fill="hold">
                                          <p:stCondLst>
                                            <p:cond delay="499"/>
                                          </p:stCondLst>
                                        </p:cTn>
                                        <p:tgtEl>
                                          <p:spTgt spid="37"/>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8"/>
                                        </p:tgtEl>
                                      </p:cBhvr>
                                    </p:animEffect>
                                    <p:set>
                                      <p:cBhvr>
                                        <p:cTn id="52" dur="1" fill="hold">
                                          <p:stCondLst>
                                            <p:cond delay="499"/>
                                          </p:stCondLst>
                                        </p:cTn>
                                        <p:tgtEl>
                                          <p:spTgt spid="3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39"/>
                                        </p:tgtEl>
                                      </p:cBhvr>
                                    </p:animEffect>
                                    <p:set>
                                      <p:cBhvr>
                                        <p:cTn id="5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56" restart="whenNotActive" fill="hold" evtFilter="cancelBubble" nodeType="interactiveSeq">
                <p:stCondLst>
                  <p:cond evt="onClick" delay="0">
                    <p:tgtEl>
                      <p:spTgt spid="35"/>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3" nodeType="clickEffect">
                                  <p:stCondLst>
                                    <p:cond delay="0"/>
                                  </p:stCondLst>
                                  <p:childTnLst>
                                    <p:animEffect transition="out" filter="fade">
                                      <p:cBhvr>
                                        <p:cTn id="60" dur="500"/>
                                        <p:tgtEl>
                                          <p:spTgt spid="32"/>
                                        </p:tgtEl>
                                      </p:cBhvr>
                                    </p:animEffect>
                                    <p:set>
                                      <p:cBhvr>
                                        <p:cTn id="61" dur="1" fill="hold">
                                          <p:stCondLst>
                                            <p:cond delay="499"/>
                                          </p:stCondLst>
                                        </p:cTn>
                                        <p:tgtEl>
                                          <p:spTgt spid="32"/>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4"/>
                                        </p:tgtEl>
                                      </p:cBhvr>
                                    </p:animEffect>
                                    <p:set>
                                      <p:cBhvr>
                                        <p:cTn id="70" dur="1" fill="hold">
                                          <p:stCondLst>
                                            <p:cond delay="499"/>
                                          </p:stCondLst>
                                        </p:cTn>
                                        <p:tgtEl>
                                          <p:spTgt spid="3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35"/>
                                        </p:tgtEl>
                                      </p:cBhvr>
                                    </p:animEffect>
                                    <p:set>
                                      <p:cBhvr>
                                        <p:cTn id="7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74" restart="whenNotActive" fill="hold" evtFilter="cancelBubble" nodeType="interactiveSeq">
                <p:stCondLst>
                  <p:cond evt="onClick" delay="0">
                    <p:tgtEl>
                      <p:spTgt spid="42"/>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2"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par>
                                <p:cTn id="80" presetID="10" presetClass="entr" presetSubtype="0" fill="hold" grpId="2"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500"/>
                                        <p:tgtEl>
                                          <p:spTgt spid="23"/>
                                        </p:tgtEl>
                                      </p:cBhvr>
                                    </p:animEffect>
                                  </p:childTnLst>
                                </p:cTn>
                              </p:par>
                              <p:par>
                                <p:cTn id="86" presetID="10" presetClass="entr" presetSubtype="0" fill="hold" grpId="2"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childTnLst>
                    </p:cTn>
                  </p:par>
                </p:childTnLst>
              </p:cTn>
              <p:nextCondLst>
                <p:cond evt="onClick" delay="0">
                  <p:tgtEl>
                    <p:spTgt spid="42"/>
                  </p:tgtEl>
                </p:cond>
              </p:nextCondLst>
            </p:seq>
            <p:seq concurrent="1" nextAc="seek">
              <p:cTn id="89" restart="whenNotActive" fill="hold" evtFilter="cancelBubble" nodeType="interactiveSeq">
                <p:stCondLst>
                  <p:cond evt="onClick" delay="0">
                    <p:tgtEl>
                      <p:spTgt spid="27"/>
                    </p:tgtEl>
                  </p:cond>
                </p:stCondLst>
                <p:endSync evt="end" delay="0">
                  <p:rtn val="all"/>
                </p:endSync>
                <p:childTnLst>
                  <p:par>
                    <p:cTn id="90" fill="hold">
                      <p:stCondLst>
                        <p:cond delay="0"/>
                      </p:stCondLst>
                      <p:childTnLst>
                        <p:par>
                          <p:cTn id="91" fill="hold">
                            <p:stCondLst>
                              <p:cond delay="0"/>
                            </p:stCondLst>
                            <p:childTnLst>
                              <p:par>
                                <p:cTn id="92" presetID="10" presetClass="exit" presetSubtype="0" fill="hold" grpId="3" nodeType="clickEffect">
                                  <p:stCondLst>
                                    <p:cond delay="0"/>
                                  </p:stCondLst>
                                  <p:childTnLst>
                                    <p:animEffect transition="out" filter="fade">
                                      <p:cBhvr>
                                        <p:cTn id="93" dur="500"/>
                                        <p:tgtEl>
                                          <p:spTgt spid="26"/>
                                        </p:tgtEl>
                                      </p:cBhvr>
                                    </p:animEffect>
                                    <p:set>
                                      <p:cBhvr>
                                        <p:cTn id="94" dur="1" fill="hold">
                                          <p:stCondLst>
                                            <p:cond delay="499"/>
                                          </p:stCondLst>
                                        </p:cTn>
                                        <p:tgtEl>
                                          <p:spTgt spid="26"/>
                                        </p:tgtEl>
                                        <p:attrNameLst>
                                          <p:attrName>style.visibility</p:attrName>
                                        </p:attrNameLst>
                                      </p:cBhvr>
                                      <p:to>
                                        <p:strVal val="hidden"/>
                                      </p:to>
                                    </p:set>
                                  </p:childTnLst>
                                </p:cTn>
                              </p:par>
                              <p:par>
                                <p:cTn id="95" presetID="10" presetClass="exit" presetSubtype="0" fill="hold" grpId="3" nodeType="withEffect">
                                  <p:stCondLst>
                                    <p:cond delay="0"/>
                                  </p:stCondLst>
                                  <p:childTnLst>
                                    <p:animEffect transition="out" filter="fade">
                                      <p:cBhvr>
                                        <p:cTn id="96" dur="500"/>
                                        <p:tgtEl>
                                          <p:spTgt spid="27"/>
                                        </p:tgtEl>
                                      </p:cBhvr>
                                    </p:animEffect>
                                    <p:set>
                                      <p:cBhvr>
                                        <p:cTn id="97" dur="1" fill="hold">
                                          <p:stCondLst>
                                            <p:cond delay="499"/>
                                          </p:stCondLst>
                                        </p:cTn>
                                        <p:tgtEl>
                                          <p:spTgt spid="27"/>
                                        </p:tgtEl>
                                        <p:attrNameLst>
                                          <p:attrName>style.visibility</p:attrName>
                                        </p:attrNameLst>
                                      </p:cBhvr>
                                      <p:to>
                                        <p:strVal val="hidden"/>
                                      </p:to>
                                    </p:set>
                                  </p:childTnLst>
                                </p:cTn>
                              </p:par>
                              <p:par>
                                <p:cTn id="98" presetID="10" presetClass="exit" presetSubtype="0" fill="hold" grpId="3" nodeType="withEffect">
                                  <p:stCondLst>
                                    <p:cond delay="0"/>
                                  </p:stCondLst>
                                  <p:childTnLst>
                                    <p:animEffect transition="out" filter="fade">
                                      <p:cBhvr>
                                        <p:cTn id="99" dur="500"/>
                                        <p:tgtEl>
                                          <p:spTgt spid="23"/>
                                        </p:tgtEl>
                                      </p:cBhvr>
                                    </p:animEffect>
                                    <p:set>
                                      <p:cBhvr>
                                        <p:cTn id="100" dur="1" fill="hold">
                                          <p:stCondLst>
                                            <p:cond delay="499"/>
                                          </p:stCondLst>
                                        </p:cTn>
                                        <p:tgtEl>
                                          <p:spTgt spid="23"/>
                                        </p:tgtEl>
                                        <p:attrNameLst>
                                          <p:attrName>style.visibility</p:attrName>
                                        </p:attrNameLst>
                                      </p:cBhvr>
                                      <p:to>
                                        <p:strVal val="hidden"/>
                                      </p:to>
                                    </p:set>
                                  </p:childTnLst>
                                </p:cTn>
                              </p:par>
                              <p:par>
                                <p:cTn id="101" presetID="10" presetClass="exit" presetSubtype="0" fill="hold" grpId="3" nodeType="withEffect">
                                  <p:stCondLst>
                                    <p:cond delay="0"/>
                                  </p:stCondLst>
                                  <p:childTnLst>
                                    <p:animEffect transition="out" filter="fade">
                                      <p:cBhvr>
                                        <p:cTn id="102" dur="500"/>
                                        <p:tgtEl>
                                          <p:spTgt spid="25"/>
                                        </p:tgtEl>
                                      </p:cBhvr>
                                    </p:animEffect>
                                    <p:set>
                                      <p:cBhvr>
                                        <p:cTn id="10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32" grpId="0" animBg="1"/>
      <p:bldP spid="32" grpId="1" animBg="1"/>
      <p:bldP spid="32" grpId="2" animBg="1"/>
      <p:bldP spid="32" grpId="3" animBg="1"/>
      <p:bldP spid="31" grpId="0" animBg="1"/>
      <p:bldP spid="31" grpId="1" animBg="1"/>
      <p:bldP spid="33" grpId="0"/>
      <p:bldP spid="33" grpId="1"/>
      <p:bldP spid="34" grpId="0" animBg="1"/>
      <p:bldP spid="34" grpId="1" animBg="1"/>
      <p:bldP spid="35" grpId="0"/>
      <p:bldP spid="35" grpId="1"/>
      <p:bldP spid="38" grpId="0" animBg="1"/>
      <p:bldP spid="38" grpId="1" animBg="1"/>
      <p:bldP spid="39" grpId="0"/>
      <p:bldP spid="39" grpId="1"/>
      <p:bldP spid="36" grpId="0" animBg="1"/>
      <p:bldP spid="36" grpId="1" animBg="1"/>
      <p:bldP spid="37" grpId="0"/>
      <p:bldP spid="37" grpId="1"/>
      <p:bldP spid="23" grpId="2" animBg="1"/>
      <p:bldP spid="23" grpId="3" animBg="1"/>
      <p:bldP spid="25" grpId="2"/>
      <p:bldP spid="25" grpId="3"/>
      <p:bldP spid="26" grpId="2" animBg="1"/>
      <p:bldP spid="26" grpId="3" animBg="1"/>
      <p:bldP spid="27" grpId="2"/>
      <p:bldP spid="27" grpId="3"/>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671" y="854033"/>
            <a:ext cx="3553320" cy="1362265"/>
          </a:xfrm>
          <a:prstGeom prst="rect">
            <a:avLst/>
          </a:prstGeom>
        </p:spPr>
      </p:pic>
      <p:pic>
        <p:nvPicPr>
          <p:cNvPr id="15" name="Chart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58" y="1930922"/>
            <a:ext cx="3532514" cy="1354288"/>
          </a:xfrm>
          <a:prstGeom prst="rect">
            <a:avLst/>
          </a:prstGeom>
        </p:spPr>
      </p:pic>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4"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2" name="Chart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0959" y="858292"/>
            <a:ext cx="3542679" cy="136768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0959" y="1930922"/>
            <a:ext cx="3553321" cy="1362265"/>
          </a:xfrm>
          <a:prstGeom prst="rect">
            <a:avLst/>
          </a:prstGeom>
        </p:spPr>
      </p:pic>
      <p:pic>
        <p:nvPicPr>
          <p:cNvPr id="11" name="Allergies Box"/>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8294" y="3559040"/>
            <a:ext cx="2605810" cy="1354646"/>
          </a:xfrm>
          <a:prstGeom prst="rect">
            <a:avLst/>
          </a:prstGeom>
        </p:spPr>
      </p:pic>
      <p:pic>
        <p:nvPicPr>
          <p:cNvPr id="14" name="Chart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358" y="3003961"/>
            <a:ext cx="3558754" cy="1364348"/>
          </a:xfrm>
          <a:prstGeom prst="rect">
            <a:avLst/>
          </a:prstGeom>
        </p:spPr>
      </p:pic>
      <p:pic>
        <p:nvPicPr>
          <p:cNvPr id="10" name="Chart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3280" y="4069633"/>
            <a:ext cx="3532514" cy="1079976"/>
          </a:xfrm>
          <a:prstGeom prst="rect">
            <a:avLst/>
          </a:prstGeom>
        </p:spPr>
      </p:pic>
    </p:spTree>
    <p:extLst>
      <p:ext uri="{BB962C8B-B14F-4D97-AF65-F5344CB8AC3E}">
        <p14:creationId xmlns:p14="http://schemas.microsoft.com/office/powerpoint/2010/main" val="1026169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M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629" y="707262"/>
            <a:ext cx="8190786" cy="3653034"/>
          </a:xfrm>
          <a:prstGeom prst="rect">
            <a:avLst/>
          </a:prstGeom>
        </p:spPr>
      </p:pic>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3"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sp>
        <p:nvSpPr>
          <p:cNvPr id="2" name="Text"/>
          <p:cNvSpPr txBox="1"/>
          <p:nvPr/>
        </p:nvSpPr>
        <p:spPr>
          <a:xfrm>
            <a:off x="482627" y="4653136"/>
            <a:ext cx="5472608" cy="369332"/>
          </a:xfrm>
          <a:prstGeom prst="rect">
            <a:avLst/>
          </a:prstGeom>
          <a:noFill/>
        </p:spPr>
        <p:txBody>
          <a:bodyPr wrap="square" rtlCol="0">
            <a:spAutoFit/>
          </a:bodyPr>
          <a:lstStyle/>
          <a:p>
            <a:r>
              <a:rPr lang="en-AU" dirty="0"/>
              <a:t>Click on relevant results to reveal more information.</a:t>
            </a:r>
          </a:p>
        </p:txBody>
      </p:sp>
      <p:sp>
        <p:nvSpPr>
          <p:cNvPr id="16" name="Progress Note Button"/>
          <p:cNvSpPr/>
          <p:nvPr/>
        </p:nvSpPr>
        <p:spPr>
          <a:xfrm>
            <a:off x="3708000" y="3906000"/>
            <a:ext cx="1224000" cy="288032"/>
          </a:xfrm>
          <a:prstGeom prst="round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rogress Note Box"/>
          <p:cNvSpPr/>
          <p:nvPr/>
        </p:nvSpPr>
        <p:spPr>
          <a:xfrm>
            <a:off x="2086746" y="964576"/>
            <a:ext cx="4968551" cy="4179942"/>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Progress Note Text"/>
          <p:cNvSpPr txBox="1"/>
          <p:nvPr/>
        </p:nvSpPr>
        <p:spPr>
          <a:xfrm>
            <a:off x="2267744" y="1268174"/>
            <a:ext cx="4608511" cy="3785652"/>
          </a:xfrm>
          <a:prstGeom prst="rect">
            <a:avLst/>
          </a:prstGeom>
          <a:noFill/>
        </p:spPr>
        <p:txBody>
          <a:bodyPr wrap="square" rtlCol="0">
            <a:spAutoFit/>
          </a:bodyPr>
          <a:lstStyle/>
          <a:p>
            <a:r>
              <a:rPr lang="en-AU" sz="1200" b="1" dirty="0"/>
              <a:t>Ward Round</a:t>
            </a:r>
          </a:p>
          <a:p>
            <a:r>
              <a:rPr lang="en-AU" sz="1200" b="1" dirty="0"/>
              <a:t>Verified K. Arnold 31/05/14 10:40</a:t>
            </a:r>
          </a:p>
          <a:p>
            <a:endParaRPr lang="en-AU" sz="1200" dirty="0"/>
          </a:p>
          <a:p>
            <a:r>
              <a:rPr lang="en-AU" sz="1200" dirty="0"/>
              <a:t>82yo man admitted to Royal City Hospital 24/5/14 via GP referral for diabetic foot injury + poor diabetic control + generally unwell/not managing at home. T/f to </a:t>
            </a:r>
            <a:r>
              <a:rPr lang="en-AU" sz="1200" dirty="0" err="1"/>
              <a:t>Lilytown</a:t>
            </a:r>
            <a:r>
              <a:rPr lang="en-AU" sz="1200" dirty="0"/>
              <a:t> Hospital on 29/5/15.</a:t>
            </a:r>
          </a:p>
          <a:p>
            <a:endParaRPr lang="en-AU" sz="1200" dirty="0"/>
          </a:p>
          <a:p>
            <a:r>
              <a:rPr lang="en-AU" sz="1200" dirty="0"/>
              <a:t>GMRs continue to be well controlled on current meds/diet. Discharged from diabetes educator at RCH.</a:t>
            </a:r>
          </a:p>
          <a:p>
            <a:endParaRPr lang="en-AU" sz="1200" dirty="0"/>
          </a:p>
          <a:p>
            <a:r>
              <a:rPr lang="en-AU" sz="1200" dirty="0"/>
              <a:t>R foot wound with continued poor healing, ?ulceration. Had 6/7 Aug DF (prescribed on </a:t>
            </a:r>
            <a:r>
              <a:rPr lang="en-AU" sz="1200" dirty="0" err="1"/>
              <a:t>adm</a:t>
            </a:r>
            <a:r>
              <a:rPr lang="en-AU" sz="1200" dirty="0"/>
              <a:t> to Baytown). Noted </a:t>
            </a:r>
            <a:r>
              <a:rPr lang="en-AU" sz="1200" dirty="0" err="1"/>
              <a:t>pt</a:t>
            </a:r>
            <a:r>
              <a:rPr lang="en-AU" sz="1200" dirty="0"/>
              <a:t> had fall with further wound trauma 2/7 ago. Abx changed to Ciprofloxacin + </a:t>
            </a:r>
            <a:r>
              <a:rPr lang="en-AU" sz="1200" dirty="0" err="1"/>
              <a:t>Flagyl</a:t>
            </a:r>
            <a:r>
              <a:rPr lang="en-AU" sz="1200" dirty="0"/>
              <a:t> yesterday pm.</a:t>
            </a:r>
          </a:p>
          <a:p>
            <a:endParaRPr lang="en-AU" sz="1200" dirty="0"/>
          </a:p>
          <a:p>
            <a:r>
              <a:rPr lang="en-AU" sz="1200" dirty="0"/>
              <a:t>Will r/v with Dr Stapleton this pm.</a:t>
            </a:r>
          </a:p>
          <a:p>
            <a:r>
              <a:rPr lang="en-AU" sz="1200" dirty="0"/>
              <a:t>Wound care CNC r/v please</a:t>
            </a:r>
          </a:p>
          <a:p>
            <a:endParaRPr lang="en-AU" sz="1200" dirty="0"/>
          </a:p>
          <a:p>
            <a:r>
              <a:rPr lang="en-AU" sz="1200" dirty="0" err="1"/>
              <a:t>K.Arnold</a:t>
            </a:r>
            <a:r>
              <a:rPr lang="en-AU" sz="1200" dirty="0"/>
              <a:t> (Gen Med RMO)</a:t>
            </a:r>
          </a:p>
          <a:p>
            <a:endParaRPr lang="en-AU" sz="1200" dirty="0"/>
          </a:p>
        </p:txBody>
      </p:sp>
      <p:pic>
        <p:nvPicPr>
          <p:cNvPr id="22" name="Close Progress Note"/>
          <p:cNvPicPr>
            <a:picLocks/>
          </p:cNvPicPr>
          <p:nvPr/>
        </p:nvPicPr>
        <p:blipFill>
          <a:blip r:embed="rId4">
            <a:extLst>
              <a:ext uri="{28A0092B-C50C-407E-A947-70E740481C1C}">
                <a14:useLocalDpi xmlns:a14="http://schemas.microsoft.com/office/drawing/2010/main" val="0"/>
              </a:ext>
            </a:extLst>
          </a:blip>
          <a:stretch>
            <a:fillRect/>
          </a:stretch>
        </p:blipFill>
        <p:spPr>
          <a:xfrm>
            <a:off x="6623250" y="1072623"/>
            <a:ext cx="324000" cy="307350"/>
          </a:xfrm>
          <a:prstGeom prst="rect">
            <a:avLst/>
          </a:prstGeom>
        </p:spPr>
      </p:pic>
    </p:spTree>
    <p:extLst>
      <p:ext uri="{BB962C8B-B14F-4D97-AF65-F5344CB8AC3E}">
        <p14:creationId xmlns:p14="http://schemas.microsoft.com/office/powerpoint/2010/main" val="2949312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0" grpId="0" animBg="1"/>
      <p:bldP spid="10" grpId="1" animBg="1"/>
      <p:bldP spid="14" grpId="0"/>
      <p:bldP spid="14"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Left Text"/>
          <p:cNvSpPr txBox="1"/>
          <p:nvPr/>
        </p:nvSpPr>
        <p:spPr>
          <a:xfrm>
            <a:off x="340001" y="1556792"/>
            <a:ext cx="4103054" cy="2477601"/>
          </a:xfrm>
          <a:prstGeom prst="rect">
            <a:avLst/>
          </a:prstGeom>
          <a:noFill/>
        </p:spPr>
        <p:txBody>
          <a:bodyPr wrap="square" rtlCol="0">
            <a:spAutoFit/>
          </a:bodyPr>
          <a:lstStyle/>
          <a:p>
            <a:r>
              <a:rPr lang="en-AU" b="1" dirty="0">
                <a:solidFill>
                  <a:schemeClr val="tx1">
                    <a:lumMod val="75000"/>
                    <a:lumOff val="25000"/>
                  </a:schemeClr>
                </a:solidFill>
              </a:rPr>
              <a:t>Use the Data Collection Form to record your answers to the 5 audit questions. </a:t>
            </a:r>
            <a:r>
              <a:rPr lang="en-AU" sz="1700" dirty="0">
                <a:solidFill>
                  <a:schemeClr val="tx1">
                    <a:lumMod val="75000"/>
                    <a:lumOff val="25000"/>
                  </a:schemeClr>
                </a:solidFill>
                <a:latin typeface="Calibri Light" panose="020F0302020204030204" pitchFamily="34" charset="0"/>
              </a:rPr>
              <a:t>The icons are still available for you to review information from the chart, notes and electronic medical record.</a:t>
            </a:r>
          </a:p>
          <a:p>
            <a:endParaRPr lang="en-AU" sz="1700" dirty="0">
              <a:solidFill>
                <a:schemeClr val="tx1">
                  <a:lumMod val="75000"/>
                  <a:lumOff val="25000"/>
                </a:schemeClr>
              </a:solidFill>
              <a:latin typeface="Calibri Light" panose="020F0302020204030204" pitchFamily="34" charset="0"/>
            </a:endParaRPr>
          </a:p>
          <a:p>
            <a:r>
              <a:rPr lang="en-AU" sz="1700" dirty="0">
                <a:solidFill>
                  <a:schemeClr val="tx1">
                    <a:lumMod val="75000"/>
                    <a:lumOff val="25000"/>
                  </a:schemeClr>
                </a:solidFill>
                <a:latin typeface="Calibri Light" panose="020F0302020204030204" pitchFamily="34" charset="0"/>
              </a:rPr>
              <a:t>If you need to contact the doctor for either question 2 or question 5, please click the ‘Contact Doctor’ icon.</a:t>
            </a:r>
          </a:p>
        </p:txBody>
      </p:sp>
      <p:sp>
        <p:nvSpPr>
          <p:cNvPr id="19" name="Title"/>
          <p:cNvSpPr txBox="1">
            <a:spLocks noChangeArrowheads="1"/>
          </p:cNvSpPr>
          <p:nvPr/>
        </p:nvSpPr>
        <p:spPr bwMode="auto">
          <a:xfrm>
            <a:off x="340001" y="692696"/>
            <a:ext cx="4156411" cy="792087"/>
          </a:xfrm>
          <a:prstGeom prst="rect">
            <a:avLst/>
          </a:prstGeom>
          <a:noFill/>
          <a:ln w="9525">
            <a:noFill/>
            <a:miter lim="800000"/>
            <a:headEnd/>
            <a:tailEnd/>
          </a:ln>
        </p:spPr>
        <p:txBody>
          <a:bodyPr rot="0" vert="horz" wrap="square" lIns="91440" tIns="45720" rIns="91440" bIns="45720" anchor="ctr" anchorCtr="0">
            <a:noAutofit/>
          </a:bodyPr>
          <a:lstStyle/>
          <a:p>
            <a:pPr>
              <a:lnSpc>
                <a:spcPct val="115000"/>
              </a:lnSpc>
              <a:spcAft>
                <a:spcPts val="0"/>
              </a:spcAft>
            </a:pPr>
            <a:r>
              <a:rPr lang="en-AU" sz="4000" dirty="0">
                <a:solidFill>
                  <a:srgbClr val="D20550"/>
                </a:solidFill>
                <a:effectLst/>
                <a:latin typeface="Franklin Gothic Book" panose="020B0503020102020204" pitchFamily="34" charset="0"/>
                <a:ea typeface="Calibri"/>
                <a:cs typeface="Times New Roman"/>
              </a:rPr>
              <a:t>Case Study 4</a:t>
            </a:r>
            <a:endParaRPr lang="en-AU" sz="2800" b="1" dirty="0">
              <a:solidFill>
                <a:srgbClr val="D20550"/>
              </a:solidFill>
              <a:effectLst/>
              <a:latin typeface="Franklin Gothic Book" panose="020B0503020102020204" pitchFamily="34" charset="0"/>
              <a:ea typeface="Calibri"/>
              <a:cs typeface="Arial" panose="020B0604020202020204" pitchFamily="34" charset="0"/>
            </a:endParaRPr>
          </a:p>
        </p:txBody>
      </p:sp>
      <p:sp>
        <p:nvSpPr>
          <p:cNvPr id="5" name="Right Text"/>
          <p:cNvSpPr txBox="1"/>
          <p:nvPr/>
        </p:nvSpPr>
        <p:spPr>
          <a:xfrm>
            <a:off x="4784958" y="1556792"/>
            <a:ext cx="4035514" cy="2031325"/>
          </a:xfrm>
          <a:prstGeom prst="rect">
            <a:avLst/>
          </a:prstGeom>
          <a:noFill/>
        </p:spPr>
        <p:txBody>
          <a:bodyPr wrap="square" rtlCol="0">
            <a:spAutoFit/>
          </a:bodyPr>
          <a:lstStyle/>
          <a:p>
            <a:r>
              <a:rPr lang="en-AU" sz="1700" dirty="0">
                <a:solidFill>
                  <a:schemeClr val="tx1">
                    <a:lumMod val="75000"/>
                    <a:lumOff val="25000"/>
                  </a:schemeClr>
                </a:solidFill>
                <a:latin typeface="Calibri Light" panose="020F0302020204030204" pitchFamily="34" charset="0"/>
              </a:rPr>
              <a:t>If at any time you believe the patient is not eligible for the audit, click the ‘Patient Not Eligible’ icon.</a:t>
            </a:r>
          </a:p>
          <a:p>
            <a:endParaRPr lang="en-AU" dirty="0">
              <a:solidFill>
                <a:schemeClr val="tx1">
                  <a:lumMod val="75000"/>
                  <a:lumOff val="25000"/>
                </a:schemeClr>
              </a:solidFill>
              <a:latin typeface="Calibri Light" panose="020F0302020204030204" pitchFamily="34" charset="0"/>
            </a:endParaRPr>
          </a:p>
          <a:p>
            <a:endParaRPr lang="en-AU" dirty="0">
              <a:solidFill>
                <a:schemeClr val="tx1">
                  <a:lumMod val="75000"/>
                  <a:lumOff val="25000"/>
                </a:schemeClr>
              </a:solidFill>
              <a:latin typeface="Calibri Light" panose="020F0302020204030204" pitchFamily="34" charset="0"/>
            </a:endParaRPr>
          </a:p>
          <a:p>
            <a:r>
              <a:rPr lang="en-AU" b="1" dirty="0">
                <a:solidFill>
                  <a:schemeClr val="tx1">
                    <a:lumMod val="75000"/>
                    <a:lumOff val="25000"/>
                  </a:schemeClr>
                </a:solidFill>
              </a:rPr>
              <a:t>Click NEXT when you are ready to go through the answers.</a:t>
            </a:r>
          </a:p>
        </p:txBody>
      </p:sp>
      <p:pic>
        <p:nvPicPr>
          <p:cNvPr id="34" name="Contact 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185" y="4420209"/>
            <a:ext cx="1189939" cy="895087"/>
          </a:xfrm>
          <a:prstGeom prst="rect">
            <a:avLst/>
          </a:prstGeom>
        </p:spPr>
      </p:pic>
      <p:pic>
        <p:nvPicPr>
          <p:cNvPr id="39" name="Chart Ico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521" y="4311442"/>
            <a:ext cx="1300344" cy="490130"/>
          </a:xfrm>
          <a:prstGeom prst="rect">
            <a:avLst/>
          </a:prstGeom>
        </p:spPr>
      </p:pic>
      <p:pic>
        <p:nvPicPr>
          <p:cNvPr id="41" name="eMR Icon">
            <a:hlinkClick r:id="rId5" action="ppaction://hlinksldjump"/>
          </p:cNvPr>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559585" y="4412194"/>
            <a:ext cx="1010503" cy="911119"/>
          </a:xfrm>
          <a:prstGeom prst="rect">
            <a:avLst/>
          </a:prstGeom>
          <a:noFill/>
          <a:extLst>
            <a:ext uri="{909E8E84-426E-40DD-AFC4-6F175D3DCCD1}">
              <a14:hiddenFill xmlns:a14="http://schemas.microsoft.com/office/drawing/2010/main">
                <a:solidFill>
                  <a:srgbClr val="FFFFFF"/>
                </a:solidFill>
              </a14:hiddenFill>
            </a:ext>
          </a:extLst>
        </p:spPr>
      </p:pic>
      <p:pic>
        <p:nvPicPr>
          <p:cNvPr id="49" name="Notes Icon">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981521" y="4889416"/>
            <a:ext cx="1300688" cy="490259"/>
          </a:xfrm>
          <a:prstGeom prst="rect">
            <a:avLst/>
          </a:prstGeom>
          <a:noFill/>
          <a:extLst>
            <a:ext uri="{909E8E84-426E-40DD-AFC4-6F175D3DCCD1}">
              <a14:hiddenFill xmlns:a14="http://schemas.microsoft.com/office/drawing/2010/main">
                <a:solidFill>
                  <a:srgbClr val="FFFFFF"/>
                </a:solidFill>
              </a14:hiddenFill>
            </a:ext>
          </a:extLst>
        </p:spPr>
      </p:pic>
      <p:pic>
        <p:nvPicPr>
          <p:cNvPr id="50" name="Ineligible Icon"/>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28184" y="4420209"/>
            <a:ext cx="1001853" cy="916675"/>
          </a:xfrm>
          <a:prstGeom prst="rect">
            <a:avLst/>
          </a:prstGeom>
          <a:noFill/>
          <a:extLst>
            <a:ext uri="{909E8E84-426E-40DD-AFC4-6F175D3DCCD1}">
              <a14:hiddenFill xmlns:a14="http://schemas.microsoft.com/office/drawing/2010/main">
                <a:solidFill>
                  <a:srgbClr val="FFFFFF"/>
                </a:solidFill>
              </a14:hiddenFill>
            </a:ext>
          </a:extLst>
        </p:spPr>
      </p:pic>
      <p:pic>
        <p:nvPicPr>
          <p:cNvPr id="24" name="Next Button">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60333" y="4851796"/>
            <a:ext cx="965169" cy="725154"/>
          </a:xfrm>
          <a:prstGeom prst="rect">
            <a:avLst/>
          </a:prstGeom>
        </p:spPr>
      </p:pic>
      <p:pic>
        <p:nvPicPr>
          <p:cNvPr id="9" name="Back Button">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5363" y="4851796"/>
            <a:ext cx="968563" cy="725154"/>
          </a:xfrm>
          <a:prstGeom prst="rect">
            <a:avLst/>
          </a:prstGeom>
        </p:spPr>
      </p:pic>
      <p:sp>
        <p:nvSpPr>
          <p:cNvPr id="37" name="Transparent Box"/>
          <p:cNvSpPr/>
          <p:nvPr/>
        </p:nvSpPr>
        <p:spPr>
          <a:xfrm>
            <a:off x="251520" y="499744"/>
            <a:ext cx="8568952" cy="5233512"/>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Ineligible Grey Box"/>
          <p:cNvSpPr/>
          <p:nvPr/>
        </p:nvSpPr>
        <p:spPr>
          <a:xfrm>
            <a:off x="1229986" y="1024649"/>
            <a:ext cx="6748522" cy="3914026"/>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Ineligible Grey Text"/>
          <p:cNvSpPr txBox="1"/>
          <p:nvPr/>
        </p:nvSpPr>
        <p:spPr>
          <a:xfrm>
            <a:off x="1471899" y="1224837"/>
            <a:ext cx="6264696" cy="3713837"/>
          </a:xfrm>
          <a:prstGeom prst="rect">
            <a:avLst/>
          </a:prstGeom>
          <a:noFill/>
        </p:spPr>
        <p:txBody>
          <a:bodyPr wrap="square" rtlCol="0">
            <a:spAutoFit/>
          </a:bodyPr>
          <a:lstStyle/>
          <a:p>
            <a:pPr algn="ctr">
              <a:spcAft>
                <a:spcPts val="1000"/>
              </a:spcAft>
            </a:pPr>
            <a:r>
              <a:rPr lang="en-AU" b="1" dirty="0">
                <a:solidFill>
                  <a:schemeClr val="tx1">
                    <a:lumMod val="75000"/>
                    <a:lumOff val="25000"/>
                  </a:schemeClr>
                </a:solidFill>
              </a:rPr>
              <a:t>Well Done!</a:t>
            </a:r>
          </a:p>
          <a:p>
            <a:pPr algn="ctr">
              <a:spcAft>
                <a:spcPts val="1000"/>
              </a:spcAft>
            </a:pPr>
            <a:r>
              <a:rPr lang="en-AU" sz="1700" dirty="0">
                <a:solidFill>
                  <a:schemeClr val="tx1">
                    <a:lumMod val="75000"/>
                    <a:lumOff val="25000"/>
                  </a:schemeClr>
                </a:solidFill>
                <a:latin typeface="Calibri Light" panose="020F0302020204030204" pitchFamily="34" charset="0"/>
              </a:rPr>
              <a:t>You have correctly identified that this patient is not eligible for inclusion in the audit.</a:t>
            </a:r>
          </a:p>
          <a:p>
            <a:pPr algn="ctr">
              <a:spcAft>
                <a:spcPts val="1000"/>
              </a:spcAft>
            </a:pPr>
            <a:r>
              <a:rPr lang="en-AU" sz="1700" dirty="0">
                <a:solidFill>
                  <a:schemeClr val="tx1">
                    <a:lumMod val="75000"/>
                    <a:lumOff val="25000"/>
                  </a:schemeClr>
                </a:solidFill>
                <a:latin typeface="Calibri Light" panose="020F0302020204030204" pitchFamily="34" charset="0"/>
              </a:rPr>
              <a:t>When reviewing this treatment against the </a:t>
            </a:r>
            <a:r>
              <a:rPr lang="en-AU" sz="1700" i="1" dirty="0">
                <a:solidFill>
                  <a:schemeClr val="tx1">
                    <a:lumMod val="75000"/>
                    <a:lumOff val="25000"/>
                  </a:schemeClr>
                </a:solidFill>
                <a:latin typeface="Calibri Light" panose="020F0302020204030204" pitchFamily="34" charset="0"/>
              </a:rPr>
              <a:t>Therapeutic Guidelines: Antibiotic</a:t>
            </a:r>
            <a:r>
              <a:rPr lang="en-AU" sz="1700" dirty="0">
                <a:solidFill>
                  <a:schemeClr val="tx1">
                    <a:lumMod val="75000"/>
                    <a:lumOff val="25000"/>
                  </a:schemeClr>
                </a:solidFill>
                <a:latin typeface="Calibri Light" panose="020F0302020204030204" pitchFamily="34" charset="0"/>
              </a:rPr>
              <a:t> for </a:t>
            </a:r>
            <a:r>
              <a:rPr lang="en-AU" b="1" dirty="0">
                <a:solidFill>
                  <a:schemeClr val="tx1">
                    <a:lumMod val="75000"/>
                    <a:lumOff val="25000"/>
                  </a:schemeClr>
                </a:solidFill>
              </a:rPr>
              <a:t>acute cholangitis</a:t>
            </a:r>
            <a:r>
              <a:rPr lang="en-AU" sz="1700" dirty="0">
                <a:solidFill>
                  <a:schemeClr val="tx1">
                    <a:lumMod val="75000"/>
                    <a:lumOff val="25000"/>
                  </a:schemeClr>
                </a:solidFill>
                <a:latin typeface="Calibri Light" panose="020F0302020204030204" pitchFamily="34" charset="0"/>
              </a:rPr>
              <a:t>, this patient’s immediate hypersensitivity to penicillin leads to a recommendation to ‘seek expert advice’. As explained on page 4 of the Frequently Asked Questions document, this means the patient is no longer eligible for the audit and all data should be discarded.</a:t>
            </a:r>
          </a:p>
          <a:p>
            <a:pPr algn="ctr">
              <a:spcAft>
                <a:spcPts val="1000"/>
              </a:spcAft>
            </a:pPr>
            <a:endParaRPr lang="en-AU" sz="2000" dirty="0">
              <a:latin typeface="Calibri Light" panose="020F0302020204030204" pitchFamily="34" charset="0"/>
            </a:endParaRPr>
          </a:p>
          <a:p>
            <a:pPr algn="ctr">
              <a:spcAft>
                <a:spcPts val="1000"/>
              </a:spcAft>
            </a:pPr>
            <a:endParaRPr lang="en-AU" sz="2000" dirty="0">
              <a:latin typeface="Calibri Light" panose="020F0302020204030204" pitchFamily="34" charset="0"/>
            </a:endParaRPr>
          </a:p>
        </p:txBody>
      </p:sp>
      <p:sp>
        <p:nvSpPr>
          <p:cNvPr id="22" name="OK Ineligible Box"/>
          <p:cNvSpPr/>
          <p:nvPr/>
        </p:nvSpPr>
        <p:spPr>
          <a:xfrm>
            <a:off x="2263987" y="4082684"/>
            <a:ext cx="4752528"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K Ineligible Text">
            <a:hlinkClick r:id="rId14" action="ppaction://hlinksldjump"/>
          </p:cNvPr>
          <p:cNvSpPr txBox="1"/>
          <p:nvPr/>
        </p:nvSpPr>
        <p:spPr>
          <a:xfrm>
            <a:off x="2263987" y="4085509"/>
            <a:ext cx="4752528" cy="400110"/>
          </a:xfrm>
          <a:prstGeom prst="rect">
            <a:avLst/>
          </a:prstGeom>
          <a:noFill/>
        </p:spPr>
        <p:txBody>
          <a:bodyPr wrap="square" rtlCol="0">
            <a:spAutoFit/>
          </a:bodyPr>
          <a:lstStyle/>
          <a:p>
            <a:pPr algn="ctr"/>
            <a:r>
              <a:rPr lang="en-AU" sz="2000" dirty="0">
                <a:solidFill>
                  <a:schemeClr val="tx1">
                    <a:lumMod val="75000"/>
                    <a:lumOff val="25000"/>
                  </a:schemeClr>
                </a:solidFill>
              </a:rPr>
              <a:t>Discard data and proceed to next patient</a:t>
            </a:r>
          </a:p>
        </p:txBody>
      </p:sp>
      <p:sp>
        <p:nvSpPr>
          <p:cNvPr id="26" name="Contact Grey Box"/>
          <p:cNvSpPr/>
          <p:nvPr/>
        </p:nvSpPr>
        <p:spPr>
          <a:xfrm>
            <a:off x="1403927" y="1367239"/>
            <a:ext cx="6356406" cy="3625586"/>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Contact 2 Box"/>
          <p:cNvSpPr/>
          <p:nvPr/>
        </p:nvSpPr>
        <p:spPr>
          <a:xfrm>
            <a:off x="2349781" y="1830766"/>
            <a:ext cx="4392488" cy="460164"/>
          </a:xfrm>
          <a:prstGeom prst="roundRect">
            <a:avLst/>
          </a:prstGeom>
          <a:solidFill>
            <a:srgbClr val="E0F2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Contact 2 Text"/>
          <p:cNvSpPr txBox="1"/>
          <p:nvPr/>
        </p:nvSpPr>
        <p:spPr>
          <a:xfrm>
            <a:off x="2385785" y="1844882"/>
            <a:ext cx="4320480" cy="369332"/>
          </a:xfrm>
          <a:prstGeom prst="rect">
            <a:avLst/>
          </a:prstGeom>
          <a:noFill/>
        </p:spPr>
        <p:txBody>
          <a:bodyPr wrap="square" rtlCol="0">
            <a:spAutoFit/>
          </a:bodyPr>
          <a:lstStyle/>
          <a:p>
            <a:pPr algn="ctr"/>
            <a:r>
              <a:rPr lang="en-AU" dirty="0">
                <a:solidFill>
                  <a:schemeClr val="tx1">
                    <a:lumMod val="75000"/>
                    <a:lumOff val="25000"/>
                  </a:schemeClr>
                </a:solidFill>
              </a:rPr>
              <a:t>Contact doctor to clarify indication</a:t>
            </a:r>
          </a:p>
        </p:txBody>
      </p:sp>
      <p:sp>
        <p:nvSpPr>
          <p:cNvPr id="30" name="Contact 5 Box"/>
          <p:cNvSpPr/>
          <p:nvPr/>
        </p:nvSpPr>
        <p:spPr>
          <a:xfrm>
            <a:off x="2349781" y="2990633"/>
            <a:ext cx="4392488" cy="744627"/>
          </a:xfrm>
          <a:prstGeom prst="roundRect">
            <a:avLst/>
          </a:prstGeom>
          <a:solidFill>
            <a:srgbClr val="E0F2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Contact 5 Text"/>
          <p:cNvSpPr txBox="1"/>
          <p:nvPr/>
        </p:nvSpPr>
        <p:spPr>
          <a:xfrm>
            <a:off x="2385785" y="3004749"/>
            <a:ext cx="4320480" cy="646331"/>
          </a:xfrm>
          <a:prstGeom prst="rect">
            <a:avLst/>
          </a:prstGeom>
          <a:noFill/>
        </p:spPr>
        <p:txBody>
          <a:bodyPr wrap="square" rtlCol="0">
            <a:spAutoFit/>
          </a:bodyPr>
          <a:lstStyle/>
          <a:p>
            <a:pPr algn="ctr"/>
            <a:r>
              <a:rPr lang="en-AU" dirty="0">
                <a:solidFill>
                  <a:schemeClr val="tx1">
                    <a:lumMod val="75000"/>
                    <a:lumOff val="25000"/>
                  </a:schemeClr>
                </a:solidFill>
              </a:rPr>
              <a:t>Contact doctor to recommend guideline concordant therapy</a:t>
            </a:r>
          </a:p>
        </p:txBody>
      </p:sp>
      <p:sp>
        <p:nvSpPr>
          <p:cNvPr id="33" name="Contact Or Text"/>
          <p:cNvSpPr txBox="1"/>
          <p:nvPr/>
        </p:nvSpPr>
        <p:spPr>
          <a:xfrm>
            <a:off x="3648550" y="2459701"/>
            <a:ext cx="1952221" cy="400110"/>
          </a:xfrm>
          <a:prstGeom prst="rect">
            <a:avLst/>
          </a:prstGeom>
          <a:noFill/>
        </p:spPr>
        <p:txBody>
          <a:bodyPr wrap="square" rtlCol="0">
            <a:spAutoFit/>
          </a:bodyPr>
          <a:lstStyle/>
          <a:p>
            <a:pPr algn="ctr"/>
            <a:r>
              <a:rPr lang="en-AU" sz="2000" b="1" dirty="0">
                <a:solidFill>
                  <a:schemeClr val="tx1">
                    <a:lumMod val="75000"/>
                    <a:lumOff val="25000"/>
                  </a:schemeClr>
                </a:solidFill>
              </a:rPr>
              <a:t>OR</a:t>
            </a:r>
          </a:p>
        </p:txBody>
      </p:sp>
      <p:sp>
        <p:nvSpPr>
          <p:cNvPr id="35" name="Contact DONE Box"/>
          <p:cNvSpPr/>
          <p:nvPr/>
        </p:nvSpPr>
        <p:spPr>
          <a:xfrm>
            <a:off x="6418008" y="4082689"/>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Contact DONE Text"/>
          <p:cNvSpPr txBox="1"/>
          <p:nvPr/>
        </p:nvSpPr>
        <p:spPr>
          <a:xfrm>
            <a:off x="6398797" y="4082082"/>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sp>
        <p:nvSpPr>
          <p:cNvPr id="38" name="Contact2 Grey Box"/>
          <p:cNvSpPr/>
          <p:nvPr/>
        </p:nvSpPr>
        <p:spPr>
          <a:xfrm>
            <a:off x="919645" y="2244402"/>
            <a:ext cx="7174616" cy="1904678"/>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Contact2 Text"/>
          <p:cNvSpPr txBox="1"/>
          <p:nvPr/>
        </p:nvSpPr>
        <p:spPr>
          <a:xfrm>
            <a:off x="1068673" y="2545284"/>
            <a:ext cx="6748761" cy="830997"/>
          </a:xfrm>
          <a:prstGeom prst="rect">
            <a:avLst/>
          </a:prstGeom>
          <a:noFill/>
        </p:spPr>
        <p:txBody>
          <a:bodyPr wrap="square" rtlCol="0">
            <a:spAutoFit/>
          </a:bodyPr>
          <a:lstStyle/>
          <a:p>
            <a:pPr algn="ctr"/>
            <a:r>
              <a:rPr lang="en-AU" sz="1700" dirty="0">
                <a:solidFill>
                  <a:schemeClr val="tx1">
                    <a:lumMod val="75000"/>
                    <a:lumOff val="25000"/>
                  </a:schemeClr>
                </a:solidFill>
                <a:latin typeface="Calibri Light" panose="020F0302020204030204" pitchFamily="34" charset="0"/>
              </a:rPr>
              <a:t>“Oh… the patient was diagnosed in ED before she came under our team. She has acute cholecystitis.”</a:t>
            </a:r>
            <a:endParaRPr lang="en-AU" sz="1700" b="1" dirty="0">
              <a:solidFill>
                <a:schemeClr val="tx1">
                  <a:lumMod val="75000"/>
                  <a:lumOff val="25000"/>
                </a:schemeClr>
              </a:solidFill>
              <a:latin typeface="Calibri Light" panose="020F0302020204030204" pitchFamily="34" charset="0"/>
            </a:endParaRPr>
          </a:p>
          <a:p>
            <a:pPr algn="ctr"/>
            <a:endParaRPr lang="en-AU" sz="1200" dirty="0">
              <a:solidFill>
                <a:schemeClr val="tx1">
                  <a:lumMod val="75000"/>
                  <a:lumOff val="25000"/>
                </a:schemeClr>
              </a:solidFill>
              <a:latin typeface="Calibri Light" panose="020F0302020204030204" pitchFamily="34" charset="0"/>
            </a:endParaRPr>
          </a:p>
        </p:txBody>
      </p:sp>
      <p:sp>
        <p:nvSpPr>
          <p:cNvPr id="46" name="Contact2 OK Box"/>
          <p:cNvSpPr/>
          <p:nvPr/>
        </p:nvSpPr>
        <p:spPr>
          <a:xfrm>
            <a:off x="4075357" y="3356445"/>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Contact2 OK Text"/>
          <p:cNvSpPr txBox="1"/>
          <p:nvPr/>
        </p:nvSpPr>
        <p:spPr>
          <a:xfrm>
            <a:off x="4075357" y="3356445"/>
            <a:ext cx="928690"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43" name="Contact5 Grey Box"/>
          <p:cNvSpPr/>
          <p:nvPr/>
        </p:nvSpPr>
        <p:spPr>
          <a:xfrm>
            <a:off x="962365" y="1729708"/>
            <a:ext cx="7323273" cy="2635395"/>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Contact5 Text"/>
          <p:cNvSpPr txBox="1"/>
          <p:nvPr/>
        </p:nvSpPr>
        <p:spPr>
          <a:xfrm>
            <a:off x="1246406" y="1894968"/>
            <a:ext cx="6755191" cy="1754326"/>
          </a:xfrm>
          <a:prstGeom prst="rect">
            <a:avLst/>
          </a:prstGeom>
          <a:noFill/>
        </p:spPr>
        <p:txBody>
          <a:bodyPr wrap="square" rtlCol="0">
            <a:spAutoFit/>
          </a:bodyPr>
          <a:lstStyle/>
          <a:p>
            <a:pPr algn="ctr"/>
            <a:endParaRPr lang="en-AU" sz="600" dirty="0">
              <a:solidFill>
                <a:schemeClr val="tx1">
                  <a:lumMod val="75000"/>
                  <a:lumOff val="25000"/>
                </a:schemeClr>
              </a:solidFill>
            </a:endParaRPr>
          </a:p>
          <a:p>
            <a:pPr algn="ctr"/>
            <a:r>
              <a:rPr lang="en-AU" b="1" dirty="0">
                <a:solidFill>
                  <a:schemeClr val="tx1">
                    <a:lumMod val="75000"/>
                    <a:lumOff val="25000"/>
                  </a:schemeClr>
                </a:solidFill>
              </a:rPr>
              <a:t>Are you sure you need to proceed with this step? </a:t>
            </a:r>
          </a:p>
          <a:p>
            <a:pPr algn="ctr"/>
            <a:endParaRPr lang="en-AU" sz="1200" dirty="0">
              <a:solidFill>
                <a:schemeClr val="tx1">
                  <a:lumMod val="75000"/>
                  <a:lumOff val="25000"/>
                </a:schemeClr>
              </a:solidFill>
              <a:latin typeface="Calibri Light" panose="020F0302020204030204" pitchFamily="34" charset="0"/>
            </a:endParaRPr>
          </a:p>
          <a:p>
            <a:pPr algn="ctr"/>
            <a:r>
              <a:rPr lang="en-AU" sz="1700" dirty="0">
                <a:solidFill>
                  <a:schemeClr val="tx1">
                    <a:lumMod val="75000"/>
                    <a:lumOff val="25000"/>
                  </a:schemeClr>
                </a:solidFill>
                <a:latin typeface="Calibri Light" panose="020F0302020204030204" pitchFamily="34" charset="0"/>
              </a:rPr>
              <a:t>Given the patient’s diagnosis and allergy status, the guidelines say ‘seek expert advice’. The Frequently Asked Questions document provides some advice on how to handle this scenario.</a:t>
            </a:r>
          </a:p>
          <a:p>
            <a:pPr algn="ctr"/>
            <a:r>
              <a:rPr lang="en-AU" dirty="0">
                <a:latin typeface="Calibri Light" panose="020F0302020204030204" pitchFamily="34" charset="0"/>
              </a:rPr>
              <a:t> </a:t>
            </a:r>
          </a:p>
        </p:txBody>
      </p:sp>
      <p:sp>
        <p:nvSpPr>
          <p:cNvPr id="44" name="Contact5 OK Box"/>
          <p:cNvSpPr/>
          <p:nvPr/>
        </p:nvSpPr>
        <p:spPr>
          <a:xfrm>
            <a:off x="4153370" y="352906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Contact5 OK Text"/>
          <p:cNvSpPr txBox="1"/>
          <p:nvPr/>
        </p:nvSpPr>
        <p:spPr>
          <a:xfrm>
            <a:off x="4153370" y="3538030"/>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Tree>
    <p:extLst>
      <p:ext uri="{BB962C8B-B14F-4D97-AF65-F5344CB8AC3E}">
        <p14:creationId xmlns:p14="http://schemas.microsoft.com/office/powerpoint/2010/main" val="18197532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childTnLst>
              </p:cTn>
              <p:nextCondLst>
                <p:cond evt="onClick" delay="0">
                  <p:tgtEl>
                    <p:spTgt spid="34"/>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xit" presetSubtype="0" fill="hold" grpId="1" nodeType="withEffect">
                                  <p:stCondLst>
                                    <p:cond delay="0"/>
                                  </p:stCondLst>
                                  <p:childTnLst>
                                    <p:animEffect transition="out" filter="fade">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30"/>
                                        </p:tgtEl>
                                      </p:cBhvr>
                                    </p:animEffect>
                                    <p:set>
                                      <p:cBhvr>
                                        <p:cTn id="58" dur="1" fill="hold">
                                          <p:stCondLst>
                                            <p:cond delay="499"/>
                                          </p:stCondLst>
                                        </p:cTn>
                                        <p:tgtEl>
                                          <p:spTgt spid="30"/>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3"/>
                                        </p:tgtEl>
                                      </p:cBhvr>
                                    </p:animEffect>
                                    <p:set>
                                      <p:cBhvr>
                                        <p:cTn id="64" dur="1" fill="hold">
                                          <p:stCondLst>
                                            <p:cond delay="499"/>
                                          </p:stCondLst>
                                        </p:cTn>
                                        <p:tgtEl>
                                          <p:spTgt spid="33"/>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5"/>
                                        </p:tgtEl>
                                      </p:cBhvr>
                                    </p:animEffect>
                                    <p:set>
                                      <p:cBhvr>
                                        <p:cTn id="67" dur="1" fill="hold">
                                          <p:stCondLst>
                                            <p:cond delay="499"/>
                                          </p:stCondLst>
                                        </p:cTn>
                                        <p:tgtEl>
                                          <p:spTgt spid="35"/>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6"/>
                                        </p:tgtEl>
                                      </p:cBhvr>
                                    </p:animEffect>
                                    <p:set>
                                      <p:cBhvr>
                                        <p:cTn id="70"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71" restart="whenNotActive" fill="hold" evtFilter="cancelBubble" nodeType="interactiveSeq">
                <p:stCondLst>
                  <p:cond evt="onClick" delay="0">
                    <p:tgtEl>
                      <p:spTgt spid="31"/>
                    </p:tgtEl>
                  </p:cond>
                </p:stCondLst>
                <p:endSync evt="end" delay="0">
                  <p:rtn val="all"/>
                </p:endSync>
                <p:childTnLst>
                  <p:par>
                    <p:cTn id="72" fill="hold">
                      <p:stCondLst>
                        <p:cond delay="0"/>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par>
                                <p:cTn id="86" presetID="10" presetClass="exit" presetSubtype="0" fill="hold" grpId="2" nodeType="withEffect">
                                  <p:stCondLst>
                                    <p:cond delay="0"/>
                                  </p:stCondLst>
                                  <p:childTnLst>
                                    <p:animEffect transition="out" filter="fade">
                                      <p:cBhvr>
                                        <p:cTn id="87" dur="500"/>
                                        <p:tgtEl>
                                          <p:spTgt spid="26"/>
                                        </p:tgtEl>
                                      </p:cBhvr>
                                    </p:animEffect>
                                    <p:set>
                                      <p:cBhvr>
                                        <p:cTn id="88" dur="1" fill="hold">
                                          <p:stCondLst>
                                            <p:cond delay="499"/>
                                          </p:stCondLst>
                                        </p:cTn>
                                        <p:tgtEl>
                                          <p:spTgt spid="26"/>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500"/>
                                        <p:tgtEl>
                                          <p:spTgt spid="28"/>
                                        </p:tgtEl>
                                      </p:cBhvr>
                                    </p:animEffect>
                                    <p:set>
                                      <p:cBhvr>
                                        <p:cTn id="91" dur="1" fill="hold">
                                          <p:stCondLst>
                                            <p:cond delay="499"/>
                                          </p:stCondLst>
                                        </p:cTn>
                                        <p:tgtEl>
                                          <p:spTgt spid="28"/>
                                        </p:tgtEl>
                                        <p:attrNameLst>
                                          <p:attrName>style.visibility</p:attrName>
                                        </p:attrNameLst>
                                      </p:cBhvr>
                                      <p:to>
                                        <p:strVal val="hidden"/>
                                      </p:to>
                                    </p:set>
                                  </p:childTnLst>
                                </p:cTn>
                              </p:par>
                              <p:par>
                                <p:cTn id="92" presetID="10" presetClass="exit" presetSubtype="0" fill="hold" grpId="2" nodeType="withEffect">
                                  <p:stCondLst>
                                    <p:cond delay="0"/>
                                  </p:stCondLst>
                                  <p:childTnLst>
                                    <p:animEffect transition="out" filter="fade">
                                      <p:cBhvr>
                                        <p:cTn id="93" dur="500"/>
                                        <p:tgtEl>
                                          <p:spTgt spid="29"/>
                                        </p:tgtEl>
                                      </p:cBhvr>
                                    </p:animEffect>
                                    <p:set>
                                      <p:cBhvr>
                                        <p:cTn id="94" dur="1" fill="hold">
                                          <p:stCondLst>
                                            <p:cond delay="499"/>
                                          </p:stCondLst>
                                        </p:cTn>
                                        <p:tgtEl>
                                          <p:spTgt spid="29"/>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500"/>
                                        <p:tgtEl>
                                          <p:spTgt spid="31"/>
                                        </p:tgtEl>
                                      </p:cBhvr>
                                    </p:animEffect>
                                    <p:set>
                                      <p:cBhvr>
                                        <p:cTn id="100" dur="1" fill="hold">
                                          <p:stCondLst>
                                            <p:cond delay="499"/>
                                          </p:stCondLst>
                                        </p:cTn>
                                        <p:tgtEl>
                                          <p:spTgt spid="31"/>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500"/>
                                        <p:tgtEl>
                                          <p:spTgt spid="33"/>
                                        </p:tgtEl>
                                      </p:cBhvr>
                                    </p:animEffect>
                                    <p:set>
                                      <p:cBhvr>
                                        <p:cTn id="103" dur="1" fill="hold">
                                          <p:stCondLst>
                                            <p:cond delay="499"/>
                                          </p:stCondLst>
                                        </p:cTn>
                                        <p:tgtEl>
                                          <p:spTgt spid="33"/>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500"/>
                                        <p:tgtEl>
                                          <p:spTgt spid="35"/>
                                        </p:tgtEl>
                                      </p:cBhvr>
                                    </p:animEffect>
                                    <p:set>
                                      <p:cBhvr>
                                        <p:cTn id="106" dur="1" fill="hold">
                                          <p:stCondLst>
                                            <p:cond delay="499"/>
                                          </p:stCondLst>
                                        </p:cTn>
                                        <p:tgtEl>
                                          <p:spTgt spid="35"/>
                                        </p:tgtEl>
                                        <p:attrNameLst>
                                          <p:attrName>style.visibility</p:attrName>
                                        </p:attrNameLst>
                                      </p:cBhvr>
                                      <p:to>
                                        <p:strVal val="hidden"/>
                                      </p:to>
                                    </p:set>
                                  </p:childTnLst>
                                </p:cTn>
                              </p:par>
                              <p:par>
                                <p:cTn id="107" presetID="10" presetClass="exit" presetSubtype="0" fill="hold" grpId="2" nodeType="withEffect">
                                  <p:stCondLst>
                                    <p:cond delay="0"/>
                                  </p:stCondLst>
                                  <p:childTnLst>
                                    <p:animEffect transition="out" filter="fade">
                                      <p:cBhvr>
                                        <p:cTn id="108" dur="500"/>
                                        <p:tgtEl>
                                          <p:spTgt spid="36"/>
                                        </p:tgtEl>
                                      </p:cBhvr>
                                    </p:animEffect>
                                    <p:set>
                                      <p:cBhvr>
                                        <p:cTn id="10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1" nodeType="clickEffect">
                                  <p:stCondLst>
                                    <p:cond delay="0"/>
                                  </p:stCondLst>
                                  <p:childTnLst>
                                    <p:animEffect transition="out" filter="fade">
                                      <p:cBhvr>
                                        <p:cTn id="114" dur="500"/>
                                        <p:tgtEl>
                                          <p:spTgt spid="37"/>
                                        </p:tgtEl>
                                      </p:cBhvr>
                                    </p:animEffect>
                                    <p:set>
                                      <p:cBhvr>
                                        <p:cTn id="115" dur="1" fill="hold">
                                          <p:stCondLst>
                                            <p:cond delay="499"/>
                                          </p:stCondLst>
                                        </p:cTn>
                                        <p:tgtEl>
                                          <p:spTgt spid="37"/>
                                        </p:tgtEl>
                                        <p:attrNameLst>
                                          <p:attrName>style.visibility</p:attrName>
                                        </p:attrNameLst>
                                      </p:cBhvr>
                                      <p:to>
                                        <p:strVal val="hidden"/>
                                      </p:to>
                                    </p:set>
                                  </p:childTnLst>
                                </p:cTn>
                              </p:par>
                              <p:par>
                                <p:cTn id="116" presetID="10" presetClass="exit" presetSubtype="0" fill="hold" grpId="3" nodeType="withEffect">
                                  <p:stCondLst>
                                    <p:cond delay="0"/>
                                  </p:stCondLst>
                                  <p:childTnLst>
                                    <p:animEffect transition="out" filter="fade">
                                      <p:cBhvr>
                                        <p:cTn id="117" dur="500"/>
                                        <p:tgtEl>
                                          <p:spTgt spid="26"/>
                                        </p:tgtEl>
                                      </p:cBhvr>
                                    </p:animEffect>
                                    <p:set>
                                      <p:cBhvr>
                                        <p:cTn id="118" dur="1" fill="hold">
                                          <p:stCondLst>
                                            <p:cond delay="499"/>
                                          </p:stCondLst>
                                        </p:cTn>
                                        <p:tgtEl>
                                          <p:spTgt spid="26"/>
                                        </p:tgtEl>
                                        <p:attrNameLst>
                                          <p:attrName>style.visibility</p:attrName>
                                        </p:attrNameLst>
                                      </p:cBhvr>
                                      <p:to>
                                        <p:strVal val="hidden"/>
                                      </p:to>
                                    </p:set>
                                  </p:childTnLst>
                                </p:cTn>
                              </p:par>
                              <p:par>
                                <p:cTn id="119" presetID="10" presetClass="exit" presetSubtype="0" fill="hold" grpId="3" nodeType="withEffect">
                                  <p:stCondLst>
                                    <p:cond delay="0"/>
                                  </p:stCondLst>
                                  <p:childTnLst>
                                    <p:animEffect transition="out" filter="fade">
                                      <p:cBhvr>
                                        <p:cTn id="120" dur="500"/>
                                        <p:tgtEl>
                                          <p:spTgt spid="28"/>
                                        </p:tgtEl>
                                      </p:cBhvr>
                                    </p:animEffect>
                                    <p:set>
                                      <p:cBhvr>
                                        <p:cTn id="121" dur="1" fill="hold">
                                          <p:stCondLst>
                                            <p:cond delay="499"/>
                                          </p:stCondLst>
                                        </p:cTn>
                                        <p:tgtEl>
                                          <p:spTgt spid="28"/>
                                        </p:tgtEl>
                                        <p:attrNameLst>
                                          <p:attrName>style.visibility</p:attrName>
                                        </p:attrNameLst>
                                      </p:cBhvr>
                                      <p:to>
                                        <p:strVal val="hidden"/>
                                      </p:to>
                                    </p:set>
                                  </p:childTnLst>
                                </p:cTn>
                              </p:par>
                              <p:par>
                                <p:cTn id="122" presetID="10" presetClass="exit" presetSubtype="0" fill="hold" grpId="3" nodeType="withEffect">
                                  <p:stCondLst>
                                    <p:cond delay="0"/>
                                  </p:stCondLst>
                                  <p:childTnLst>
                                    <p:animEffect transition="out" filter="fade">
                                      <p:cBhvr>
                                        <p:cTn id="123" dur="500"/>
                                        <p:tgtEl>
                                          <p:spTgt spid="29"/>
                                        </p:tgtEl>
                                      </p:cBhvr>
                                    </p:animEffect>
                                    <p:set>
                                      <p:cBhvr>
                                        <p:cTn id="124" dur="1" fill="hold">
                                          <p:stCondLst>
                                            <p:cond delay="499"/>
                                          </p:stCondLst>
                                        </p:cTn>
                                        <p:tgtEl>
                                          <p:spTgt spid="29"/>
                                        </p:tgtEl>
                                        <p:attrNameLst>
                                          <p:attrName>style.visibility</p:attrName>
                                        </p:attrNameLst>
                                      </p:cBhvr>
                                      <p:to>
                                        <p:strVal val="hidden"/>
                                      </p:to>
                                    </p:set>
                                  </p:childTnLst>
                                </p:cTn>
                              </p:par>
                              <p:par>
                                <p:cTn id="125" presetID="10" presetClass="exit" presetSubtype="0" fill="hold" grpId="3" nodeType="withEffect">
                                  <p:stCondLst>
                                    <p:cond delay="0"/>
                                  </p:stCondLst>
                                  <p:childTnLst>
                                    <p:animEffect transition="out" filter="fade">
                                      <p:cBhvr>
                                        <p:cTn id="126" dur="500"/>
                                        <p:tgtEl>
                                          <p:spTgt spid="30"/>
                                        </p:tgtEl>
                                      </p:cBhvr>
                                    </p:animEffect>
                                    <p:set>
                                      <p:cBhvr>
                                        <p:cTn id="127" dur="1" fill="hold">
                                          <p:stCondLst>
                                            <p:cond delay="499"/>
                                          </p:stCondLst>
                                        </p:cTn>
                                        <p:tgtEl>
                                          <p:spTgt spid="30"/>
                                        </p:tgtEl>
                                        <p:attrNameLst>
                                          <p:attrName>style.visibility</p:attrName>
                                        </p:attrNameLst>
                                      </p:cBhvr>
                                      <p:to>
                                        <p:strVal val="hidden"/>
                                      </p:to>
                                    </p:set>
                                  </p:childTnLst>
                                </p:cTn>
                              </p:par>
                              <p:par>
                                <p:cTn id="128" presetID="10" presetClass="exit" presetSubtype="0" fill="hold" grpId="3" nodeType="withEffect">
                                  <p:stCondLst>
                                    <p:cond delay="0"/>
                                  </p:stCondLst>
                                  <p:childTnLst>
                                    <p:animEffect transition="out" filter="fade">
                                      <p:cBhvr>
                                        <p:cTn id="129" dur="500"/>
                                        <p:tgtEl>
                                          <p:spTgt spid="31"/>
                                        </p:tgtEl>
                                      </p:cBhvr>
                                    </p:animEffect>
                                    <p:set>
                                      <p:cBhvr>
                                        <p:cTn id="130" dur="1" fill="hold">
                                          <p:stCondLst>
                                            <p:cond delay="499"/>
                                          </p:stCondLst>
                                        </p:cTn>
                                        <p:tgtEl>
                                          <p:spTgt spid="31"/>
                                        </p:tgtEl>
                                        <p:attrNameLst>
                                          <p:attrName>style.visibility</p:attrName>
                                        </p:attrNameLst>
                                      </p:cBhvr>
                                      <p:to>
                                        <p:strVal val="hidden"/>
                                      </p:to>
                                    </p:set>
                                  </p:childTnLst>
                                </p:cTn>
                              </p:par>
                              <p:par>
                                <p:cTn id="131" presetID="10" presetClass="exit" presetSubtype="0" fill="hold" grpId="3" nodeType="withEffect">
                                  <p:stCondLst>
                                    <p:cond delay="0"/>
                                  </p:stCondLst>
                                  <p:childTnLst>
                                    <p:animEffect transition="out" filter="fade">
                                      <p:cBhvr>
                                        <p:cTn id="132" dur="500"/>
                                        <p:tgtEl>
                                          <p:spTgt spid="33"/>
                                        </p:tgtEl>
                                      </p:cBhvr>
                                    </p:animEffect>
                                    <p:set>
                                      <p:cBhvr>
                                        <p:cTn id="133" dur="1" fill="hold">
                                          <p:stCondLst>
                                            <p:cond delay="499"/>
                                          </p:stCondLst>
                                        </p:cTn>
                                        <p:tgtEl>
                                          <p:spTgt spid="33"/>
                                        </p:tgtEl>
                                        <p:attrNameLst>
                                          <p:attrName>style.visibility</p:attrName>
                                        </p:attrNameLst>
                                      </p:cBhvr>
                                      <p:to>
                                        <p:strVal val="hidden"/>
                                      </p:to>
                                    </p:set>
                                  </p:childTnLst>
                                </p:cTn>
                              </p:par>
                              <p:par>
                                <p:cTn id="134" presetID="10" presetClass="exit" presetSubtype="0" fill="hold" grpId="3" nodeType="withEffect">
                                  <p:stCondLst>
                                    <p:cond delay="0"/>
                                  </p:stCondLst>
                                  <p:childTnLst>
                                    <p:animEffect transition="out" filter="fade">
                                      <p:cBhvr>
                                        <p:cTn id="135" dur="500"/>
                                        <p:tgtEl>
                                          <p:spTgt spid="35"/>
                                        </p:tgtEl>
                                      </p:cBhvr>
                                    </p:animEffect>
                                    <p:set>
                                      <p:cBhvr>
                                        <p:cTn id="136" dur="1" fill="hold">
                                          <p:stCondLst>
                                            <p:cond delay="499"/>
                                          </p:stCondLst>
                                        </p:cTn>
                                        <p:tgtEl>
                                          <p:spTgt spid="35"/>
                                        </p:tgtEl>
                                        <p:attrNameLst>
                                          <p:attrName>style.visibility</p:attrName>
                                        </p:attrNameLst>
                                      </p:cBhvr>
                                      <p:to>
                                        <p:strVal val="hidden"/>
                                      </p:to>
                                    </p:set>
                                  </p:childTnLst>
                                </p:cTn>
                              </p:par>
                              <p:par>
                                <p:cTn id="137" presetID="10" presetClass="exit" presetSubtype="0" fill="hold" grpId="3" nodeType="withEffect">
                                  <p:stCondLst>
                                    <p:cond delay="0"/>
                                  </p:stCondLst>
                                  <p:childTnLst>
                                    <p:animEffect transition="out" filter="fade">
                                      <p:cBhvr>
                                        <p:cTn id="138" dur="500"/>
                                        <p:tgtEl>
                                          <p:spTgt spid="36"/>
                                        </p:tgtEl>
                                      </p:cBhvr>
                                    </p:animEffect>
                                    <p:set>
                                      <p:cBhvr>
                                        <p:cTn id="13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40" restart="whenNotActive" fill="hold" evtFilter="cancelBubble" nodeType="interactiveSeq">
                <p:stCondLst>
                  <p:cond evt="onClick" delay="0">
                    <p:tgtEl>
                      <p:spTgt spid="45"/>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2" nodeType="clickEffect">
                                  <p:stCondLst>
                                    <p:cond delay="0"/>
                                  </p:stCondLst>
                                  <p:childTnLst>
                                    <p:animEffect transition="out" filter="fade">
                                      <p:cBhvr>
                                        <p:cTn id="144" dur="500"/>
                                        <p:tgtEl>
                                          <p:spTgt spid="37"/>
                                        </p:tgtEl>
                                      </p:cBhvr>
                                    </p:animEffect>
                                    <p:set>
                                      <p:cBhvr>
                                        <p:cTn id="145" dur="1" fill="hold">
                                          <p:stCondLst>
                                            <p:cond delay="499"/>
                                          </p:stCondLst>
                                        </p:cTn>
                                        <p:tgtEl>
                                          <p:spTgt spid="37"/>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43"/>
                                        </p:tgtEl>
                                      </p:cBhvr>
                                    </p:animEffect>
                                    <p:set>
                                      <p:cBhvr>
                                        <p:cTn id="148" dur="1" fill="hold">
                                          <p:stCondLst>
                                            <p:cond delay="499"/>
                                          </p:stCondLst>
                                        </p:cTn>
                                        <p:tgtEl>
                                          <p:spTgt spid="43"/>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42"/>
                                        </p:tgtEl>
                                      </p:cBhvr>
                                    </p:animEffect>
                                    <p:set>
                                      <p:cBhvr>
                                        <p:cTn id="151" dur="1" fill="hold">
                                          <p:stCondLst>
                                            <p:cond delay="499"/>
                                          </p:stCondLst>
                                        </p:cTn>
                                        <p:tgtEl>
                                          <p:spTgt spid="42"/>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44"/>
                                        </p:tgtEl>
                                      </p:cBhvr>
                                    </p:animEffect>
                                    <p:set>
                                      <p:cBhvr>
                                        <p:cTn id="154" dur="1" fill="hold">
                                          <p:stCondLst>
                                            <p:cond delay="499"/>
                                          </p:stCondLst>
                                        </p:cTn>
                                        <p:tgtEl>
                                          <p:spTgt spid="44"/>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45"/>
                                        </p:tgtEl>
                                      </p:cBhvr>
                                    </p:animEffect>
                                    <p:set>
                                      <p:cBhvr>
                                        <p:cTn id="15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58" restart="whenNotActive" fill="hold" evtFilter="cancelBubble" nodeType="interactiveSeq">
                <p:stCondLst>
                  <p:cond evt="onClick" delay="0">
                    <p:tgtEl>
                      <p:spTgt spid="47"/>
                    </p:tgtEl>
                  </p:cond>
                </p:stCondLst>
                <p:endSync evt="end" delay="0">
                  <p:rtn val="all"/>
                </p:endSync>
                <p:childTnLst>
                  <p:par>
                    <p:cTn id="159" fill="hold">
                      <p:stCondLst>
                        <p:cond delay="0"/>
                      </p:stCondLst>
                      <p:childTnLst>
                        <p:par>
                          <p:cTn id="160" fill="hold">
                            <p:stCondLst>
                              <p:cond delay="0"/>
                            </p:stCondLst>
                            <p:childTnLst>
                              <p:par>
                                <p:cTn id="161" presetID="10" presetClass="exit" presetSubtype="0" fill="hold" grpId="3" nodeType="clickEffect">
                                  <p:stCondLst>
                                    <p:cond delay="0"/>
                                  </p:stCondLst>
                                  <p:childTnLst>
                                    <p:animEffect transition="out" filter="fade">
                                      <p:cBhvr>
                                        <p:cTn id="162" dur="500"/>
                                        <p:tgtEl>
                                          <p:spTgt spid="37"/>
                                        </p:tgtEl>
                                      </p:cBhvr>
                                    </p:animEffect>
                                    <p:set>
                                      <p:cBhvr>
                                        <p:cTn id="163" dur="1" fill="hold">
                                          <p:stCondLst>
                                            <p:cond delay="499"/>
                                          </p:stCondLst>
                                        </p:cTn>
                                        <p:tgtEl>
                                          <p:spTgt spid="37"/>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38"/>
                                        </p:tgtEl>
                                      </p:cBhvr>
                                    </p:animEffect>
                                    <p:set>
                                      <p:cBhvr>
                                        <p:cTn id="166" dur="1" fill="hold">
                                          <p:stCondLst>
                                            <p:cond delay="499"/>
                                          </p:stCondLst>
                                        </p:cTn>
                                        <p:tgtEl>
                                          <p:spTgt spid="38"/>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4"/>
                                        </p:tgtEl>
                                      </p:cBhvr>
                                    </p:animEffect>
                                    <p:set>
                                      <p:cBhvr>
                                        <p:cTn id="169" dur="1" fill="hold">
                                          <p:stCondLst>
                                            <p:cond delay="499"/>
                                          </p:stCondLst>
                                        </p:cTn>
                                        <p:tgtEl>
                                          <p:spTgt spid="4"/>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46"/>
                                        </p:tgtEl>
                                      </p:cBhvr>
                                    </p:animEffect>
                                    <p:set>
                                      <p:cBhvr>
                                        <p:cTn id="172" dur="1" fill="hold">
                                          <p:stCondLst>
                                            <p:cond delay="499"/>
                                          </p:stCondLst>
                                        </p:cTn>
                                        <p:tgtEl>
                                          <p:spTgt spid="46"/>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47"/>
                                        </p:tgtEl>
                                      </p:cBhvr>
                                    </p:animEffect>
                                    <p:set>
                                      <p:cBhvr>
                                        <p:cTn id="17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76" restart="whenNotActive" fill="hold" evtFilter="cancelBubble" nodeType="interactiveSeq">
                <p:stCondLst>
                  <p:cond evt="onClick" delay="0">
                    <p:tgtEl>
                      <p:spTgt spid="50"/>
                    </p:tgtEl>
                  </p:cond>
                </p:stCondLst>
                <p:endSync evt="end" delay="0">
                  <p:rtn val="all"/>
                </p:endSync>
                <p:childTnLst>
                  <p:par>
                    <p:cTn id="177" fill="hold">
                      <p:stCondLst>
                        <p:cond delay="0"/>
                      </p:stCondLst>
                      <p:childTnLst>
                        <p:par>
                          <p:cTn id="178" fill="hold">
                            <p:stCondLst>
                              <p:cond delay="0"/>
                            </p:stCondLst>
                            <p:childTnLst>
                              <p:par>
                                <p:cTn id="179" presetID="10" presetClass="entr" presetSubtype="0" fill="hold" grpId="4" nodeType="clickEffect">
                                  <p:stCondLst>
                                    <p:cond delay="0"/>
                                  </p:stCondLst>
                                  <p:childTnLst>
                                    <p:set>
                                      <p:cBhvr>
                                        <p:cTn id="180" dur="1" fill="hold">
                                          <p:stCondLst>
                                            <p:cond delay="0"/>
                                          </p:stCondLst>
                                        </p:cTn>
                                        <p:tgtEl>
                                          <p:spTgt spid="37"/>
                                        </p:tgtEl>
                                        <p:attrNameLst>
                                          <p:attrName>style.visibility</p:attrName>
                                        </p:attrNameLst>
                                      </p:cBhvr>
                                      <p:to>
                                        <p:strVal val="visible"/>
                                      </p:to>
                                    </p:set>
                                    <p:animEffect transition="in" filter="fade">
                                      <p:cBhvr>
                                        <p:cTn id="181" dur="500"/>
                                        <p:tgtEl>
                                          <p:spTgt spid="37"/>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20"/>
                                        </p:tgtEl>
                                        <p:attrNameLst>
                                          <p:attrName>style.visibility</p:attrName>
                                        </p:attrNameLst>
                                      </p:cBhvr>
                                      <p:to>
                                        <p:strVal val="visible"/>
                                      </p:to>
                                    </p:set>
                                    <p:animEffect transition="in" filter="fade">
                                      <p:cBhvr>
                                        <p:cTn id="184" dur="500"/>
                                        <p:tgtEl>
                                          <p:spTgt spid="20"/>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54"/>
                                        </p:tgtEl>
                                        <p:attrNameLst>
                                          <p:attrName>style.visibility</p:attrName>
                                        </p:attrNameLst>
                                      </p:cBhvr>
                                      <p:to>
                                        <p:strVal val="visible"/>
                                      </p:to>
                                    </p:set>
                                    <p:animEffect transition="in" filter="fade">
                                      <p:cBhvr>
                                        <p:cTn id="187" dur="500"/>
                                        <p:tgtEl>
                                          <p:spTgt spid="54"/>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2"/>
                                        </p:tgtEl>
                                        <p:attrNameLst>
                                          <p:attrName>style.visibility</p:attrName>
                                        </p:attrNameLst>
                                      </p:cBhvr>
                                      <p:to>
                                        <p:strVal val="visible"/>
                                      </p:to>
                                    </p:set>
                                    <p:animEffect transition="in" filter="fade">
                                      <p:cBhvr>
                                        <p:cTn id="190" dur="500"/>
                                        <p:tgtEl>
                                          <p:spTgt spid="22"/>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3"/>
                                        </p:tgtEl>
                                        <p:attrNameLst>
                                          <p:attrName>style.visibility</p:attrName>
                                        </p:attrNameLst>
                                      </p:cBhvr>
                                      <p:to>
                                        <p:strVal val="visible"/>
                                      </p:to>
                                    </p:set>
                                    <p:animEffect transition="in" filter="fade">
                                      <p:cBhvr>
                                        <p:cTn id="193" dur="500"/>
                                        <p:tgtEl>
                                          <p:spTgt spid="23"/>
                                        </p:tgtEl>
                                      </p:cBhvr>
                                    </p:animEffect>
                                  </p:childTnLst>
                                </p:cTn>
                              </p:par>
                            </p:childTnLst>
                          </p:cTn>
                        </p:par>
                      </p:childTnLst>
                    </p:cTn>
                  </p:par>
                </p:childTnLst>
              </p:cTn>
              <p:nextCondLst>
                <p:cond evt="onClick" delay="0">
                  <p:tgtEl>
                    <p:spTgt spid="50"/>
                  </p:tgtEl>
                </p:cond>
              </p:nextCondLst>
            </p:seq>
            <p:seq concurrent="1" nextAc="seek">
              <p:cTn id="194" restart="whenNotActive" fill="hold" evtFilter="cancelBubble" nodeType="interactiveSeq">
                <p:stCondLst>
                  <p:cond evt="onClick" delay="0">
                    <p:tgtEl>
                      <p:spTgt spid="23"/>
                    </p:tgtEl>
                  </p:cond>
                </p:stCondLst>
                <p:endSync evt="end" delay="0">
                  <p:rtn val="all"/>
                </p:endSync>
                <p:childTnLst>
                  <p:par>
                    <p:cTn id="195" fill="hold">
                      <p:stCondLst>
                        <p:cond delay="0"/>
                      </p:stCondLst>
                      <p:childTnLst>
                        <p:par>
                          <p:cTn id="196" fill="hold">
                            <p:stCondLst>
                              <p:cond delay="0"/>
                            </p:stCondLst>
                            <p:childTnLst>
                              <p:par>
                                <p:cTn id="197" presetID="10" presetClass="exit" presetSubtype="0" fill="hold" grpId="5" nodeType="clickEffect">
                                  <p:stCondLst>
                                    <p:cond delay="0"/>
                                  </p:stCondLst>
                                  <p:childTnLst>
                                    <p:animEffect transition="out" filter="fade">
                                      <p:cBhvr>
                                        <p:cTn id="198" dur="500"/>
                                        <p:tgtEl>
                                          <p:spTgt spid="37"/>
                                        </p:tgtEl>
                                      </p:cBhvr>
                                    </p:animEffect>
                                    <p:set>
                                      <p:cBhvr>
                                        <p:cTn id="199" dur="1" fill="hold">
                                          <p:stCondLst>
                                            <p:cond delay="499"/>
                                          </p:stCondLst>
                                        </p:cTn>
                                        <p:tgtEl>
                                          <p:spTgt spid="37"/>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20"/>
                                        </p:tgtEl>
                                      </p:cBhvr>
                                    </p:animEffect>
                                    <p:set>
                                      <p:cBhvr>
                                        <p:cTn id="202" dur="1" fill="hold">
                                          <p:stCondLst>
                                            <p:cond delay="499"/>
                                          </p:stCondLst>
                                        </p:cTn>
                                        <p:tgtEl>
                                          <p:spTgt spid="20"/>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54"/>
                                        </p:tgtEl>
                                      </p:cBhvr>
                                    </p:animEffect>
                                    <p:set>
                                      <p:cBhvr>
                                        <p:cTn id="205" dur="1" fill="hold">
                                          <p:stCondLst>
                                            <p:cond delay="499"/>
                                          </p:stCondLst>
                                        </p:cTn>
                                        <p:tgtEl>
                                          <p:spTgt spid="54"/>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22"/>
                                        </p:tgtEl>
                                      </p:cBhvr>
                                    </p:animEffect>
                                    <p:set>
                                      <p:cBhvr>
                                        <p:cTn id="208" dur="1" fill="hold">
                                          <p:stCondLst>
                                            <p:cond delay="499"/>
                                          </p:stCondLst>
                                        </p:cTn>
                                        <p:tgtEl>
                                          <p:spTgt spid="22"/>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23"/>
                                        </p:tgtEl>
                                      </p:cBhvr>
                                    </p:animEffect>
                                    <p:set>
                                      <p:cBhvr>
                                        <p:cTn id="21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37" grpId="0" animBg="1"/>
      <p:bldP spid="37" grpId="1" animBg="1"/>
      <p:bldP spid="37" grpId="2" animBg="1"/>
      <p:bldP spid="37" grpId="3" animBg="1"/>
      <p:bldP spid="37" grpId="4" animBg="1"/>
      <p:bldP spid="37" grpId="5" animBg="1"/>
      <p:bldP spid="20" grpId="0" animBg="1"/>
      <p:bldP spid="20" grpId="1" animBg="1"/>
      <p:bldP spid="54" grpId="0"/>
      <p:bldP spid="54" grpId="1"/>
      <p:bldP spid="22" grpId="0" animBg="1"/>
      <p:bldP spid="22" grpId="1" animBg="1"/>
      <p:bldP spid="23" grpId="0"/>
      <p:bldP spid="23" grpId="1"/>
      <p:bldP spid="26" grpId="0" animBg="1"/>
      <p:bldP spid="26" grpId="1" animBg="1"/>
      <p:bldP spid="26" grpId="2" animBg="1"/>
      <p:bldP spid="26" grpId="3" animBg="1"/>
      <p:bldP spid="28" grpId="0" animBg="1"/>
      <p:bldP spid="28" grpId="1" animBg="1"/>
      <p:bldP spid="28" grpId="2" animBg="1"/>
      <p:bldP spid="28" grpId="3" animBg="1"/>
      <p:bldP spid="29" grpId="0"/>
      <p:bldP spid="29" grpId="1"/>
      <p:bldP spid="29" grpId="2"/>
      <p:bldP spid="29" grpId="3"/>
      <p:bldP spid="30" grpId="0" animBg="1"/>
      <p:bldP spid="30" grpId="1" animBg="1"/>
      <p:bldP spid="30" grpId="2" animBg="1"/>
      <p:bldP spid="30" grpId="3" animBg="1"/>
      <p:bldP spid="31" grpId="0"/>
      <p:bldP spid="31" grpId="1"/>
      <p:bldP spid="31" grpId="2"/>
      <p:bldP spid="31" grpId="3"/>
      <p:bldP spid="33" grpId="0"/>
      <p:bldP spid="33" grpId="1"/>
      <p:bldP spid="33" grpId="2"/>
      <p:bldP spid="33" grpId="3"/>
      <p:bldP spid="35" grpId="0" animBg="1"/>
      <p:bldP spid="35" grpId="1" animBg="1"/>
      <p:bldP spid="35" grpId="2" animBg="1"/>
      <p:bldP spid="35" grpId="3" animBg="1"/>
      <p:bldP spid="36" grpId="0"/>
      <p:bldP spid="36" grpId="1"/>
      <p:bldP spid="36" grpId="2"/>
      <p:bldP spid="36" grpId="3"/>
      <p:bldP spid="38" grpId="0" animBg="1"/>
      <p:bldP spid="38" grpId="1" animBg="1"/>
      <p:bldP spid="4" grpId="0"/>
      <p:bldP spid="4" grpId="1"/>
      <p:bldP spid="46" grpId="0" animBg="1"/>
      <p:bldP spid="46" grpId="1" animBg="1"/>
      <p:bldP spid="47" grpId="0"/>
      <p:bldP spid="47" grpId="1"/>
      <p:bldP spid="43" grpId="0" animBg="1"/>
      <p:bldP spid="43" grpId="1" animBg="1"/>
      <p:bldP spid="42" grpId="0"/>
      <p:bldP spid="42" grpId="1"/>
      <p:bldP spid="44" grpId="0" animBg="1"/>
      <p:bldP spid="44" grpId="1" animBg="1"/>
      <p:bldP spid="45" grpId="0"/>
      <p:bldP spid="45"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p:cNvSpPr txBox="1">
            <a:spLocks noChangeArrowheads="1"/>
          </p:cNvSpPr>
          <p:nvPr/>
        </p:nvSpPr>
        <p:spPr bwMode="auto">
          <a:xfrm>
            <a:off x="375790" y="784690"/>
            <a:ext cx="4156411" cy="792087"/>
          </a:xfrm>
          <a:prstGeom prst="rect">
            <a:avLst/>
          </a:prstGeom>
          <a:noFill/>
          <a:ln w="9525">
            <a:noFill/>
            <a:miter lim="800000"/>
            <a:headEnd/>
            <a:tailEnd/>
          </a:ln>
        </p:spPr>
        <p:txBody>
          <a:bodyPr rot="0" vert="horz" wrap="square" lIns="91440" tIns="45720" rIns="91440" bIns="45720" anchor="ctr" anchorCtr="0">
            <a:noAutofit/>
          </a:bodyPr>
          <a:lstStyle/>
          <a:p>
            <a:pPr>
              <a:lnSpc>
                <a:spcPct val="115000"/>
              </a:lnSpc>
              <a:spcAft>
                <a:spcPts val="0"/>
              </a:spcAft>
            </a:pPr>
            <a:r>
              <a:rPr lang="en-AU" sz="5400" dirty="0">
                <a:solidFill>
                  <a:srgbClr val="D20550"/>
                </a:solidFill>
                <a:effectLst/>
                <a:latin typeface="Franklin Gothic Book" panose="020B0503020102020204" pitchFamily="34" charset="0"/>
                <a:ea typeface="Calibri"/>
                <a:cs typeface="Times New Roman"/>
              </a:rPr>
              <a:t> </a:t>
            </a:r>
            <a:r>
              <a:rPr lang="en-AU" sz="4000" dirty="0">
                <a:solidFill>
                  <a:srgbClr val="D20550"/>
                </a:solidFill>
                <a:latin typeface="Franklin Gothic Book" panose="020B0503020102020204" pitchFamily="34" charset="0"/>
                <a:ea typeface="Calibri"/>
                <a:cs typeface="Arial" panose="020B0604020202020204" pitchFamily="34" charset="0"/>
              </a:rPr>
              <a:t>You’ve Finished!</a:t>
            </a:r>
            <a:endParaRPr lang="en-AU" sz="4000" dirty="0">
              <a:solidFill>
                <a:srgbClr val="D20550"/>
              </a:solidFill>
              <a:effectLst/>
              <a:latin typeface="Franklin Gothic Book" panose="020B0503020102020204" pitchFamily="34" charset="0"/>
              <a:ea typeface="Calibri"/>
              <a:cs typeface="Arial" panose="020B0604020202020204" pitchFamily="34" charset="0"/>
            </a:endParaRPr>
          </a:p>
        </p:txBody>
      </p:sp>
      <p:sp>
        <p:nvSpPr>
          <p:cNvPr id="2" name="Left Text"/>
          <p:cNvSpPr txBox="1"/>
          <p:nvPr/>
        </p:nvSpPr>
        <p:spPr>
          <a:xfrm>
            <a:off x="606055" y="2055434"/>
            <a:ext cx="3839576" cy="1969770"/>
          </a:xfrm>
          <a:prstGeom prst="rect">
            <a:avLst/>
          </a:prstGeom>
          <a:noFill/>
        </p:spPr>
        <p:txBody>
          <a:bodyPr wrap="square" rtlCol="0">
            <a:spAutoFit/>
          </a:bodyPr>
          <a:lstStyle/>
          <a:p>
            <a:r>
              <a:rPr lang="en-AU" b="1" dirty="0">
                <a:solidFill>
                  <a:schemeClr val="tx1">
                    <a:lumMod val="75000"/>
                    <a:lumOff val="25000"/>
                  </a:schemeClr>
                </a:solidFill>
                <a:latin typeface="+mj-lt"/>
              </a:rPr>
              <a:t>Congratulations on completing the Challenging Cases Tutorial. </a:t>
            </a:r>
          </a:p>
          <a:p>
            <a:endParaRPr lang="en-AU" b="1" dirty="0">
              <a:solidFill>
                <a:schemeClr val="tx1">
                  <a:lumMod val="75000"/>
                  <a:lumOff val="25000"/>
                </a:schemeClr>
              </a:solidFill>
              <a:latin typeface="+mj-lt"/>
            </a:endParaRPr>
          </a:p>
          <a:p>
            <a:r>
              <a:rPr lang="en-AU" sz="1700" dirty="0">
                <a:solidFill>
                  <a:schemeClr val="tx1">
                    <a:lumMod val="75000"/>
                    <a:lumOff val="25000"/>
                  </a:schemeClr>
                </a:solidFill>
                <a:latin typeface="Calibri Light" panose="020F0302020204030204" pitchFamily="34" charset="0"/>
              </a:rPr>
              <a:t>As an auditor, you should now have a better idea of how to proceed with some of the more complex patients you encounter.</a:t>
            </a:r>
          </a:p>
        </p:txBody>
      </p:sp>
      <p:sp>
        <p:nvSpPr>
          <p:cNvPr id="6" name="Left Text"/>
          <p:cNvSpPr txBox="1"/>
          <p:nvPr/>
        </p:nvSpPr>
        <p:spPr>
          <a:xfrm>
            <a:off x="4401142" y="2050483"/>
            <a:ext cx="4052194" cy="1923604"/>
          </a:xfrm>
          <a:prstGeom prst="rect">
            <a:avLst/>
          </a:prstGeom>
          <a:noFill/>
        </p:spPr>
        <p:txBody>
          <a:bodyPr wrap="square" rtlCol="0">
            <a:spAutoFit/>
          </a:bodyPr>
          <a:lstStyle/>
          <a:p>
            <a:r>
              <a:rPr lang="en-AU" sz="1700" dirty="0">
                <a:solidFill>
                  <a:schemeClr val="tx1">
                    <a:lumMod val="75000"/>
                    <a:lumOff val="25000"/>
                  </a:schemeClr>
                </a:solidFill>
                <a:latin typeface="Calibri Light" panose="020F0302020204030204" pitchFamily="34" charset="0"/>
              </a:rPr>
              <a:t>If you have any questions or concerns about the answers provided in this tutorial, or general queries regarding the 5x5 Antimicrobial Audit, please feel free to get in touch with the Quality Use of Antimicrobials in Healthcare (QUAH) team at the Clinical Excellence Commission.</a:t>
            </a:r>
          </a:p>
        </p:txBody>
      </p:sp>
      <p:sp>
        <p:nvSpPr>
          <p:cNvPr id="7" name="Left Text"/>
          <p:cNvSpPr txBox="1"/>
          <p:nvPr/>
        </p:nvSpPr>
        <p:spPr>
          <a:xfrm>
            <a:off x="4530308" y="4100681"/>
            <a:ext cx="4052194" cy="353943"/>
          </a:xfrm>
          <a:prstGeom prst="rect">
            <a:avLst/>
          </a:prstGeom>
          <a:noFill/>
        </p:spPr>
        <p:txBody>
          <a:bodyPr wrap="square" rtlCol="0">
            <a:spAutoFit/>
          </a:bodyPr>
          <a:lstStyle/>
          <a:p>
            <a:r>
              <a:rPr lang="en-AU" sz="1700" dirty="0">
                <a:solidFill>
                  <a:srgbClr val="D20550"/>
                </a:solidFill>
                <a:latin typeface="Calibri Light" panose="020F0302020204030204" pitchFamily="34" charset="0"/>
              </a:rPr>
              <a:t>CEC-AMS@health.nsw.gov.au </a:t>
            </a:r>
          </a:p>
        </p:txBody>
      </p:sp>
    </p:spTree>
    <p:extLst>
      <p:ext uri="{BB962C8B-B14F-4D97-AF65-F5344CB8AC3E}">
        <p14:creationId xmlns:p14="http://schemas.microsoft.com/office/powerpoint/2010/main" val="2140134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7" name="Chart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515" y="638097"/>
            <a:ext cx="3560939" cy="1570109"/>
          </a:xfrm>
          <a:prstGeom prst="rect">
            <a:avLst/>
          </a:prstGeom>
        </p:spPr>
      </p:pic>
      <p:pic>
        <p:nvPicPr>
          <p:cNvPr id="9" name="Chart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515" y="2208206"/>
            <a:ext cx="3560939" cy="1086021"/>
          </a:xfrm>
          <a:prstGeom prst="rect">
            <a:avLst/>
          </a:prstGeom>
        </p:spPr>
      </p:pic>
      <p:pic>
        <p:nvPicPr>
          <p:cNvPr id="2" name="Chart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387" y="4380249"/>
            <a:ext cx="3560937" cy="1086021"/>
          </a:xfrm>
          <a:prstGeom prst="rect">
            <a:avLst/>
          </a:prstGeom>
        </p:spPr>
      </p:pic>
      <p:pic>
        <p:nvPicPr>
          <p:cNvPr id="3" name="Chart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516" y="3294228"/>
            <a:ext cx="3560937" cy="1086021"/>
          </a:xfrm>
          <a:prstGeom prst="rect">
            <a:avLst/>
          </a:prstGeom>
        </p:spPr>
      </p:pic>
      <p:pic>
        <p:nvPicPr>
          <p:cNvPr id="4" name="Chart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0" y="647015"/>
            <a:ext cx="3554068" cy="1083926"/>
          </a:xfrm>
          <a:prstGeom prst="rect">
            <a:avLst/>
          </a:prstGeom>
        </p:spPr>
      </p:pic>
      <p:pic>
        <p:nvPicPr>
          <p:cNvPr id="5" name="Chart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1730941"/>
            <a:ext cx="3554068" cy="1083926"/>
          </a:xfrm>
          <a:prstGeom prst="rect">
            <a:avLst/>
          </a:prstGeom>
        </p:spPr>
      </p:pic>
      <p:pic>
        <p:nvPicPr>
          <p:cNvPr id="10" name="Chart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4947" y="2814867"/>
            <a:ext cx="3541122" cy="1079977"/>
          </a:xfrm>
          <a:prstGeom prst="rect">
            <a:avLst/>
          </a:prstGeom>
        </p:spPr>
      </p:pic>
      <p:pic>
        <p:nvPicPr>
          <p:cNvPr id="11" name="Allergies Box"/>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99856" y="4094823"/>
            <a:ext cx="2617594" cy="1354647"/>
          </a:xfrm>
          <a:prstGeom prst="rect">
            <a:avLst/>
          </a:prstGeom>
        </p:spPr>
      </p:pic>
    </p:spTree>
    <p:extLst>
      <p:ext uri="{BB962C8B-B14F-4D97-AF65-F5344CB8AC3E}">
        <p14:creationId xmlns:p14="http://schemas.microsoft.com/office/powerpoint/2010/main" val="4080099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14" name="Progress N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548680"/>
            <a:ext cx="6647688" cy="4928616"/>
          </a:xfrm>
          <a:prstGeom prst="rect">
            <a:avLst/>
          </a:prstGeom>
        </p:spPr>
      </p:pic>
    </p:spTree>
    <p:extLst>
      <p:ext uri="{BB962C8B-B14F-4D97-AF65-F5344CB8AC3E}">
        <p14:creationId xmlns:p14="http://schemas.microsoft.com/office/powerpoint/2010/main" val="320779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NE Box"/>
          <p:cNvSpPr/>
          <p:nvPr/>
        </p:nvSpPr>
        <p:spPr>
          <a:xfrm>
            <a:off x="7503682" y="4914293"/>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DONE Text">
            <a:hlinkClick r:id="rId2" action="ppaction://hlinksldjump"/>
          </p:cNvPr>
          <p:cNvSpPr txBox="1"/>
          <p:nvPr/>
        </p:nvSpPr>
        <p:spPr>
          <a:xfrm>
            <a:off x="7484471" y="4913686"/>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pic>
        <p:nvPicPr>
          <p:cNvPr id="3" name="eM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40" y="908720"/>
            <a:ext cx="8164065" cy="2629267"/>
          </a:xfrm>
          <a:prstGeom prst="rect">
            <a:avLst/>
          </a:prstGeom>
        </p:spPr>
      </p:pic>
    </p:spTree>
    <p:extLst>
      <p:ext uri="{BB962C8B-B14F-4D97-AF65-F5344CB8AC3E}">
        <p14:creationId xmlns:p14="http://schemas.microsoft.com/office/powerpoint/2010/main" val="2230017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p:cNvSpPr txBox="1">
            <a:spLocks noChangeArrowheads="1"/>
          </p:cNvSpPr>
          <p:nvPr/>
        </p:nvSpPr>
        <p:spPr bwMode="auto">
          <a:xfrm>
            <a:off x="340000" y="692696"/>
            <a:ext cx="4156411" cy="792087"/>
          </a:xfrm>
          <a:prstGeom prst="rect">
            <a:avLst/>
          </a:prstGeom>
          <a:noFill/>
          <a:ln w="9525">
            <a:noFill/>
            <a:miter lim="800000"/>
            <a:headEnd/>
            <a:tailEnd/>
          </a:ln>
        </p:spPr>
        <p:txBody>
          <a:bodyPr rot="0" vert="horz" wrap="square" lIns="91440" tIns="45720" rIns="91440" bIns="45720" anchor="ctr" anchorCtr="0">
            <a:noAutofit/>
          </a:bodyPr>
          <a:lstStyle/>
          <a:p>
            <a:pPr>
              <a:lnSpc>
                <a:spcPct val="115000"/>
              </a:lnSpc>
              <a:spcAft>
                <a:spcPts val="0"/>
              </a:spcAft>
            </a:pPr>
            <a:r>
              <a:rPr lang="en-AU" sz="4000" dirty="0">
                <a:solidFill>
                  <a:srgbClr val="D20550"/>
                </a:solidFill>
                <a:effectLst/>
                <a:latin typeface="Franklin Gothic Book" panose="020B0503020102020204" pitchFamily="34" charset="0"/>
                <a:ea typeface="Calibri"/>
                <a:cs typeface="Times New Roman"/>
              </a:rPr>
              <a:t>Case Study 1</a:t>
            </a:r>
            <a:endParaRPr lang="en-AU" sz="2800" b="1" dirty="0">
              <a:solidFill>
                <a:srgbClr val="D20550"/>
              </a:solidFill>
              <a:effectLst/>
              <a:latin typeface="Franklin Gothic Book" panose="020B0503020102020204" pitchFamily="34" charset="0"/>
              <a:ea typeface="Calibri"/>
              <a:cs typeface="Arial" panose="020B0604020202020204" pitchFamily="34" charset="0"/>
            </a:endParaRPr>
          </a:p>
        </p:txBody>
      </p:sp>
      <p:sp>
        <p:nvSpPr>
          <p:cNvPr id="2" name="Left Text"/>
          <p:cNvSpPr txBox="1"/>
          <p:nvPr/>
        </p:nvSpPr>
        <p:spPr>
          <a:xfrm>
            <a:off x="321610" y="1523088"/>
            <a:ext cx="4231999" cy="2739211"/>
          </a:xfrm>
          <a:prstGeom prst="rect">
            <a:avLst/>
          </a:prstGeom>
          <a:noFill/>
        </p:spPr>
        <p:txBody>
          <a:bodyPr wrap="square" rtlCol="0">
            <a:spAutoFit/>
          </a:bodyPr>
          <a:lstStyle/>
          <a:p>
            <a:r>
              <a:rPr lang="en-AU" b="1" dirty="0">
                <a:solidFill>
                  <a:schemeClr val="tx1">
                    <a:lumMod val="75000"/>
                    <a:lumOff val="25000"/>
                  </a:schemeClr>
                </a:solidFill>
              </a:rPr>
              <a:t>Use the Data Collection Form to record your answers to the 5 audit questions.</a:t>
            </a:r>
            <a:r>
              <a:rPr lang="en-AU" dirty="0">
                <a:solidFill>
                  <a:schemeClr val="tx1">
                    <a:lumMod val="75000"/>
                    <a:lumOff val="25000"/>
                  </a:schemeClr>
                </a:solidFill>
                <a:latin typeface="Calibri Light" panose="020F0302020204030204" pitchFamily="34" charset="0"/>
              </a:rPr>
              <a:t> </a:t>
            </a:r>
          </a:p>
          <a:p>
            <a:r>
              <a:rPr lang="en-AU" sz="1700" dirty="0">
                <a:solidFill>
                  <a:schemeClr val="tx1">
                    <a:lumMod val="75000"/>
                    <a:lumOff val="25000"/>
                  </a:schemeClr>
                </a:solidFill>
                <a:latin typeface="Calibri Light" panose="020F0302020204030204" pitchFamily="34" charset="0"/>
              </a:rPr>
              <a:t>The icons are still available for you to review information from the chart, notes and electronic medical record.</a:t>
            </a:r>
          </a:p>
          <a:p>
            <a:endParaRPr lang="en-AU" sz="1600" dirty="0">
              <a:solidFill>
                <a:schemeClr val="tx1">
                  <a:lumMod val="75000"/>
                  <a:lumOff val="25000"/>
                </a:schemeClr>
              </a:solidFill>
              <a:latin typeface="Calibri Light" panose="020F0302020204030204" pitchFamily="34" charset="0"/>
            </a:endParaRPr>
          </a:p>
          <a:p>
            <a:r>
              <a:rPr lang="en-AU" sz="1700" dirty="0">
                <a:solidFill>
                  <a:schemeClr val="tx1">
                    <a:lumMod val="75000"/>
                    <a:lumOff val="25000"/>
                  </a:schemeClr>
                </a:solidFill>
                <a:latin typeface="Calibri Light" panose="020F0302020204030204" pitchFamily="34" charset="0"/>
              </a:rPr>
              <a:t>If you need to contact the doctor for either question 2 or question 5, please click the ‘Contact Doctor’ icon.</a:t>
            </a:r>
          </a:p>
          <a:p>
            <a:endParaRPr lang="en-AU" dirty="0">
              <a:solidFill>
                <a:schemeClr val="tx1">
                  <a:lumMod val="75000"/>
                  <a:lumOff val="25000"/>
                </a:schemeClr>
              </a:solidFill>
              <a:latin typeface="Calibri Light" panose="020F0302020204030204" pitchFamily="34" charset="0"/>
            </a:endParaRPr>
          </a:p>
        </p:txBody>
      </p:sp>
      <p:sp>
        <p:nvSpPr>
          <p:cNvPr id="5" name="Right Text"/>
          <p:cNvSpPr txBox="1"/>
          <p:nvPr/>
        </p:nvSpPr>
        <p:spPr>
          <a:xfrm>
            <a:off x="4784958" y="1523088"/>
            <a:ext cx="4035514" cy="2308324"/>
          </a:xfrm>
          <a:prstGeom prst="rect">
            <a:avLst/>
          </a:prstGeom>
          <a:noFill/>
        </p:spPr>
        <p:txBody>
          <a:bodyPr wrap="square" rtlCol="0">
            <a:spAutoFit/>
          </a:bodyPr>
          <a:lstStyle/>
          <a:p>
            <a:r>
              <a:rPr lang="en-AU" sz="1700" dirty="0">
                <a:solidFill>
                  <a:schemeClr val="tx1">
                    <a:lumMod val="75000"/>
                    <a:lumOff val="25000"/>
                  </a:schemeClr>
                </a:solidFill>
                <a:latin typeface="Calibri Light" panose="020F0302020204030204" pitchFamily="34" charset="0"/>
              </a:rPr>
              <a:t>If at any time you believe the patient is not eligible for the audit, click the ‘Patient Not Eligible’ icon.</a:t>
            </a:r>
          </a:p>
          <a:p>
            <a:endParaRPr lang="en-AU" dirty="0">
              <a:solidFill>
                <a:schemeClr val="tx1">
                  <a:lumMod val="75000"/>
                  <a:lumOff val="25000"/>
                </a:schemeClr>
              </a:solidFill>
              <a:latin typeface="Calibri Light" panose="020F0302020204030204" pitchFamily="34" charset="0"/>
            </a:endParaRPr>
          </a:p>
          <a:p>
            <a:endParaRPr lang="en-AU" dirty="0">
              <a:solidFill>
                <a:schemeClr val="tx1">
                  <a:lumMod val="75000"/>
                  <a:lumOff val="25000"/>
                </a:schemeClr>
              </a:solidFill>
              <a:latin typeface="Calibri Light" panose="020F0302020204030204" pitchFamily="34" charset="0"/>
            </a:endParaRPr>
          </a:p>
          <a:p>
            <a:r>
              <a:rPr lang="en-AU" b="1" dirty="0">
                <a:solidFill>
                  <a:schemeClr val="tx1">
                    <a:lumMod val="75000"/>
                    <a:lumOff val="25000"/>
                  </a:schemeClr>
                </a:solidFill>
                <a:latin typeface="+mj-lt"/>
              </a:rPr>
              <a:t>Click NEXT when you are ready to go through the answers.</a:t>
            </a:r>
          </a:p>
          <a:p>
            <a:endParaRPr lang="en-AU" dirty="0">
              <a:solidFill>
                <a:schemeClr val="tx1">
                  <a:lumMod val="75000"/>
                  <a:lumOff val="25000"/>
                </a:schemeClr>
              </a:solidFill>
              <a:latin typeface="Calibri Light" panose="020F0302020204030204" pitchFamily="34" charset="0"/>
            </a:endParaRPr>
          </a:p>
        </p:txBody>
      </p:sp>
      <p:pic>
        <p:nvPicPr>
          <p:cNvPr id="24" name="Next Butto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333" y="4851796"/>
            <a:ext cx="965169" cy="725154"/>
          </a:xfrm>
          <a:prstGeom prst="rect">
            <a:avLst/>
          </a:prstGeom>
        </p:spPr>
      </p:pic>
      <p:pic>
        <p:nvPicPr>
          <p:cNvPr id="40" name="Ineligible Icon"/>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11705" y="4431002"/>
            <a:ext cx="1001853" cy="916675"/>
          </a:xfrm>
          <a:prstGeom prst="rect">
            <a:avLst/>
          </a:prstGeom>
          <a:noFill/>
          <a:extLst>
            <a:ext uri="{909E8E84-426E-40DD-AFC4-6F175D3DCCD1}">
              <a14:hiddenFill xmlns:a14="http://schemas.microsoft.com/office/drawing/2010/main">
                <a:solidFill>
                  <a:srgbClr val="FFFFFF"/>
                </a:solidFill>
              </a14:hiddenFill>
            </a:ext>
          </a:extLst>
        </p:spPr>
      </p:pic>
      <p:pic>
        <p:nvPicPr>
          <p:cNvPr id="8" name="Contact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5706" y="4431002"/>
            <a:ext cx="1189939" cy="895087"/>
          </a:xfrm>
          <a:prstGeom prst="rect">
            <a:avLst/>
          </a:prstGeom>
        </p:spPr>
      </p:pic>
      <p:pic>
        <p:nvPicPr>
          <p:cNvPr id="7" name="eMR Icon">
            <a:hlinkClick r:id="rId6" action="ppaction://hlinksldjump"/>
          </p:cNvPr>
          <p:cNvPicPr>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543106" y="4422987"/>
            <a:ext cx="1010503" cy="9111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Notes Icon">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965042" y="4900209"/>
            <a:ext cx="1300688" cy="490259"/>
          </a:xfrm>
          <a:prstGeom prst="rect">
            <a:avLst/>
          </a:prstGeom>
          <a:noFill/>
          <a:extLst>
            <a:ext uri="{909E8E84-426E-40DD-AFC4-6F175D3DCCD1}">
              <a14:hiddenFill xmlns:a14="http://schemas.microsoft.com/office/drawing/2010/main">
                <a:solidFill>
                  <a:srgbClr val="FFFFFF"/>
                </a:solidFill>
              </a14:hiddenFill>
            </a:ext>
          </a:extLst>
        </p:spPr>
      </p:pic>
      <p:pic>
        <p:nvPicPr>
          <p:cNvPr id="6" name="Chart Icon">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65042" y="4322235"/>
            <a:ext cx="1300344" cy="490130"/>
          </a:xfrm>
          <a:prstGeom prst="rect">
            <a:avLst/>
          </a:prstGeom>
        </p:spPr>
      </p:pic>
      <p:pic>
        <p:nvPicPr>
          <p:cNvPr id="9" name="Back Button">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5363" y="4851796"/>
            <a:ext cx="968563" cy="725154"/>
          </a:xfrm>
          <a:prstGeom prst="rect">
            <a:avLst/>
          </a:prstGeom>
        </p:spPr>
      </p:pic>
      <p:sp>
        <p:nvSpPr>
          <p:cNvPr id="37" name="Transparent Box"/>
          <p:cNvSpPr/>
          <p:nvPr/>
        </p:nvSpPr>
        <p:spPr>
          <a:xfrm>
            <a:off x="107504" y="499744"/>
            <a:ext cx="8784976" cy="5233512"/>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Ineligible Grey Box"/>
          <p:cNvSpPr/>
          <p:nvPr/>
        </p:nvSpPr>
        <p:spPr>
          <a:xfrm>
            <a:off x="1642771" y="1932615"/>
            <a:ext cx="5976664" cy="2016224"/>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Ineligible Grey Text"/>
          <p:cNvSpPr txBox="1"/>
          <p:nvPr/>
        </p:nvSpPr>
        <p:spPr>
          <a:xfrm>
            <a:off x="1714779" y="2060848"/>
            <a:ext cx="5760640" cy="1051570"/>
          </a:xfrm>
          <a:prstGeom prst="rect">
            <a:avLst/>
          </a:prstGeom>
          <a:noFill/>
        </p:spPr>
        <p:txBody>
          <a:bodyPr wrap="square" rtlCol="0">
            <a:spAutoFit/>
          </a:bodyPr>
          <a:lstStyle/>
          <a:p>
            <a:pPr algn="ctr">
              <a:spcAft>
                <a:spcPts val="1000"/>
              </a:spcAft>
            </a:pPr>
            <a:r>
              <a:rPr lang="en-AU" b="1" dirty="0">
                <a:solidFill>
                  <a:schemeClr val="tx1">
                    <a:lumMod val="75000"/>
                    <a:lumOff val="25000"/>
                  </a:schemeClr>
                </a:solidFill>
              </a:rPr>
              <a:t>Are you sure? </a:t>
            </a:r>
          </a:p>
          <a:p>
            <a:pPr algn="ctr">
              <a:spcAft>
                <a:spcPts val="1000"/>
              </a:spcAft>
            </a:pPr>
            <a:r>
              <a:rPr lang="en-AU" sz="1700" dirty="0">
                <a:solidFill>
                  <a:schemeClr val="tx1">
                    <a:lumMod val="75000"/>
                    <a:lumOff val="25000"/>
                  </a:schemeClr>
                </a:solidFill>
                <a:latin typeface="Calibri Light" panose="020F0302020204030204" pitchFamily="34" charset="0"/>
              </a:rPr>
              <a:t>This patient appears to fulfil the audit’s eligibility criteria, based on the information available. </a:t>
            </a:r>
          </a:p>
        </p:txBody>
      </p:sp>
      <p:sp>
        <p:nvSpPr>
          <p:cNvPr id="22" name="OK Ineligible Box"/>
          <p:cNvSpPr/>
          <p:nvPr/>
        </p:nvSpPr>
        <p:spPr>
          <a:xfrm>
            <a:off x="4075558" y="3210825"/>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K Ineligible Text"/>
          <p:cNvSpPr txBox="1"/>
          <p:nvPr/>
        </p:nvSpPr>
        <p:spPr>
          <a:xfrm>
            <a:off x="4075558" y="3219792"/>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26" name="Contact Grey Box"/>
          <p:cNvSpPr/>
          <p:nvPr/>
        </p:nvSpPr>
        <p:spPr>
          <a:xfrm>
            <a:off x="1331640" y="1340767"/>
            <a:ext cx="6523502" cy="3633709"/>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Contact 2 Box"/>
          <p:cNvSpPr/>
          <p:nvPr/>
        </p:nvSpPr>
        <p:spPr>
          <a:xfrm>
            <a:off x="2349781" y="1830766"/>
            <a:ext cx="4392488" cy="460164"/>
          </a:xfrm>
          <a:prstGeom prst="roundRect">
            <a:avLst/>
          </a:prstGeom>
          <a:solidFill>
            <a:srgbClr val="E0F2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Contact 2 Text"/>
          <p:cNvSpPr txBox="1"/>
          <p:nvPr/>
        </p:nvSpPr>
        <p:spPr>
          <a:xfrm>
            <a:off x="2385785" y="1844882"/>
            <a:ext cx="4320480" cy="369332"/>
          </a:xfrm>
          <a:prstGeom prst="rect">
            <a:avLst/>
          </a:prstGeom>
          <a:noFill/>
        </p:spPr>
        <p:txBody>
          <a:bodyPr wrap="square" rtlCol="0">
            <a:spAutoFit/>
          </a:bodyPr>
          <a:lstStyle/>
          <a:p>
            <a:pPr algn="ctr"/>
            <a:r>
              <a:rPr lang="en-AU" dirty="0">
                <a:solidFill>
                  <a:schemeClr val="tx1">
                    <a:lumMod val="75000"/>
                    <a:lumOff val="25000"/>
                  </a:schemeClr>
                </a:solidFill>
              </a:rPr>
              <a:t>Contact doctor to clarify indication</a:t>
            </a:r>
          </a:p>
        </p:txBody>
      </p:sp>
      <p:sp>
        <p:nvSpPr>
          <p:cNvPr id="33" name="Contact Or Text"/>
          <p:cNvSpPr txBox="1"/>
          <p:nvPr/>
        </p:nvSpPr>
        <p:spPr>
          <a:xfrm>
            <a:off x="3648550" y="2459701"/>
            <a:ext cx="1952221" cy="400110"/>
          </a:xfrm>
          <a:prstGeom prst="rect">
            <a:avLst/>
          </a:prstGeom>
          <a:noFill/>
        </p:spPr>
        <p:txBody>
          <a:bodyPr wrap="square" rtlCol="0">
            <a:spAutoFit/>
          </a:bodyPr>
          <a:lstStyle/>
          <a:p>
            <a:pPr algn="ctr"/>
            <a:r>
              <a:rPr lang="en-AU" sz="2000" b="1" dirty="0">
                <a:solidFill>
                  <a:schemeClr val="tx1">
                    <a:lumMod val="75000"/>
                    <a:lumOff val="25000"/>
                  </a:schemeClr>
                </a:solidFill>
              </a:rPr>
              <a:t>OR</a:t>
            </a:r>
          </a:p>
        </p:txBody>
      </p:sp>
      <p:sp>
        <p:nvSpPr>
          <p:cNvPr id="30" name="Contact 5 Box"/>
          <p:cNvSpPr/>
          <p:nvPr/>
        </p:nvSpPr>
        <p:spPr>
          <a:xfrm>
            <a:off x="2349781" y="2990633"/>
            <a:ext cx="4392488" cy="744627"/>
          </a:xfrm>
          <a:prstGeom prst="roundRect">
            <a:avLst/>
          </a:prstGeom>
          <a:solidFill>
            <a:srgbClr val="E0F2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Contact 5 Text"/>
          <p:cNvSpPr txBox="1"/>
          <p:nvPr/>
        </p:nvSpPr>
        <p:spPr>
          <a:xfrm>
            <a:off x="2385785" y="3004749"/>
            <a:ext cx="4320480" cy="646331"/>
          </a:xfrm>
          <a:prstGeom prst="rect">
            <a:avLst/>
          </a:prstGeom>
          <a:noFill/>
        </p:spPr>
        <p:txBody>
          <a:bodyPr wrap="square" rtlCol="0">
            <a:spAutoFit/>
          </a:bodyPr>
          <a:lstStyle/>
          <a:p>
            <a:pPr algn="ctr"/>
            <a:r>
              <a:rPr lang="en-AU" dirty="0">
                <a:solidFill>
                  <a:schemeClr val="tx1">
                    <a:lumMod val="75000"/>
                    <a:lumOff val="25000"/>
                  </a:schemeClr>
                </a:solidFill>
              </a:rPr>
              <a:t>Contact doctor to recommend guideline concordant therapy</a:t>
            </a:r>
          </a:p>
        </p:txBody>
      </p:sp>
      <p:sp>
        <p:nvSpPr>
          <p:cNvPr id="35" name="Contact DONE Box"/>
          <p:cNvSpPr/>
          <p:nvPr/>
        </p:nvSpPr>
        <p:spPr>
          <a:xfrm>
            <a:off x="6418008" y="4082689"/>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Contact DONE Text"/>
          <p:cNvSpPr txBox="1"/>
          <p:nvPr/>
        </p:nvSpPr>
        <p:spPr>
          <a:xfrm>
            <a:off x="6398797" y="4082082"/>
            <a:ext cx="960476" cy="461665"/>
          </a:xfrm>
          <a:prstGeom prst="rect">
            <a:avLst/>
          </a:prstGeom>
          <a:noFill/>
        </p:spPr>
        <p:txBody>
          <a:bodyPr wrap="square" rtlCol="0">
            <a:spAutoFit/>
          </a:bodyPr>
          <a:lstStyle/>
          <a:p>
            <a:pPr algn="ctr"/>
            <a:r>
              <a:rPr lang="en-AU" sz="2400" b="1" dirty="0">
                <a:solidFill>
                  <a:schemeClr val="tx1">
                    <a:lumMod val="75000"/>
                    <a:lumOff val="25000"/>
                  </a:schemeClr>
                </a:solidFill>
              </a:rPr>
              <a:t>DONE</a:t>
            </a:r>
          </a:p>
        </p:txBody>
      </p:sp>
      <p:sp>
        <p:nvSpPr>
          <p:cNvPr id="38" name="Contact2 Grey Box"/>
          <p:cNvSpPr/>
          <p:nvPr/>
        </p:nvSpPr>
        <p:spPr>
          <a:xfrm>
            <a:off x="1475656" y="1787276"/>
            <a:ext cx="6264696" cy="2298505"/>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Contact2 Text"/>
          <p:cNvSpPr txBox="1"/>
          <p:nvPr/>
        </p:nvSpPr>
        <p:spPr>
          <a:xfrm>
            <a:off x="1828799" y="2075309"/>
            <a:ext cx="5569139" cy="1092607"/>
          </a:xfrm>
          <a:prstGeom prst="rect">
            <a:avLst/>
          </a:prstGeom>
          <a:noFill/>
        </p:spPr>
        <p:txBody>
          <a:bodyPr wrap="square" rtlCol="0">
            <a:spAutoFit/>
          </a:bodyPr>
          <a:lstStyle/>
          <a:p>
            <a:pPr algn="ctr"/>
            <a:r>
              <a:rPr lang="en-AU" sz="1700" dirty="0">
                <a:solidFill>
                  <a:schemeClr val="tx1">
                    <a:lumMod val="75000"/>
                    <a:lumOff val="25000"/>
                  </a:schemeClr>
                </a:solidFill>
                <a:latin typeface="Calibri Light" panose="020F0302020204030204" pitchFamily="34" charset="0"/>
              </a:rPr>
              <a:t>Is has been made quite clear in the notes that this patient has ‘severe cellulitis’. </a:t>
            </a:r>
          </a:p>
          <a:p>
            <a:pPr algn="ctr"/>
            <a:endParaRPr lang="en-AU" sz="1200" dirty="0">
              <a:solidFill>
                <a:schemeClr val="tx1">
                  <a:lumMod val="75000"/>
                  <a:lumOff val="25000"/>
                </a:schemeClr>
              </a:solidFill>
              <a:latin typeface="Calibri Light" panose="020F0302020204030204" pitchFamily="34" charset="0"/>
            </a:endParaRPr>
          </a:p>
          <a:p>
            <a:pPr algn="ctr"/>
            <a:r>
              <a:rPr lang="en-AU" sz="1700" dirty="0">
                <a:solidFill>
                  <a:schemeClr val="tx1">
                    <a:lumMod val="75000"/>
                    <a:lumOff val="25000"/>
                  </a:schemeClr>
                </a:solidFill>
                <a:latin typeface="Calibri Light" panose="020F0302020204030204" pitchFamily="34" charset="0"/>
              </a:rPr>
              <a:t>You should not need to contact the doctor in this case.</a:t>
            </a:r>
          </a:p>
        </p:txBody>
      </p:sp>
      <p:sp>
        <p:nvSpPr>
          <p:cNvPr id="39" name="OK Box"/>
          <p:cNvSpPr/>
          <p:nvPr/>
        </p:nvSpPr>
        <p:spPr>
          <a:xfrm>
            <a:off x="4200706" y="3338486"/>
            <a:ext cx="941265" cy="470632"/>
          </a:xfrm>
          <a:prstGeom prst="roundRect">
            <a:avLst/>
          </a:prstGeom>
          <a:solidFill>
            <a:srgbClr val="E0F2A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OK Text"/>
          <p:cNvSpPr txBox="1"/>
          <p:nvPr/>
        </p:nvSpPr>
        <p:spPr>
          <a:xfrm>
            <a:off x="4200706" y="3347453"/>
            <a:ext cx="900438" cy="461665"/>
          </a:xfrm>
          <a:prstGeom prst="rect">
            <a:avLst/>
          </a:prstGeom>
          <a:noFill/>
        </p:spPr>
        <p:txBody>
          <a:bodyPr wrap="square" rtlCol="0">
            <a:spAutoFit/>
          </a:bodyPr>
          <a:lstStyle/>
          <a:p>
            <a:pPr algn="ctr"/>
            <a:r>
              <a:rPr lang="en-AU" sz="2400" b="1" dirty="0">
                <a:solidFill>
                  <a:schemeClr val="tx1">
                    <a:lumMod val="75000"/>
                    <a:lumOff val="25000"/>
                  </a:schemeClr>
                </a:solidFill>
              </a:rPr>
              <a:t>OK</a:t>
            </a:r>
          </a:p>
        </p:txBody>
      </p:sp>
      <p:sp>
        <p:nvSpPr>
          <p:cNvPr id="42" name="Contact5 Text"/>
          <p:cNvSpPr txBox="1"/>
          <p:nvPr/>
        </p:nvSpPr>
        <p:spPr>
          <a:xfrm>
            <a:off x="1639096" y="2094113"/>
            <a:ext cx="5937815" cy="1092607"/>
          </a:xfrm>
          <a:prstGeom prst="rect">
            <a:avLst/>
          </a:prstGeom>
          <a:noFill/>
        </p:spPr>
        <p:txBody>
          <a:bodyPr wrap="square" rtlCol="0">
            <a:spAutoFit/>
          </a:bodyPr>
          <a:lstStyle/>
          <a:p>
            <a:pPr algn="ctr"/>
            <a:r>
              <a:rPr lang="en-AU" sz="1700" dirty="0">
                <a:solidFill>
                  <a:schemeClr val="tx1">
                    <a:lumMod val="75000"/>
                    <a:lumOff val="25000"/>
                  </a:schemeClr>
                </a:solidFill>
                <a:latin typeface="Calibri Light" panose="020F0302020204030204" pitchFamily="34" charset="0"/>
              </a:rPr>
              <a:t>You should not need to contact the doctor to recommend guideline concordant therapy in this case.</a:t>
            </a:r>
          </a:p>
          <a:p>
            <a:pPr algn="ctr"/>
            <a:endParaRPr lang="en-AU" sz="1400" dirty="0">
              <a:solidFill>
                <a:schemeClr val="tx1">
                  <a:lumMod val="75000"/>
                  <a:lumOff val="25000"/>
                </a:schemeClr>
              </a:solidFill>
              <a:latin typeface="Calibri Light" panose="020F0302020204030204" pitchFamily="34" charset="0"/>
            </a:endParaRPr>
          </a:p>
          <a:p>
            <a:pPr algn="ctr"/>
            <a:r>
              <a:rPr lang="en-AU" sz="1700" dirty="0">
                <a:solidFill>
                  <a:schemeClr val="tx1">
                    <a:lumMod val="75000"/>
                    <a:lumOff val="25000"/>
                  </a:schemeClr>
                </a:solidFill>
                <a:latin typeface="Calibri Light" panose="020F0302020204030204" pitchFamily="34" charset="0"/>
              </a:rPr>
              <a:t>Perhaps you should review your answers to questions 3 &amp; 4?</a:t>
            </a:r>
          </a:p>
        </p:txBody>
      </p:sp>
    </p:spTree>
    <p:extLst>
      <p:ext uri="{BB962C8B-B14F-4D97-AF65-F5344CB8AC3E}">
        <p14:creationId xmlns:p14="http://schemas.microsoft.com/office/powerpoint/2010/main" val="31985438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3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8"/>
                                        </p:tgtEl>
                                      </p:cBhvr>
                                    </p:animEffect>
                                    <p:set>
                                      <p:cBhvr>
                                        <p:cTn id="40" dur="1" fill="hold">
                                          <p:stCondLst>
                                            <p:cond delay="499"/>
                                          </p:stCondLst>
                                        </p:cTn>
                                        <p:tgtEl>
                                          <p:spTgt spid="28"/>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9"/>
                                        </p:tgtEl>
                                      </p:cBhvr>
                                    </p:animEffect>
                                    <p:set>
                                      <p:cBhvr>
                                        <p:cTn id="43" dur="1" fill="hold">
                                          <p:stCondLst>
                                            <p:cond delay="499"/>
                                          </p:stCondLst>
                                        </p:cTn>
                                        <p:tgtEl>
                                          <p:spTgt spid="29"/>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1"/>
                                        </p:tgtEl>
                                      </p:cBhvr>
                                    </p:animEffect>
                                    <p:set>
                                      <p:cBhvr>
                                        <p:cTn id="49" dur="1" fill="hold">
                                          <p:stCondLst>
                                            <p:cond delay="499"/>
                                          </p:stCondLst>
                                        </p:cTn>
                                        <p:tgtEl>
                                          <p:spTgt spid="31"/>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3"/>
                                        </p:tgtEl>
                                      </p:cBhvr>
                                    </p:animEffect>
                                    <p:set>
                                      <p:cBhvr>
                                        <p:cTn id="52" dur="1" fill="hold">
                                          <p:stCondLst>
                                            <p:cond delay="499"/>
                                          </p:stCondLst>
                                        </p:cTn>
                                        <p:tgtEl>
                                          <p:spTgt spid="33"/>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35"/>
                                        </p:tgtEl>
                                      </p:cBhvr>
                                    </p:animEffect>
                                    <p:set>
                                      <p:cBhvr>
                                        <p:cTn id="55" dur="1" fill="hold">
                                          <p:stCondLst>
                                            <p:cond delay="499"/>
                                          </p:stCondLst>
                                        </p:cTn>
                                        <p:tgtEl>
                                          <p:spTgt spid="35"/>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36"/>
                                        </p:tgtEl>
                                      </p:cBhvr>
                                    </p:animEffect>
                                    <p:set>
                                      <p:cBhvr>
                                        <p:cTn id="58" dur="1" fill="hold">
                                          <p:stCondLst>
                                            <p:cond delay="499"/>
                                          </p:stCondLst>
                                        </p:cTn>
                                        <p:tgtEl>
                                          <p:spTgt spid="36"/>
                                        </p:tgtEl>
                                        <p:attrNameLst>
                                          <p:attrName>style.visibility</p:attrName>
                                        </p:attrNameLst>
                                      </p:cBhvr>
                                      <p:to>
                                        <p:strVal val="hidden"/>
                                      </p:to>
                                    </p:set>
                                  </p:childTnLst>
                                </p:cTn>
                              </p:par>
                              <p:par>
                                <p:cTn id="59" presetID="10" presetClass="exit" presetSubtype="0" fill="hold" grpId="5" nodeType="withEffect">
                                  <p:stCondLst>
                                    <p:cond delay="0"/>
                                  </p:stCondLst>
                                  <p:childTnLst>
                                    <p:animEffect transition="out" filter="fade">
                                      <p:cBhvr>
                                        <p:cTn id="60" dur="500"/>
                                        <p:tgtEl>
                                          <p:spTgt spid="37"/>
                                        </p:tgtEl>
                                      </p:cBhvr>
                                    </p:animEffect>
                                    <p:set>
                                      <p:cBhvr>
                                        <p:cTn id="6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62" restart="whenNotActive" fill="hold" evtFilter="cancelBubble" nodeType="interactiveSeq">
                <p:stCondLst>
                  <p:cond evt="onClick" delay="0">
                    <p:tgtEl>
                      <p:spTgt spid="29"/>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500"/>
                                        <p:tgtEl>
                                          <p:spTgt spid="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par>
                                <p:cTn id="77" presetID="10" presetClass="exit" presetSubtype="0" fill="hold" grpId="2" nodeType="withEffect">
                                  <p:stCondLst>
                                    <p:cond delay="0"/>
                                  </p:stCondLst>
                                  <p:childTnLst>
                                    <p:animEffect transition="out" filter="fade">
                                      <p:cBhvr>
                                        <p:cTn id="78" dur="500"/>
                                        <p:tgtEl>
                                          <p:spTgt spid="26"/>
                                        </p:tgtEl>
                                      </p:cBhvr>
                                    </p:animEffect>
                                    <p:set>
                                      <p:cBhvr>
                                        <p:cTn id="79" dur="1" fill="hold">
                                          <p:stCondLst>
                                            <p:cond delay="499"/>
                                          </p:stCondLst>
                                        </p:cTn>
                                        <p:tgtEl>
                                          <p:spTgt spid="26"/>
                                        </p:tgtEl>
                                        <p:attrNameLst>
                                          <p:attrName>style.visibility</p:attrName>
                                        </p:attrNameLst>
                                      </p:cBhvr>
                                      <p:to>
                                        <p:strVal val="hidden"/>
                                      </p:to>
                                    </p:set>
                                  </p:childTnLst>
                                </p:cTn>
                              </p:par>
                              <p:par>
                                <p:cTn id="80" presetID="10" presetClass="exit" presetSubtype="0" fill="hold" grpId="2" nodeType="withEffect">
                                  <p:stCondLst>
                                    <p:cond delay="0"/>
                                  </p:stCondLst>
                                  <p:childTnLst>
                                    <p:animEffect transition="out" filter="fade">
                                      <p:cBhvr>
                                        <p:cTn id="81" dur="500"/>
                                        <p:tgtEl>
                                          <p:spTgt spid="28"/>
                                        </p:tgtEl>
                                      </p:cBhvr>
                                    </p:animEffect>
                                    <p:set>
                                      <p:cBhvr>
                                        <p:cTn id="82" dur="1" fill="hold">
                                          <p:stCondLst>
                                            <p:cond delay="499"/>
                                          </p:stCondLst>
                                        </p:cTn>
                                        <p:tgtEl>
                                          <p:spTgt spid="28"/>
                                        </p:tgtEl>
                                        <p:attrNameLst>
                                          <p:attrName>style.visibility</p:attrName>
                                        </p:attrNameLst>
                                      </p:cBhvr>
                                      <p:to>
                                        <p:strVal val="hidden"/>
                                      </p:to>
                                    </p:set>
                                  </p:childTnLst>
                                </p:cTn>
                              </p:par>
                              <p:par>
                                <p:cTn id="83" presetID="10" presetClass="exit" presetSubtype="0" fill="hold" grpId="2" nodeType="withEffect">
                                  <p:stCondLst>
                                    <p:cond delay="0"/>
                                  </p:stCondLst>
                                  <p:childTnLst>
                                    <p:animEffect transition="out" filter="fade">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par>
                                <p:cTn id="86" presetID="10" presetClass="exit" presetSubtype="0" fill="hold" grpId="2" nodeType="withEffect">
                                  <p:stCondLst>
                                    <p:cond delay="0"/>
                                  </p:stCondLst>
                                  <p:childTnLst>
                                    <p:animEffect transition="out" filter="fade">
                                      <p:cBhvr>
                                        <p:cTn id="87" dur="500"/>
                                        <p:tgtEl>
                                          <p:spTgt spid="30"/>
                                        </p:tgtEl>
                                      </p:cBhvr>
                                    </p:animEffect>
                                    <p:set>
                                      <p:cBhvr>
                                        <p:cTn id="88" dur="1" fill="hold">
                                          <p:stCondLst>
                                            <p:cond delay="499"/>
                                          </p:stCondLst>
                                        </p:cTn>
                                        <p:tgtEl>
                                          <p:spTgt spid="30"/>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500"/>
                                        <p:tgtEl>
                                          <p:spTgt spid="31"/>
                                        </p:tgtEl>
                                      </p:cBhvr>
                                    </p:animEffect>
                                    <p:set>
                                      <p:cBhvr>
                                        <p:cTn id="91" dur="1" fill="hold">
                                          <p:stCondLst>
                                            <p:cond delay="499"/>
                                          </p:stCondLst>
                                        </p:cTn>
                                        <p:tgtEl>
                                          <p:spTgt spid="31"/>
                                        </p:tgtEl>
                                        <p:attrNameLst>
                                          <p:attrName>style.visibility</p:attrName>
                                        </p:attrNameLst>
                                      </p:cBhvr>
                                      <p:to>
                                        <p:strVal val="hidden"/>
                                      </p:to>
                                    </p:set>
                                  </p:childTnLst>
                                </p:cTn>
                              </p:par>
                              <p:par>
                                <p:cTn id="92" presetID="10" presetClass="exit" presetSubtype="0" fill="hold" grpId="2" nodeType="withEffect">
                                  <p:stCondLst>
                                    <p:cond delay="0"/>
                                  </p:stCondLst>
                                  <p:childTnLst>
                                    <p:animEffect transition="out" filter="fade">
                                      <p:cBhvr>
                                        <p:cTn id="93" dur="500"/>
                                        <p:tgtEl>
                                          <p:spTgt spid="33"/>
                                        </p:tgtEl>
                                      </p:cBhvr>
                                    </p:animEffect>
                                    <p:set>
                                      <p:cBhvr>
                                        <p:cTn id="94" dur="1" fill="hold">
                                          <p:stCondLst>
                                            <p:cond delay="499"/>
                                          </p:stCondLst>
                                        </p:cTn>
                                        <p:tgtEl>
                                          <p:spTgt spid="33"/>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500"/>
                                        <p:tgtEl>
                                          <p:spTgt spid="35"/>
                                        </p:tgtEl>
                                      </p:cBhvr>
                                    </p:animEffect>
                                    <p:set>
                                      <p:cBhvr>
                                        <p:cTn id="97" dur="1" fill="hold">
                                          <p:stCondLst>
                                            <p:cond delay="499"/>
                                          </p:stCondLst>
                                        </p:cTn>
                                        <p:tgtEl>
                                          <p:spTgt spid="35"/>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500"/>
                                        <p:tgtEl>
                                          <p:spTgt spid="36"/>
                                        </p:tgtEl>
                                      </p:cBhvr>
                                    </p:animEffect>
                                    <p:set>
                                      <p:cBhvr>
                                        <p:cTn id="100"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01" restart="whenNotActive" fill="hold" evtFilter="cancelBubble" nodeType="interactiveSeq">
                <p:stCondLst>
                  <p:cond evt="onClick" delay="0">
                    <p:tgtEl>
                      <p:spTgt spid="31"/>
                    </p:tgtEl>
                  </p:cond>
                </p:stCondLst>
                <p:endSync evt="end" delay="0">
                  <p:rtn val="all"/>
                </p:endSync>
                <p:childTnLst>
                  <p:par>
                    <p:cTn id="102" fill="hold">
                      <p:stCondLst>
                        <p:cond delay="0"/>
                      </p:stCondLst>
                      <p:childTnLst>
                        <p:par>
                          <p:cTn id="103" fill="hold">
                            <p:stCondLst>
                              <p:cond delay="0"/>
                            </p:stCondLst>
                            <p:childTnLst>
                              <p:par>
                                <p:cTn id="104" presetID="10" presetClass="entr" presetSubtype="0" fill="hold" grpId="1" nodeType="click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fade">
                                      <p:cBhvr>
                                        <p:cTn id="106" dur="500"/>
                                        <p:tgtEl>
                                          <p:spTgt spid="38"/>
                                        </p:tgtEl>
                                      </p:cBhvr>
                                    </p:animEffect>
                                  </p:childTnLst>
                                </p:cTn>
                              </p:par>
                              <p:par>
                                <p:cTn id="107" presetID="10" presetClass="entr" presetSubtype="0" fill="hold" grpId="1"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childTnLst>
                                </p:cTn>
                              </p:par>
                              <p:par>
                                <p:cTn id="110" presetID="10" presetClass="entr" presetSubtype="0" fill="hold" grpId="1"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500"/>
                                        <p:tgtEl>
                                          <p:spTgt spid="42"/>
                                        </p:tgtEl>
                                      </p:cBhvr>
                                    </p:animEffect>
                                  </p:childTnLst>
                                </p:cTn>
                              </p:par>
                              <p:par>
                                <p:cTn id="116" presetID="10" presetClass="exit" presetSubtype="0" fill="hold" grpId="3" nodeType="withEffect">
                                  <p:stCondLst>
                                    <p:cond delay="0"/>
                                  </p:stCondLst>
                                  <p:childTnLst>
                                    <p:animEffect transition="out" filter="fade">
                                      <p:cBhvr>
                                        <p:cTn id="117" dur="500"/>
                                        <p:tgtEl>
                                          <p:spTgt spid="26"/>
                                        </p:tgtEl>
                                      </p:cBhvr>
                                    </p:animEffect>
                                    <p:set>
                                      <p:cBhvr>
                                        <p:cTn id="118" dur="1" fill="hold">
                                          <p:stCondLst>
                                            <p:cond delay="499"/>
                                          </p:stCondLst>
                                        </p:cTn>
                                        <p:tgtEl>
                                          <p:spTgt spid="26"/>
                                        </p:tgtEl>
                                        <p:attrNameLst>
                                          <p:attrName>style.visibility</p:attrName>
                                        </p:attrNameLst>
                                      </p:cBhvr>
                                      <p:to>
                                        <p:strVal val="hidden"/>
                                      </p:to>
                                    </p:set>
                                  </p:childTnLst>
                                </p:cTn>
                              </p:par>
                              <p:par>
                                <p:cTn id="119" presetID="10" presetClass="exit" presetSubtype="0" fill="hold" grpId="3" nodeType="withEffect">
                                  <p:stCondLst>
                                    <p:cond delay="0"/>
                                  </p:stCondLst>
                                  <p:childTnLst>
                                    <p:animEffect transition="out" filter="fade">
                                      <p:cBhvr>
                                        <p:cTn id="120" dur="500"/>
                                        <p:tgtEl>
                                          <p:spTgt spid="28"/>
                                        </p:tgtEl>
                                      </p:cBhvr>
                                    </p:animEffect>
                                    <p:set>
                                      <p:cBhvr>
                                        <p:cTn id="121" dur="1" fill="hold">
                                          <p:stCondLst>
                                            <p:cond delay="499"/>
                                          </p:stCondLst>
                                        </p:cTn>
                                        <p:tgtEl>
                                          <p:spTgt spid="28"/>
                                        </p:tgtEl>
                                        <p:attrNameLst>
                                          <p:attrName>style.visibility</p:attrName>
                                        </p:attrNameLst>
                                      </p:cBhvr>
                                      <p:to>
                                        <p:strVal val="hidden"/>
                                      </p:to>
                                    </p:set>
                                  </p:childTnLst>
                                </p:cTn>
                              </p:par>
                              <p:par>
                                <p:cTn id="122" presetID="10" presetClass="exit" presetSubtype="0" fill="hold" grpId="3" nodeType="withEffect">
                                  <p:stCondLst>
                                    <p:cond delay="0"/>
                                  </p:stCondLst>
                                  <p:childTnLst>
                                    <p:animEffect transition="out" filter="fade">
                                      <p:cBhvr>
                                        <p:cTn id="123" dur="500"/>
                                        <p:tgtEl>
                                          <p:spTgt spid="29"/>
                                        </p:tgtEl>
                                      </p:cBhvr>
                                    </p:animEffect>
                                    <p:set>
                                      <p:cBhvr>
                                        <p:cTn id="124" dur="1" fill="hold">
                                          <p:stCondLst>
                                            <p:cond delay="499"/>
                                          </p:stCondLst>
                                        </p:cTn>
                                        <p:tgtEl>
                                          <p:spTgt spid="29"/>
                                        </p:tgtEl>
                                        <p:attrNameLst>
                                          <p:attrName>style.visibility</p:attrName>
                                        </p:attrNameLst>
                                      </p:cBhvr>
                                      <p:to>
                                        <p:strVal val="hidden"/>
                                      </p:to>
                                    </p:set>
                                  </p:childTnLst>
                                </p:cTn>
                              </p:par>
                              <p:par>
                                <p:cTn id="125" presetID="10" presetClass="exit" presetSubtype="0" fill="hold" grpId="3" nodeType="withEffect">
                                  <p:stCondLst>
                                    <p:cond delay="0"/>
                                  </p:stCondLst>
                                  <p:childTnLst>
                                    <p:animEffect transition="out" filter="fade">
                                      <p:cBhvr>
                                        <p:cTn id="126" dur="500"/>
                                        <p:tgtEl>
                                          <p:spTgt spid="30"/>
                                        </p:tgtEl>
                                      </p:cBhvr>
                                    </p:animEffect>
                                    <p:set>
                                      <p:cBhvr>
                                        <p:cTn id="127" dur="1" fill="hold">
                                          <p:stCondLst>
                                            <p:cond delay="499"/>
                                          </p:stCondLst>
                                        </p:cTn>
                                        <p:tgtEl>
                                          <p:spTgt spid="30"/>
                                        </p:tgtEl>
                                        <p:attrNameLst>
                                          <p:attrName>style.visibility</p:attrName>
                                        </p:attrNameLst>
                                      </p:cBhvr>
                                      <p:to>
                                        <p:strVal val="hidden"/>
                                      </p:to>
                                    </p:set>
                                  </p:childTnLst>
                                </p:cTn>
                              </p:par>
                              <p:par>
                                <p:cTn id="128" presetID="10" presetClass="exit" presetSubtype="0" fill="hold" grpId="3" nodeType="withEffect">
                                  <p:stCondLst>
                                    <p:cond delay="0"/>
                                  </p:stCondLst>
                                  <p:childTnLst>
                                    <p:animEffect transition="out" filter="fade">
                                      <p:cBhvr>
                                        <p:cTn id="129" dur="500"/>
                                        <p:tgtEl>
                                          <p:spTgt spid="31"/>
                                        </p:tgtEl>
                                      </p:cBhvr>
                                    </p:animEffect>
                                    <p:set>
                                      <p:cBhvr>
                                        <p:cTn id="130" dur="1" fill="hold">
                                          <p:stCondLst>
                                            <p:cond delay="499"/>
                                          </p:stCondLst>
                                        </p:cTn>
                                        <p:tgtEl>
                                          <p:spTgt spid="31"/>
                                        </p:tgtEl>
                                        <p:attrNameLst>
                                          <p:attrName>style.visibility</p:attrName>
                                        </p:attrNameLst>
                                      </p:cBhvr>
                                      <p:to>
                                        <p:strVal val="hidden"/>
                                      </p:to>
                                    </p:set>
                                  </p:childTnLst>
                                </p:cTn>
                              </p:par>
                              <p:par>
                                <p:cTn id="131" presetID="10" presetClass="exit" presetSubtype="0" fill="hold" grpId="3" nodeType="withEffect">
                                  <p:stCondLst>
                                    <p:cond delay="0"/>
                                  </p:stCondLst>
                                  <p:childTnLst>
                                    <p:animEffect transition="out" filter="fade">
                                      <p:cBhvr>
                                        <p:cTn id="132" dur="500"/>
                                        <p:tgtEl>
                                          <p:spTgt spid="33"/>
                                        </p:tgtEl>
                                      </p:cBhvr>
                                    </p:animEffect>
                                    <p:set>
                                      <p:cBhvr>
                                        <p:cTn id="133" dur="1" fill="hold">
                                          <p:stCondLst>
                                            <p:cond delay="499"/>
                                          </p:stCondLst>
                                        </p:cTn>
                                        <p:tgtEl>
                                          <p:spTgt spid="33"/>
                                        </p:tgtEl>
                                        <p:attrNameLst>
                                          <p:attrName>style.visibility</p:attrName>
                                        </p:attrNameLst>
                                      </p:cBhvr>
                                      <p:to>
                                        <p:strVal val="hidden"/>
                                      </p:to>
                                    </p:set>
                                  </p:childTnLst>
                                </p:cTn>
                              </p:par>
                              <p:par>
                                <p:cTn id="134" presetID="10" presetClass="exit" presetSubtype="0" fill="hold" grpId="3" nodeType="withEffect">
                                  <p:stCondLst>
                                    <p:cond delay="0"/>
                                  </p:stCondLst>
                                  <p:childTnLst>
                                    <p:animEffect transition="out" filter="fade">
                                      <p:cBhvr>
                                        <p:cTn id="135" dur="500"/>
                                        <p:tgtEl>
                                          <p:spTgt spid="35"/>
                                        </p:tgtEl>
                                      </p:cBhvr>
                                    </p:animEffect>
                                    <p:set>
                                      <p:cBhvr>
                                        <p:cTn id="136" dur="1" fill="hold">
                                          <p:stCondLst>
                                            <p:cond delay="499"/>
                                          </p:stCondLst>
                                        </p:cTn>
                                        <p:tgtEl>
                                          <p:spTgt spid="35"/>
                                        </p:tgtEl>
                                        <p:attrNameLst>
                                          <p:attrName>style.visibility</p:attrName>
                                        </p:attrNameLst>
                                      </p:cBhvr>
                                      <p:to>
                                        <p:strVal val="hidden"/>
                                      </p:to>
                                    </p:set>
                                  </p:childTnLst>
                                </p:cTn>
                              </p:par>
                              <p:par>
                                <p:cTn id="137" presetID="10" presetClass="exit" presetSubtype="0" fill="hold" grpId="3" nodeType="withEffect">
                                  <p:stCondLst>
                                    <p:cond delay="0"/>
                                  </p:stCondLst>
                                  <p:childTnLst>
                                    <p:animEffect transition="out" filter="fade">
                                      <p:cBhvr>
                                        <p:cTn id="138" dur="500"/>
                                        <p:tgtEl>
                                          <p:spTgt spid="36"/>
                                        </p:tgtEl>
                                      </p:cBhvr>
                                    </p:animEffect>
                                    <p:set>
                                      <p:cBhvr>
                                        <p:cTn id="13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40" restart="whenNotActive" fill="hold" evtFilter="cancelBubble" nodeType="interactiveSeq">
                <p:stCondLst>
                  <p:cond evt="onClick" delay="0">
                    <p:tgtEl>
                      <p:spTgt spid="41"/>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1" nodeType="clickEffect">
                                  <p:stCondLst>
                                    <p:cond delay="0"/>
                                  </p:stCondLst>
                                  <p:childTnLst>
                                    <p:animEffect transition="out" filter="fade">
                                      <p:cBhvr>
                                        <p:cTn id="144" dur="500"/>
                                        <p:tgtEl>
                                          <p:spTgt spid="37"/>
                                        </p:tgtEl>
                                      </p:cBhvr>
                                    </p:animEffect>
                                    <p:set>
                                      <p:cBhvr>
                                        <p:cTn id="145" dur="1" fill="hold">
                                          <p:stCondLst>
                                            <p:cond delay="499"/>
                                          </p:stCondLst>
                                        </p:cTn>
                                        <p:tgtEl>
                                          <p:spTgt spid="37"/>
                                        </p:tgtEl>
                                        <p:attrNameLst>
                                          <p:attrName>style.visibility</p:attrName>
                                        </p:attrNameLst>
                                      </p:cBhvr>
                                      <p:to>
                                        <p:strVal val="hidden"/>
                                      </p:to>
                                    </p:set>
                                  </p:childTnLst>
                                </p:cTn>
                              </p:par>
                              <p:par>
                                <p:cTn id="146" presetID="10" presetClass="exit" presetSubtype="0" fill="hold" grpId="2" nodeType="withEffect">
                                  <p:stCondLst>
                                    <p:cond delay="0"/>
                                  </p:stCondLst>
                                  <p:childTnLst>
                                    <p:animEffect transition="out" filter="fade">
                                      <p:cBhvr>
                                        <p:cTn id="147" dur="500"/>
                                        <p:tgtEl>
                                          <p:spTgt spid="38"/>
                                        </p:tgtEl>
                                      </p:cBhvr>
                                    </p:animEffect>
                                    <p:set>
                                      <p:cBhvr>
                                        <p:cTn id="148" dur="1" fill="hold">
                                          <p:stCondLst>
                                            <p:cond delay="499"/>
                                          </p:stCondLst>
                                        </p:cTn>
                                        <p:tgtEl>
                                          <p:spTgt spid="38"/>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4"/>
                                        </p:tgtEl>
                                      </p:cBhvr>
                                    </p:animEffect>
                                    <p:set>
                                      <p:cBhvr>
                                        <p:cTn id="151" dur="1" fill="hold">
                                          <p:stCondLst>
                                            <p:cond delay="499"/>
                                          </p:stCondLst>
                                        </p:cTn>
                                        <p:tgtEl>
                                          <p:spTgt spid="4"/>
                                        </p:tgtEl>
                                        <p:attrNameLst>
                                          <p:attrName>style.visibility</p:attrName>
                                        </p:attrNameLst>
                                      </p:cBhvr>
                                      <p:to>
                                        <p:strVal val="hidden"/>
                                      </p:to>
                                    </p:set>
                                  </p:childTnLst>
                                </p:cTn>
                              </p:par>
                              <p:par>
                                <p:cTn id="152" presetID="10" presetClass="exit" presetSubtype="0" fill="hold" grpId="2" nodeType="withEffect">
                                  <p:stCondLst>
                                    <p:cond delay="0"/>
                                  </p:stCondLst>
                                  <p:childTnLst>
                                    <p:animEffect transition="out" filter="fade">
                                      <p:cBhvr>
                                        <p:cTn id="153" dur="500"/>
                                        <p:tgtEl>
                                          <p:spTgt spid="39"/>
                                        </p:tgtEl>
                                      </p:cBhvr>
                                    </p:animEffect>
                                    <p:set>
                                      <p:cBhvr>
                                        <p:cTn id="154" dur="1" fill="hold">
                                          <p:stCondLst>
                                            <p:cond delay="499"/>
                                          </p:stCondLst>
                                        </p:cTn>
                                        <p:tgtEl>
                                          <p:spTgt spid="39"/>
                                        </p:tgtEl>
                                        <p:attrNameLst>
                                          <p:attrName>style.visibility</p:attrName>
                                        </p:attrNameLst>
                                      </p:cBhvr>
                                      <p:to>
                                        <p:strVal val="hidden"/>
                                      </p:to>
                                    </p:set>
                                  </p:childTnLst>
                                </p:cTn>
                              </p:par>
                              <p:par>
                                <p:cTn id="155" presetID="10" presetClass="exit" presetSubtype="0" fill="hold" grpId="2" nodeType="withEffect">
                                  <p:stCondLst>
                                    <p:cond delay="0"/>
                                  </p:stCondLst>
                                  <p:childTnLst>
                                    <p:animEffect transition="out" filter="fade">
                                      <p:cBhvr>
                                        <p:cTn id="156" dur="500"/>
                                        <p:tgtEl>
                                          <p:spTgt spid="41"/>
                                        </p:tgtEl>
                                      </p:cBhvr>
                                    </p:animEffect>
                                    <p:set>
                                      <p:cBhvr>
                                        <p:cTn id="157" dur="1" fill="hold">
                                          <p:stCondLst>
                                            <p:cond delay="499"/>
                                          </p:stCondLst>
                                        </p:cTn>
                                        <p:tgtEl>
                                          <p:spTgt spid="41"/>
                                        </p:tgtEl>
                                        <p:attrNameLst>
                                          <p:attrName>style.visibility</p:attrName>
                                        </p:attrNameLst>
                                      </p:cBhvr>
                                      <p:to>
                                        <p:strVal val="hidden"/>
                                      </p:to>
                                    </p:set>
                                  </p:childTnLst>
                                </p:cTn>
                              </p:par>
                              <p:par>
                                <p:cTn id="158" presetID="10" presetClass="exit" presetSubtype="0" fill="hold" grpId="2" nodeType="withEffect">
                                  <p:stCondLst>
                                    <p:cond delay="0"/>
                                  </p:stCondLst>
                                  <p:childTnLst>
                                    <p:animEffect transition="out" filter="fade">
                                      <p:cBhvr>
                                        <p:cTn id="159" dur="500"/>
                                        <p:tgtEl>
                                          <p:spTgt spid="37"/>
                                        </p:tgtEl>
                                      </p:cBhvr>
                                    </p:animEffect>
                                    <p:set>
                                      <p:cBhvr>
                                        <p:cTn id="160" dur="1" fill="hold">
                                          <p:stCondLst>
                                            <p:cond delay="499"/>
                                          </p:stCondLst>
                                        </p:cTn>
                                        <p:tgtEl>
                                          <p:spTgt spid="37"/>
                                        </p:tgtEl>
                                        <p:attrNameLst>
                                          <p:attrName>style.visibility</p:attrName>
                                        </p:attrNameLst>
                                      </p:cBhvr>
                                      <p:to>
                                        <p:strVal val="hidden"/>
                                      </p:to>
                                    </p:set>
                                  </p:childTnLst>
                                </p:cTn>
                              </p:par>
                              <p:par>
                                <p:cTn id="161" presetID="10" presetClass="exit" presetSubtype="0" fill="hold" grpId="3" nodeType="withEffect">
                                  <p:stCondLst>
                                    <p:cond delay="0"/>
                                  </p:stCondLst>
                                  <p:childTnLst>
                                    <p:animEffect transition="out" filter="fade">
                                      <p:cBhvr>
                                        <p:cTn id="162" dur="500"/>
                                        <p:tgtEl>
                                          <p:spTgt spid="38"/>
                                        </p:tgtEl>
                                      </p:cBhvr>
                                    </p:animEffect>
                                    <p:set>
                                      <p:cBhvr>
                                        <p:cTn id="163" dur="1" fill="hold">
                                          <p:stCondLst>
                                            <p:cond delay="499"/>
                                          </p:stCondLst>
                                        </p:cTn>
                                        <p:tgtEl>
                                          <p:spTgt spid="38"/>
                                        </p:tgtEl>
                                        <p:attrNameLst>
                                          <p:attrName>style.visibility</p:attrName>
                                        </p:attrNameLst>
                                      </p:cBhvr>
                                      <p:to>
                                        <p:strVal val="hidden"/>
                                      </p:to>
                                    </p:set>
                                  </p:childTnLst>
                                </p:cTn>
                              </p:par>
                              <p:par>
                                <p:cTn id="164" presetID="10" presetClass="exit" presetSubtype="0" fill="hold" grpId="3" nodeType="withEffect">
                                  <p:stCondLst>
                                    <p:cond delay="0"/>
                                  </p:stCondLst>
                                  <p:childTnLst>
                                    <p:animEffect transition="out" filter="fade">
                                      <p:cBhvr>
                                        <p:cTn id="165" dur="500"/>
                                        <p:tgtEl>
                                          <p:spTgt spid="39"/>
                                        </p:tgtEl>
                                      </p:cBhvr>
                                    </p:animEffect>
                                    <p:set>
                                      <p:cBhvr>
                                        <p:cTn id="166" dur="1" fill="hold">
                                          <p:stCondLst>
                                            <p:cond delay="499"/>
                                          </p:stCondLst>
                                        </p:cTn>
                                        <p:tgtEl>
                                          <p:spTgt spid="39"/>
                                        </p:tgtEl>
                                        <p:attrNameLst>
                                          <p:attrName>style.visibility</p:attrName>
                                        </p:attrNameLst>
                                      </p:cBhvr>
                                      <p:to>
                                        <p:strVal val="hidden"/>
                                      </p:to>
                                    </p:set>
                                  </p:childTnLst>
                                </p:cTn>
                              </p:par>
                              <p:par>
                                <p:cTn id="167" presetID="10" presetClass="exit" presetSubtype="0" fill="hold" grpId="3" nodeType="withEffect">
                                  <p:stCondLst>
                                    <p:cond delay="0"/>
                                  </p:stCondLst>
                                  <p:childTnLst>
                                    <p:animEffect transition="out" filter="fade">
                                      <p:cBhvr>
                                        <p:cTn id="168" dur="500"/>
                                        <p:tgtEl>
                                          <p:spTgt spid="41"/>
                                        </p:tgtEl>
                                      </p:cBhvr>
                                    </p:animEffect>
                                    <p:set>
                                      <p:cBhvr>
                                        <p:cTn id="169" dur="1" fill="hold">
                                          <p:stCondLst>
                                            <p:cond delay="499"/>
                                          </p:stCondLst>
                                        </p:cTn>
                                        <p:tgtEl>
                                          <p:spTgt spid="41"/>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42"/>
                                        </p:tgtEl>
                                      </p:cBhvr>
                                    </p:animEffect>
                                    <p:set>
                                      <p:cBhvr>
                                        <p:cTn id="172"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73" restart="whenNotActive" fill="hold" evtFilter="cancelBubble" nodeType="interactiveSeq">
                <p:stCondLst>
                  <p:cond evt="onClick" delay="0">
                    <p:tgtEl>
                      <p:spTgt spid="40"/>
                    </p:tgtEl>
                  </p:cond>
                </p:stCondLst>
                <p:endSync evt="end" delay="0">
                  <p:rtn val="all"/>
                </p:endSync>
                <p:childTnLst>
                  <p:par>
                    <p:cTn id="174" fill="hold">
                      <p:stCondLst>
                        <p:cond delay="0"/>
                      </p:stCondLst>
                      <p:childTnLst>
                        <p:par>
                          <p:cTn id="175" fill="hold">
                            <p:stCondLst>
                              <p:cond delay="0"/>
                            </p:stCondLst>
                            <p:childTnLst>
                              <p:par>
                                <p:cTn id="176" presetID="10" presetClass="entr" presetSubtype="0" fill="hold" grpId="3" nodeType="clickEffect">
                                  <p:stCondLst>
                                    <p:cond delay="0"/>
                                  </p:stCondLst>
                                  <p:childTnLst>
                                    <p:set>
                                      <p:cBhvr>
                                        <p:cTn id="177" dur="1" fill="hold">
                                          <p:stCondLst>
                                            <p:cond delay="0"/>
                                          </p:stCondLst>
                                        </p:cTn>
                                        <p:tgtEl>
                                          <p:spTgt spid="37"/>
                                        </p:tgtEl>
                                        <p:attrNameLst>
                                          <p:attrName>style.visibility</p:attrName>
                                        </p:attrNameLst>
                                      </p:cBhvr>
                                      <p:to>
                                        <p:strVal val="visible"/>
                                      </p:to>
                                    </p:set>
                                    <p:animEffect transition="in" filter="fade">
                                      <p:cBhvr>
                                        <p:cTn id="178" dur="500"/>
                                        <p:tgtEl>
                                          <p:spTgt spid="37"/>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20"/>
                                        </p:tgtEl>
                                        <p:attrNameLst>
                                          <p:attrName>style.visibility</p:attrName>
                                        </p:attrNameLst>
                                      </p:cBhvr>
                                      <p:to>
                                        <p:strVal val="visible"/>
                                      </p:to>
                                    </p:set>
                                    <p:animEffect transition="in" filter="fade">
                                      <p:cBhvr>
                                        <p:cTn id="181" dur="500"/>
                                        <p:tgtEl>
                                          <p:spTgt spid="20"/>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21"/>
                                        </p:tgtEl>
                                        <p:attrNameLst>
                                          <p:attrName>style.visibility</p:attrName>
                                        </p:attrNameLst>
                                      </p:cBhvr>
                                      <p:to>
                                        <p:strVal val="visible"/>
                                      </p:to>
                                    </p:set>
                                    <p:animEffect transition="in" filter="fade">
                                      <p:cBhvr>
                                        <p:cTn id="184" dur="500"/>
                                        <p:tgtEl>
                                          <p:spTgt spid="21"/>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22"/>
                                        </p:tgtEl>
                                        <p:attrNameLst>
                                          <p:attrName>style.visibility</p:attrName>
                                        </p:attrNameLst>
                                      </p:cBhvr>
                                      <p:to>
                                        <p:strVal val="visible"/>
                                      </p:to>
                                    </p:set>
                                    <p:animEffect transition="in" filter="fade">
                                      <p:cBhvr>
                                        <p:cTn id="187" dur="500"/>
                                        <p:tgtEl>
                                          <p:spTgt spid="22"/>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3"/>
                                        </p:tgtEl>
                                        <p:attrNameLst>
                                          <p:attrName>style.visibility</p:attrName>
                                        </p:attrNameLst>
                                      </p:cBhvr>
                                      <p:to>
                                        <p:strVal val="visible"/>
                                      </p:to>
                                    </p:set>
                                    <p:animEffect transition="in" filter="fade">
                                      <p:cBhvr>
                                        <p:cTn id="190" dur="500"/>
                                        <p:tgtEl>
                                          <p:spTgt spid="23"/>
                                        </p:tgtEl>
                                      </p:cBhvr>
                                    </p:animEffect>
                                  </p:childTnLst>
                                </p:cTn>
                              </p:par>
                            </p:childTnLst>
                          </p:cTn>
                        </p:par>
                      </p:childTnLst>
                    </p:cTn>
                  </p:par>
                </p:childTnLst>
              </p:cTn>
              <p:nextCondLst>
                <p:cond evt="onClick" delay="0">
                  <p:tgtEl>
                    <p:spTgt spid="40"/>
                  </p:tgtEl>
                </p:cond>
              </p:nextCondLst>
            </p:seq>
            <p:seq concurrent="1" nextAc="seek">
              <p:cTn id="191" restart="whenNotActive" fill="hold" evtFilter="cancelBubble" nodeType="interactiveSeq">
                <p:stCondLst>
                  <p:cond evt="onClick" delay="0">
                    <p:tgtEl>
                      <p:spTgt spid="23"/>
                    </p:tgtEl>
                  </p:cond>
                </p:stCondLst>
                <p:endSync evt="end" delay="0">
                  <p:rtn val="all"/>
                </p:endSync>
                <p:childTnLst>
                  <p:par>
                    <p:cTn id="192" fill="hold">
                      <p:stCondLst>
                        <p:cond delay="0"/>
                      </p:stCondLst>
                      <p:childTnLst>
                        <p:par>
                          <p:cTn id="193" fill="hold">
                            <p:stCondLst>
                              <p:cond delay="0"/>
                            </p:stCondLst>
                            <p:childTnLst>
                              <p:par>
                                <p:cTn id="194" presetID="10" presetClass="exit" presetSubtype="0" fill="hold" grpId="4" nodeType="clickEffect">
                                  <p:stCondLst>
                                    <p:cond delay="0"/>
                                  </p:stCondLst>
                                  <p:childTnLst>
                                    <p:animEffect transition="out" filter="fade">
                                      <p:cBhvr>
                                        <p:cTn id="195" dur="500"/>
                                        <p:tgtEl>
                                          <p:spTgt spid="37"/>
                                        </p:tgtEl>
                                      </p:cBhvr>
                                    </p:animEffect>
                                    <p:set>
                                      <p:cBhvr>
                                        <p:cTn id="196" dur="1" fill="hold">
                                          <p:stCondLst>
                                            <p:cond delay="499"/>
                                          </p:stCondLst>
                                        </p:cTn>
                                        <p:tgtEl>
                                          <p:spTgt spid="37"/>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20"/>
                                        </p:tgtEl>
                                      </p:cBhvr>
                                    </p:animEffect>
                                    <p:set>
                                      <p:cBhvr>
                                        <p:cTn id="199" dur="1" fill="hold">
                                          <p:stCondLst>
                                            <p:cond delay="499"/>
                                          </p:stCondLst>
                                        </p:cTn>
                                        <p:tgtEl>
                                          <p:spTgt spid="20"/>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21"/>
                                        </p:tgtEl>
                                      </p:cBhvr>
                                    </p:animEffect>
                                    <p:set>
                                      <p:cBhvr>
                                        <p:cTn id="202" dur="1" fill="hold">
                                          <p:stCondLst>
                                            <p:cond delay="499"/>
                                          </p:stCondLst>
                                        </p:cTn>
                                        <p:tgtEl>
                                          <p:spTgt spid="21"/>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22"/>
                                        </p:tgtEl>
                                      </p:cBhvr>
                                    </p:animEffect>
                                    <p:set>
                                      <p:cBhvr>
                                        <p:cTn id="205" dur="1" fill="hold">
                                          <p:stCondLst>
                                            <p:cond delay="499"/>
                                          </p:stCondLst>
                                        </p:cTn>
                                        <p:tgtEl>
                                          <p:spTgt spid="22"/>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23"/>
                                        </p:tgtEl>
                                      </p:cBhvr>
                                    </p:animEffect>
                                    <p:set>
                                      <p:cBhvr>
                                        <p:cTn id="208"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37" grpId="0" animBg="1"/>
      <p:bldP spid="37" grpId="1" animBg="1"/>
      <p:bldP spid="37" grpId="2" animBg="1"/>
      <p:bldP spid="37" grpId="3" animBg="1"/>
      <p:bldP spid="37" grpId="4" animBg="1"/>
      <p:bldP spid="37" grpId="5" animBg="1"/>
      <p:bldP spid="20" grpId="0" animBg="1"/>
      <p:bldP spid="20" grpId="1" animBg="1"/>
      <p:bldP spid="21" grpId="0"/>
      <p:bldP spid="21" grpId="1"/>
      <p:bldP spid="22" grpId="0" animBg="1"/>
      <p:bldP spid="22" grpId="1" animBg="1"/>
      <p:bldP spid="23" grpId="0"/>
      <p:bldP spid="23" grpId="1"/>
      <p:bldP spid="26" grpId="0" animBg="1"/>
      <p:bldP spid="26" grpId="1" animBg="1"/>
      <p:bldP spid="26" grpId="2" animBg="1"/>
      <p:bldP spid="26" grpId="3" animBg="1"/>
      <p:bldP spid="28" grpId="0" animBg="1"/>
      <p:bldP spid="28" grpId="1" animBg="1"/>
      <p:bldP spid="28" grpId="2" animBg="1"/>
      <p:bldP spid="28" grpId="3" animBg="1"/>
      <p:bldP spid="29" grpId="0"/>
      <p:bldP spid="29" grpId="1"/>
      <p:bldP spid="29" grpId="2"/>
      <p:bldP spid="29" grpId="3"/>
      <p:bldP spid="33" grpId="0"/>
      <p:bldP spid="33" grpId="1"/>
      <p:bldP spid="33" grpId="2"/>
      <p:bldP spid="33" grpId="3"/>
      <p:bldP spid="30" grpId="0" animBg="1"/>
      <p:bldP spid="30" grpId="1" animBg="1"/>
      <p:bldP spid="30" grpId="2" animBg="1"/>
      <p:bldP spid="30" grpId="3" animBg="1"/>
      <p:bldP spid="31" grpId="0"/>
      <p:bldP spid="31" grpId="1"/>
      <p:bldP spid="31" grpId="2"/>
      <p:bldP spid="31" grpId="3"/>
      <p:bldP spid="35" grpId="0" animBg="1"/>
      <p:bldP spid="35" grpId="1" animBg="1"/>
      <p:bldP spid="35" grpId="2" animBg="1"/>
      <p:bldP spid="35" grpId="3" animBg="1"/>
      <p:bldP spid="36" grpId="0"/>
      <p:bldP spid="36" grpId="1"/>
      <p:bldP spid="36" grpId="2"/>
      <p:bldP spid="36" grpId="3"/>
      <p:bldP spid="38" grpId="0" animBg="1"/>
      <p:bldP spid="38" grpId="1" animBg="1"/>
      <p:bldP spid="38" grpId="2" animBg="1"/>
      <p:bldP spid="38" grpId="3" animBg="1"/>
      <p:bldP spid="4" grpId="0"/>
      <p:bldP spid="4" grpId="1"/>
      <p:bldP spid="39" grpId="0" animBg="1"/>
      <p:bldP spid="39" grpId="1" animBg="1"/>
      <p:bldP spid="39" grpId="2" animBg="1"/>
      <p:bldP spid="39" grpId="3" animBg="1"/>
      <p:bldP spid="41" grpId="0"/>
      <p:bldP spid="41" grpId="1"/>
      <p:bldP spid="41" grpId="2"/>
      <p:bldP spid="41" grpId="3"/>
      <p:bldP spid="42" grpId="0"/>
      <p:bldP spid="42"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5985</TotalTime>
  <Words>5291</Words>
  <Application>Microsoft Office PowerPoint</Application>
  <PresentationFormat>On-screen Show (4:3)</PresentationFormat>
  <Paragraphs>665</Paragraphs>
  <Slides>54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54</vt:i4>
      </vt:variant>
    </vt:vector>
  </HeadingPairs>
  <TitlesOfParts>
    <vt:vector size="61" baseType="lpstr">
      <vt:lpstr>Arial</vt:lpstr>
      <vt:lpstr>Geometr415 Lt BT</vt:lpstr>
      <vt:lpstr>Calibri Light</vt:lpstr>
      <vt:lpstr>Calibri</vt:lpstr>
      <vt:lpstr>Franklin Gothic Book</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5x5 Antimicrobial Audit - Challenging Cases Tutorial</dc:title>
  <dc:creator>Kate Callaghan</dc:creator>
  <cp:lastModifiedBy>Zeb Woodpower (Clinical Excellence Commission)</cp:lastModifiedBy>
  <cp:revision>249</cp:revision>
  <dcterms:created xsi:type="dcterms:W3CDTF">2014-01-10T05:23:05Z</dcterms:created>
  <dcterms:modified xsi:type="dcterms:W3CDTF">2020-06-22T00:00:08Z</dcterms:modified>
</cp:coreProperties>
</file>