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306" r:id="rId2"/>
    <p:sldId id="309" r:id="rId3"/>
    <p:sldId id="311" r:id="rId4"/>
    <p:sldId id="312" r:id="rId5"/>
    <p:sldId id="313" r:id="rId6"/>
    <p:sldId id="314" r:id="rId7"/>
    <p:sldId id="316" r:id="rId8"/>
    <p:sldId id="317" r:id="rId9"/>
    <p:sldId id="318" r:id="rId10"/>
    <p:sldId id="294" r:id="rId11"/>
    <p:sldId id="319" r:id="rId12"/>
    <p:sldId id="320" r:id="rId13"/>
    <p:sldId id="321" r:id="rId14"/>
    <p:sldId id="322" r:id="rId15"/>
    <p:sldId id="323" r:id="rId16"/>
    <p:sldId id="296" r:id="rId17"/>
    <p:sldId id="324" r:id="rId18"/>
    <p:sldId id="326" r:id="rId19"/>
    <p:sldId id="339" r:id="rId20"/>
    <p:sldId id="356" r:id="rId21"/>
    <p:sldId id="359" r:id="rId22"/>
    <p:sldId id="327" r:id="rId23"/>
    <p:sldId id="328" r:id="rId24"/>
    <p:sldId id="297" r:id="rId25"/>
    <p:sldId id="360" r:id="rId26"/>
    <p:sldId id="357" r:id="rId27"/>
    <p:sldId id="361" r:id="rId28"/>
    <p:sldId id="362" r:id="rId29"/>
    <p:sldId id="329" r:id="rId30"/>
    <p:sldId id="363" r:id="rId31"/>
    <p:sldId id="330" r:id="rId32"/>
    <p:sldId id="331" r:id="rId33"/>
    <p:sldId id="332" r:id="rId34"/>
    <p:sldId id="333" r:id="rId35"/>
    <p:sldId id="334" r:id="rId36"/>
    <p:sldId id="335" r:id="rId37"/>
    <p:sldId id="336" r:id="rId38"/>
    <p:sldId id="337" r:id="rId39"/>
    <p:sldId id="338" r:id="rId40"/>
    <p:sldId id="340"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41" r:id="rId56"/>
    <p:sldId id="30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05A7306-D2C3-40F7-B3CA-697B8AB083C7}">
          <p14:sldIdLst>
            <p14:sldId id="306"/>
          </p14:sldIdLst>
        </p14:section>
        <p14:section name="Pages" id="{EA9E63C3-4E50-4364-A1F6-C5B2196F0069}">
          <p14:sldIdLst>
            <p14:sldId id="309"/>
            <p14:sldId id="311"/>
            <p14:sldId id="312"/>
            <p14:sldId id="313"/>
            <p14:sldId id="314"/>
            <p14:sldId id="316"/>
            <p14:sldId id="317"/>
            <p14:sldId id="318"/>
            <p14:sldId id="294"/>
            <p14:sldId id="319"/>
            <p14:sldId id="320"/>
            <p14:sldId id="321"/>
            <p14:sldId id="322"/>
            <p14:sldId id="323"/>
            <p14:sldId id="296"/>
            <p14:sldId id="324"/>
            <p14:sldId id="326"/>
            <p14:sldId id="339"/>
            <p14:sldId id="356"/>
            <p14:sldId id="359"/>
            <p14:sldId id="327"/>
            <p14:sldId id="328"/>
            <p14:sldId id="297"/>
            <p14:sldId id="360"/>
            <p14:sldId id="357"/>
            <p14:sldId id="361"/>
            <p14:sldId id="362"/>
            <p14:sldId id="329"/>
            <p14:sldId id="363"/>
            <p14:sldId id="330"/>
            <p14:sldId id="331"/>
            <p14:sldId id="332"/>
            <p14:sldId id="333"/>
            <p14:sldId id="334"/>
            <p14:sldId id="335"/>
            <p14:sldId id="336"/>
            <p14:sldId id="337"/>
            <p14:sldId id="338"/>
            <p14:sldId id="340"/>
            <p14:sldId id="342"/>
            <p14:sldId id="343"/>
            <p14:sldId id="344"/>
            <p14:sldId id="345"/>
            <p14:sldId id="346"/>
            <p14:sldId id="347"/>
            <p14:sldId id="348"/>
            <p14:sldId id="349"/>
            <p14:sldId id="350"/>
            <p14:sldId id="351"/>
            <p14:sldId id="352"/>
            <p14:sldId id="353"/>
            <p14:sldId id="354"/>
            <p14:sldId id="355"/>
            <p14:sldId id="341"/>
          </p14:sldIdLst>
        </p14:section>
        <p14:section name="Sign off" id="{3C18602C-1549-5A4D-81B4-7E85F827DF45}">
          <p14:sldIdLst>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FFFF"/>
    <a:srgbClr val="BDF0E8"/>
    <a:srgbClr val="D7F6F1"/>
    <a:srgbClr val="ACEBDF"/>
    <a:srgbClr val="CAF3ED"/>
    <a:srgbClr val="33ADAD"/>
    <a:srgbClr val="33D6D6"/>
    <a:srgbClr val="90E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72037" autoAdjust="0"/>
  </p:normalViewPr>
  <p:slideViewPr>
    <p:cSldViewPr snapToGrid="0" snapToObjects="1">
      <p:cViewPr varScale="1">
        <p:scale>
          <a:sx n="81" d="100"/>
          <a:sy n="81" d="100"/>
        </p:scale>
        <p:origin x="1446" y="78"/>
      </p:cViewPr>
      <p:guideLst/>
    </p:cSldViewPr>
  </p:slideViewPr>
  <p:notesTextViewPr>
    <p:cViewPr>
      <p:scale>
        <a:sx n="1" d="1"/>
        <a:sy n="1" d="1"/>
      </p:scale>
      <p:origin x="0" y="0"/>
    </p:cViewPr>
  </p:notesTextViewPr>
  <p:notesViewPr>
    <p:cSldViewPr snapToGrid="0" snapToObjects="1">
      <p:cViewPr varScale="1">
        <p:scale>
          <a:sx n="168" d="100"/>
          <a:sy n="168" d="100"/>
        </p:scale>
        <p:origin x="53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B0EB-4BDA-4D8C-BB19-C0F601AF740E}"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AU"/>
        </a:p>
      </dgm:t>
    </dgm:pt>
    <dgm:pt modelId="{BCAEBAC7-6182-4E84-8CE5-A667D0BC428C}">
      <dgm:prSet phldrT="[Text]" custT="1"/>
      <dgm:spPr>
        <a:xfrm>
          <a:off x="4037314" y="48127"/>
          <a:ext cx="2131043" cy="1420695"/>
        </a:xfrm>
        <a:noFill/>
        <a:ln>
          <a:noFill/>
        </a:ln>
        <a:effectLst/>
      </dgm:spPr>
      <dgm:t>
        <a:bodyPr/>
        <a:lstStyle/>
        <a:p>
          <a:r>
            <a:rPr lang="en-AU" sz="4000" dirty="0" smtClean="0">
              <a:solidFill>
                <a:sysClr val="windowText" lastClr="000000">
                  <a:hueOff val="0"/>
                  <a:satOff val="0"/>
                  <a:lumOff val="0"/>
                  <a:alphaOff val="0"/>
                </a:sysClr>
              </a:solidFill>
              <a:latin typeface="+mn-lt"/>
              <a:ea typeface="+mn-ea"/>
              <a:cs typeface="+mn-cs"/>
            </a:rPr>
            <a:t>VTE</a:t>
          </a:r>
          <a:endParaRPr lang="en-AU" sz="6500" dirty="0">
            <a:solidFill>
              <a:sysClr val="windowText" lastClr="000000">
                <a:hueOff val="0"/>
                <a:satOff val="0"/>
                <a:lumOff val="0"/>
                <a:alphaOff val="0"/>
              </a:sysClr>
            </a:solidFill>
            <a:latin typeface="+mn-lt"/>
            <a:ea typeface="+mn-ea"/>
            <a:cs typeface="+mn-cs"/>
          </a:endParaRPr>
        </a:p>
      </dgm:t>
    </dgm:pt>
    <dgm:pt modelId="{C0D63A8C-5532-4C88-86A7-99A04DD69749}" type="parTrans" cxnId="{E6933B92-60C7-452A-B820-C8207FB3EA2B}">
      <dgm:prSet/>
      <dgm:spPr/>
      <dgm:t>
        <a:bodyPr/>
        <a:lstStyle/>
        <a:p>
          <a:endParaRPr lang="en-AU"/>
        </a:p>
      </dgm:t>
    </dgm:pt>
    <dgm:pt modelId="{0AA5A3E1-28ED-4FEB-BDA5-BF25F64E9164}" type="sibTrans" cxnId="{E6933B92-60C7-452A-B820-C8207FB3EA2B}">
      <dgm:prSet/>
      <dgm:spPr/>
      <dgm:t>
        <a:bodyPr/>
        <a:lstStyle/>
        <a:p>
          <a:endParaRPr lang="en-AU"/>
        </a:p>
      </dgm:t>
    </dgm:pt>
    <dgm:pt modelId="{B08581D8-6483-44F7-BF6E-1A13D9C1E72B}">
      <dgm:prSet phldrT="[Text]" custT="1"/>
      <dgm:spPr>
        <a:xfrm>
          <a:off x="2083858" y="1916341"/>
          <a:ext cx="2131043" cy="1420695"/>
        </a:xfrm>
        <a:noFill/>
        <a:ln>
          <a:noFill/>
        </a:ln>
        <a:effectLst/>
      </dgm:spPr>
      <dgm:t>
        <a:bodyPr/>
        <a:lstStyle/>
        <a:p>
          <a:r>
            <a:rPr lang="en-AU" sz="1800" dirty="0" smtClean="0">
              <a:solidFill>
                <a:sysClr val="windowText" lastClr="000000">
                  <a:hueOff val="0"/>
                  <a:satOff val="0"/>
                  <a:lumOff val="0"/>
                  <a:alphaOff val="0"/>
                </a:sysClr>
              </a:solidFill>
              <a:latin typeface="+mn-lt"/>
              <a:ea typeface="+mn-ea"/>
              <a:cs typeface="+mn-cs"/>
            </a:rPr>
            <a:t>Mortality</a:t>
          </a:r>
          <a:endParaRPr lang="en-AU" sz="2000" dirty="0">
            <a:solidFill>
              <a:sysClr val="windowText" lastClr="000000">
                <a:hueOff val="0"/>
                <a:satOff val="0"/>
                <a:lumOff val="0"/>
                <a:alphaOff val="0"/>
              </a:sysClr>
            </a:solidFill>
            <a:latin typeface="+mn-lt"/>
            <a:ea typeface="+mn-ea"/>
            <a:cs typeface="+mn-cs"/>
          </a:endParaRPr>
        </a:p>
      </dgm:t>
    </dgm:pt>
    <dgm:pt modelId="{386FADF9-A31C-425B-BF33-2A38515A9FCF}" type="parTrans" cxnId="{5A3A8CF9-E8DF-4825-898C-F01B673901AB}">
      <dgm:prSet/>
      <dgm:spPr>
        <a:xfrm>
          <a:off x="1373510" y="1472374"/>
          <a:ext cx="1953456" cy="447519"/>
        </a:xfrm>
        <a:noFill/>
        <a:ln w="25400" cap="flat" cmpd="sng" algn="ctr">
          <a:solidFill>
            <a:srgbClr val="8064A2">
              <a:hueOff val="0"/>
              <a:satOff val="0"/>
              <a:lumOff val="0"/>
              <a:alphaOff val="0"/>
            </a:srgbClr>
          </a:solidFill>
          <a:prstDash val="solid"/>
        </a:ln>
        <a:effectLst/>
      </dgm:spPr>
      <dgm:t>
        <a:bodyPr/>
        <a:lstStyle/>
        <a:p>
          <a:endParaRPr lang="en-AU"/>
        </a:p>
      </dgm:t>
    </dgm:pt>
    <dgm:pt modelId="{2BC94973-FB48-4C82-9EB3-452B525810E5}" type="sibTrans" cxnId="{5A3A8CF9-E8DF-4825-898C-F01B673901AB}">
      <dgm:prSet/>
      <dgm:spPr/>
      <dgm:t>
        <a:bodyPr/>
        <a:lstStyle/>
        <a:p>
          <a:endParaRPr lang="en-AU"/>
        </a:p>
      </dgm:t>
    </dgm:pt>
    <dgm:pt modelId="{A6E8C0B9-DAD2-4685-9B4A-859006B25C26}">
      <dgm:prSet phldrT="[Text]" custT="1"/>
      <dgm:spPr>
        <a:xfrm>
          <a:off x="6094552" y="3784556"/>
          <a:ext cx="2131043" cy="1420695"/>
        </a:xfrm>
        <a:noFill/>
        <a:ln>
          <a:noFill/>
        </a:ln>
        <a:effectLst/>
      </dgm:spPr>
      <dgm:t>
        <a:bodyPr/>
        <a:lstStyle/>
        <a:p>
          <a:pPr marL="263525" marR="0" indent="-176213" defTabSz="914400" eaLnBrk="1" fontAlgn="auto" latinLnBrk="0" hangingPunct="1">
            <a:lnSpc>
              <a:spcPct val="100000"/>
            </a:lnSpc>
            <a:spcBef>
              <a:spcPts val="0"/>
            </a:spcBef>
            <a:spcAft>
              <a:spcPts val="0"/>
            </a:spcAft>
            <a:buClrTx/>
            <a:buSzTx/>
            <a:buFontTx/>
            <a:buNone/>
            <a:tabLst/>
            <a:defRPr/>
          </a:pPr>
          <a:r>
            <a:rPr lang="en-AU" sz="1800" dirty="0" smtClean="0">
              <a:solidFill>
                <a:sysClr val="windowText" lastClr="000000">
                  <a:hueOff val="0"/>
                  <a:satOff val="0"/>
                  <a:lumOff val="0"/>
                  <a:alphaOff val="0"/>
                </a:sysClr>
              </a:solidFill>
              <a:latin typeface="+mn-lt"/>
              <a:ea typeface="+mn-ea"/>
              <a:cs typeface="+mn-cs"/>
            </a:rPr>
            <a:t>- Readmission</a:t>
          </a:r>
        </a:p>
        <a:p>
          <a:pPr marL="263525" marR="0" indent="-176213" defTabSz="914400" eaLnBrk="1" fontAlgn="auto" latinLnBrk="0" hangingPunct="1">
            <a:lnSpc>
              <a:spcPct val="100000"/>
            </a:lnSpc>
            <a:spcBef>
              <a:spcPts val="0"/>
            </a:spcBef>
            <a:spcAft>
              <a:spcPts val="0"/>
            </a:spcAft>
            <a:buClrTx/>
            <a:buSzTx/>
            <a:buFontTx/>
            <a:buNone/>
            <a:tabLst/>
            <a:defRPr/>
          </a:pPr>
          <a:r>
            <a:rPr lang="en-AU" sz="1800" dirty="0" smtClean="0">
              <a:solidFill>
                <a:sysClr val="windowText" lastClr="000000">
                  <a:hueOff val="0"/>
                  <a:satOff val="0"/>
                  <a:lumOff val="0"/>
                  <a:alphaOff val="0"/>
                </a:sysClr>
              </a:solidFill>
              <a:latin typeface="+mn-lt"/>
              <a:ea typeface="+mn-ea"/>
              <a:cs typeface="+mn-cs"/>
            </a:rPr>
            <a:t>- Increased Length Of Stay</a:t>
          </a:r>
        </a:p>
        <a:p>
          <a:pPr marL="263525" indent="-176213" defTabSz="1200150">
            <a:lnSpc>
              <a:spcPct val="90000"/>
            </a:lnSpc>
            <a:spcBef>
              <a:spcPct val="0"/>
            </a:spcBef>
            <a:spcAft>
              <a:spcPct val="35000"/>
            </a:spcAft>
          </a:pPr>
          <a:r>
            <a:rPr lang="en-AU" sz="1800" dirty="0" smtClean="0">
              <a:solidFill>
                <a:sysClr val="windowText" lastClr="000000">
                  <a:hueOff val="0"/>
                  <a:satOff val="0"/>
                  <a:lumOff val="0"/>
                  <a:alphaOff val="0"/>
                </a:sysClr>
              </a:solidFill>
              <a:latin typeface="+mn-lt"/>
              <a:ea typeface="+mn-ea"/>
              <a:cs typeface="+mn-cs"/>
            </a:rPr>
            <a:t>- Post-thrombotic syndrome</a:t>
          </a:r>
        </a:p>
      </dgm:t>
    </dgm:pt>
    <dgm:pt modelId="{A4402448-EEC9-450C-A811-B68820E98450}" type="parTrans" cxnId="{24BDAC57-FCC0-4636-A978-CA7630E1B648}">
      <dgm:prSet/>
      <dgm:spPr>
        <a:xfrm>
          <a:off x="5234702" y="3340589"/>
          <a:ext cx="91440" cy="447519"/>
        </a:xfrm>
        <a:noFill/>
        <a:ln w="25400" cap="flat" cmpd="sng" algn="ctr">
          <a:solidFill>
            <a:srgbClr val="4BACC6">
              <a:hueOff val="0"/>
              <a:satOff val="0"/>
              <a:lumOff val="0"/>
              <a:alphaOff val="0"/>
            </a:srgbClr>
          </a:solidFill>
          <a:prstDash val="solid"/>
        </a:ln>
        <a:effectLst/>
      </dgm:spPr>
      <dgm:t>
        <a:bodyPr/>
        <a:lstStyle/>
        <a:p>
          <a:endParaRPr lang="en-AU"/>
        </a:p>
      </dgm:t>
    </dgm:pt>
    <dgm:pt modelId="{1E2CC428-3856-4088-8D31-8AD0230D668F}" type="sibTrans" cxnId="{24BDAC57-FCC0-4636-A978-CA7630E1B648}">
      <dgm:prSet/>
      <dgm:spPr/>
      <dgm:t>
        <a:bodyPr/>
        <a:lstStyle/>
        <a:p>
          <a:endParaRPr lang="en-AU"/>
        </a:p>
      </dgm:t>
    </dgm:pt>
    <dgm:pt modelId="{8EB6ABCC-BE11-4E4B-ADD6-BE087365474B}">
      <dgm:prSet phldrT="[Text]" custT="1"/>
      <dgm:spPr>
        <a:xfrm>
          <a:off x="5990770" y="1916341"/>
          <a:ext cx="2131043" cy="1420695"/>
        </a:xfrm>
        <a:noFill/>
        <a:ln>
          <a:noFill/>
        </a:ln>
        <a:effectLst/>
      </dgm:spPr>
      <dgm:t>
        <a:bodyPr/>
        <a:lstStyle/>
        <a:p>
          <a:r>
            <a:rPr lang="en-AU" sz="1800" dirty="0" smtClean="0">
              <a:solidFill>
                <a:sysClr val="windowText" lastClr="000000">
                  <a:hueOff val="0"/>
                  <a:satOff val="0"/>
                  <a:lumOff val="0"/>
                  <a:alphaOff val="0"/>
                </a:sysClr>
              </a:solidFill>
              <a:latin typeface="+mn-lt"/>
              <a:ea typeface="+mn-ea"/>
              <a:cs typeface="+mn-cs"/>
            </a:rPr>
            <a:t>Morbidity</a:t>
          </a:r>
          <a:endParaRPr lang="en-AU" sz="2000" dirty="0">
            <a:solidFill>
              <a:sysClr val="windowText" lastClr="000000">
                <a:hueOff val="0"/>
                <a:satOff val="0"/>
                <a:lumOff val="0"/>
                <a:alphaOff val="0"/>
              </a:sysClr>
            </a:solidFill>
            <a:latin typeface="+mn-lt"/>
            <a:ea typeface="+mn-ea"/>
            <a:cs typeface="+mn-cs"/>
          </a:endParaRPr>
        </a:p>
      </dgm:t>
    </dgm:pt>
    <dgm:pt modelId="{F21C6E19-A54E-4D56-A778-49DABE8490CC}" type="sibTrans" cxnId="{32CBB747-D096-45EF-9746-BADCD5BCE228}">
      <dgm:prSet/>
      <dgm:spPr/>
      <dgm:t>
        <a:bodyPr/>
        <a:lstStyle/>
        <a:p>
          <a:endParaRPr lang="en-AU"/>
        </a:p>
      </dgm:t>
    </dgm:pt>
    <dgm:pt modelId="{65B5E536-E60B-43A2-B7EE-2B8E5110C459}" type="parTrans" cxnId="{32CBB747-D096-45EF-9746-BADCD5BCE228}">
      <dgm:prSet/>
      <dgm:spPr>
        <a:xfrm>
          <a:off x="3326966" y="1472374"/>
          <a:ext cx="1953456" cy="447519"/>
        </a:xfrm>
        <a:noFill/>
        <a:ln w="25400" cap="flat" cmpd="sng" algn="ctr">
          <a:solidFill>
            <a:srgbClr val="8064A2">
              <a:hueOff val="0"/>
              <a:satOff val="0"/>
              <a:lumOff val="0"/>
              <a:alphaOff val="0"/>
            </a:srgbClr>
          </a:solidFill>
          <a:prstDash val="solid"/>
        </a:ln>
        <a:effectLst/>
      </dgm:spPr>
      <dgm:t>
        <a:bodyPr/>
        <a:lstStyle/>
        <a:p>
          <a:endParaRPr lang="en-AU"/>
        </a:p>
      </dgm:t>
    </dgm:pt>
    <dgm:pt modelId="{995612F9-E16E-4A5A-878F-B131D480EAD7}">
      <dgm:prSet phldrT="[Text]" custT="1"/>
      <dgm:spPr>
        <a:xfrm>
          <a:off x="2083858" y="3784556"/>
          <a:ext cx="2131043" cy="1420695"/>
        </a:xfrm>
        <a:noFill/>
        <a:ln>
          <a:noFill/>
        </a:ln>
        <a:effectLst/>
      </dgm:spPr>
      <dgm:t>
        <a:bodyPr/>
        <a:lstStyle/>
        <a:p>
          <a:r>
            <a:rPr lang="en-AU" sz="1800" dirty="0" smtClean="0">
              <a:solidFill>
                <a:sysClr val="windowText" lastClr="000000">
                  <a:hueOff val="0"/>
                  <a:satOff val="0"/>
                  <a:lumOff val="0"/>
                  <a:alphaOff val="0"/>
                </a:sysClr>
              </a:solidFill>
              <a:latin typeface="+mn-lt"/>
              <a:ea typeface="+mn-ea"/>
              <a:cs typeface="+mn-cs"/>
            </a:rPr>
            <a:t>Fatal PE</a:t>
          </a:r>
          <a:endParaRPr lang="en-AU" sz="2000" dirty="0">
            <a:solidFill>
              <a:sysClr val="windowText" lastClr="000000">
                <a:hueOff val="0"/>
                <a:satOff val="0"/>
                <a:lumOff val="0"/>
                <a:alphaOff val="0"/>
              </a:sysClr>
            </a:solidFill>
            <a:latin typeface="+mn-lt"/>
            <a:ea typeface="+mn-ea"/>
            <a:cs typeface="+mn-cs"/>
          </a:endParaRPr>
        </a:p>
      </dgm:t>
    </dgm:pt>
    <dgm:pt modelId="{14F63892-8A59-4607-8977-47326473F12F}" type="sibTrans" cxnId="{8E1E7273-2B41-412C-9AB0-7704916F3D0F}">
      <dgm:prSet/>
      <dgm:spPr/>
      <dgm:t>
        <a:bodyPr/>
        <a:lstStyle/>
        <a:p>
          <a:endParaRPr lang="en-AU"/>
        </a:p>
      </dgm:t>
    </dgm:pt>
    <dgm:pt modelId="{9B897B39-B224-4E14-B8B3-BD6C87C43DBD}" type="parTrans" cxnId="{8E1E7273-2B41-412C-9AB0-7704916F3D0F}">
      <dgm:prSet/>
      <dgm:spPr>
        <a:xfrm>
          <a:off x="1327790" y="3340589"/>
          <a:ext cx="91440" cy="447519"/>
        </a:xfrm>
        <a:noFill/>
        <a:ln w="25400" cap="flat" cmpd="sng" algn="ctr">
          <a:solidFill>
            <a:srgbClr val="4BACC6">
              <a:hueOff val="0"/>
              <a:satOff val="0"/>
              <a:lumOff val="0"/>
              <a:alphaOff val="0"/>
            </a:srgbClr>
          </a:solidFill>
          <a:prstDash val="solid"/>
        </a:ln>
        <a:effectLst/>
      </dgm:spPr>
      <dgm:t>
        <a:bodyPr/>
        <a:lstStyle/>
        <a:p>
          <a:endParaRPr lang="en-AU"/>
        </a:p>
      </dgm:t>
    </dgm:pt>
    <dgm:pt modelId="{385FC034-2F8A-49AE-A6C3-3B1EF069FA5C}" type="pres">
      <dgm:prSet presAssocID="{1C4AB0EB-4BDA-4D8C-BB19-C0F601AF740E}" presName="hierChild1" presStyleCnt="0">
        <dgm:presLayoutVars>
          <dgm:chPref val="1"/>
          <dgm:dir/>
          <dgm:animOne val="branch"/>
          <dgm:animLvl val="lvl"/>
          <dgm:resizeHandles/>
        </dgm:presLayoutVars>
      </dgm:prSet>
      <dgm:spPr/>
      <dgm:t>
        <a:bodyPr/>
        <a:lstStyle/>
        <a:p>
          <a:endParaRPr lang="en-AU"/>
        </a:p>
      </dgm:t>
    </dgm:pt>
    <dgm:pt modelId="{CF1023B6-A6C3-4999-A4F1-CBD00FD3C467}" type="pres">
      <dgm:prSet presAssocID="{BCAEBAC7-6182-4E84-8CE5-A667D0BC428C}" presName="hierRoot1" presStyleCnt="0"/>
      <dgm:spPr/>
      <dgm:t>
        <a:bodyPr/>
        <a:lstStyle/>
        <a:p>
          <a:endParaRPr lang="en-AU"/>
        </a:p>
      </dgm:t>
    </dgm:pt>
    <dgm:pt modelId="{EB82DC85-B999-4FB8-86E0-B28A3B54795D}" type="pres">
      <dgm:prSet presAssocID="{BCAEBAC7-6182-4E84-8CE5-A667D0BC428C}" presName="composite" presStyleCnt="0"/>
      <dgm:spPr/>
      <dgm:t>
        <a:bodyPr/>
        <a:lstStyle/>
        <a:p>
          <a:endParaRPr lang="en-AU"/>
        </a:p>
      </dgm:t>
    </dgm:pt>
    <dgm:pt modelId="{1FFBD30D-C6EC-4B34-9A5D-742E1A044F35}" type="pres">
      <dgm:prSet presAssocID="{BCAEBAC7-6182-4E84-8CE5-A667D0BC428C}" presName="image" presStyleLbl="node0" presStyleIdx="0" presStyleCnt="1"/>
      <dgm:spPr>
        <a:xfrm>
          <a:off x="2616618" y="51679"/>
          <a:ext cx="1420695" cy="1420695"/>
        </a:xfrm>
        <a:prstGeom prst="ellipse">
          <a:avLst/>
        </a:prstGeom>
        <a:blipFill>
          <a:blip xmlns:r="http://schemas.openxmlformats.org/officeDocument/2006/relationships" r:embed="rId1" cstate="email">
            <a:duotone>
              <a:srgbClr val="C0504D">
                <a:shade val="45000"/>
                <a:satMod val="135000"/>
              </a:srgbClr>
              <a:prstClr val="white"/>
            </a:duotone>
            <a:extLst>
              <a:ext uri="{28A0092B-C50C-407E-A947-70E740481C1C}">
                <a14:useLocalDpi xmlns:a14="http://schemas.microsoft.com/office/drawing/2010/main"/>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en-AU"/>
        </a:p>
      </dgm:t>
    </dgm:pt>
    <dgm:pt modelId="{534A63F0-DC5B-4CD2-8F74-9F5306279788}" type="pres">
      <dgm:prSet presAssocID="{BCAEBAC7-6182-4E84-8CE5-A667D0BC428C}" presName="text" presStyleLbl="revTx" presStyleIdx="0" presStyleCnt="5">
        <dgm:presLayoutVars>
          <dgm:chPref val="3"/>
        </dgm:presLayoutVars>
      </dgm:prSet>
      <dgm:spPr>
        <a:prstGeom prst="rect">
          <a:avLst/>
        </a:prstGeom>
      </dgm:spPr>
      <dgm:t>
        <a:bodyPr/>
        <a:lstStyle/>
        <a:p>
          <a:endParaRPr lang="en-AU"/>
        </a:p>
      </dgm:t>
    </dgm:pt>
    <dgm:pt modelId="{504208C5-568D-4A83-A6DB-59F15F88E234}" type="pres">
      <dgm:prSet presAssocID="{BCAEBAC7-6182-4E84-8CE5-A667D0BC428C}" presName="hierChild2" presStyleCnt="0"/>
      <dgm:spPr/>
      <dgm:t>
        <a:bodyPr/>
        <a:lstStyle/>
        <a:p>
          <a:endParaRPr lang="en-AU"/>
        </a:p>
      </dgm:t>
    </dgm:pt>
    <dgm:pt modelId="{DC7570AD-2A0E-4AA9-9A40-0EFBA404F0B6}" type="pres">
      <dgm:prSet presAssocID="{386FADF9-A31C-425B-BF33-2A38515A9FCF}" presName="Name10" presStyleLbl="parChTrans1D2" presStyleIdx="0" presStyleCnt="2"/>
      <dgm:spPr>
        <a:custGeom>
          <a:avLst/>
          <a:gdLst/>
          <a:ahLst/>
          <a:cxnLst/>
          <a:rect l="0" t="0" r="0" b="0"/>
          <a:pathLst>
            <a:path>
              <a:moveTo>
                <a:pt x="1953456" y="0"/>
              </a:moveTo>
              <a:lnTo>
                <a:pt x="1953456" y="225535"/>
              </a:lnTo>
              <a:lnTo>
                <a:pt x="0" y="225535"/>
              </a:lnTo>
              <a:lnTo>
                <a:pt x="0" y="447519"/>
              </a:lnTo>
            </a:path>
          </a:pathLst>
        </a:custGeom>
      </dgm:spPr>
      <dgm:t>
        <a:bodyPr/>
        <a:lstStyle/>
        <a:p>
          <a:endParaRPr lang="en-AU"/>
        </a:p>
      </dgm:t>
    </dgm:pt>
    <dgm:pt modelId="{9C53DF3E-ABAC-4B08-B2CF-6579AA56C0E5}" type="pres">
      <dgm:prSet presAssocID="{B08581D8-6483-44F7-BF6E-1A13D9C1E72B}" presName="hierRoot2" presStyleCnt="0"/>
      <dgm:spPr/>
      <dgm:t>
        <a:bodyPr/>
        <a:lstStyle/>
        <a:p>
          <a:endParaRPr lang="en-AU"/>
        </a:p>
      </dgm:t>
    </dgm:pt>
    <dgm:pt modelId="{EBD41565-1E4E-4C01-ACDF-E469A13A0B6F}" type="pres">
      <dgm:prSet presAssocID="{B08581D8-6483-44F7-BF6E-1A13D9C1E72B}" presName="composite2" presStyleCnt="0"/>
      <dgm:spPr/>
      <dgm:t>
        <a:bodyPr/>
        <a:lstStyle/>
        <a:p>
          <a:endParaRPr lang="en-AU"/>
        </a:p>
      </dgm:t>
    </dgm:pt>
    <dgm:pt modelId="{056C32B9-E9CD-425B-8FE3-2A7826E74770}" type="pres">
      <dgm:prSet presAssocID="{B08581D8-6483-44F7-BF6E-1A13D9C1E72B}" presName="image2" presStyleLbl="node2" presStyleIdx="0" presStyleCnt="2"/>
      <dgm:spPr>
        <a:xfrm>
          <a:off x="663162" y="1919893"/>
          <a:ext cx="1420695" cy="1420695"/>
        </a:xfrm>
        <a:prstGeom prst="ellipse">
          <a:avLst/>
        </a:prstGeom>
        <a:blipFill>
          <a:blip xmlns:r="http://schemas.openxmlformats.org/officeDocument/2006/relationships" r:embed="rId2" cstate="email">
            <a:duotone>
              <a:prstClr val="black"/>
              <a:srgbClr val="F79646">
                <a:tint val="45000"/>
                <a:satMod val="400000"/>
              </a:srgbClr>
            </a:duotone>
            <a:extLst>
              <a:ext uri="{28A0092B-C50C-407E-A947-70E740481C1C}">
                <a14:useLocalDpi xmlns:a14="http://schemas.microsoft.com/office/drawing/2010/main"/>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en-AU"/>
        </a:p>
      </dgm:t>
    </dgm:pt>
    <dgm:pt modelId="{4EB20F5C-6A44-49DC-B4AC-828A0ECFF219}" type="pres">
      <dgm:prSet presAssocID="{B08581D8-6483-44F7-BF6E-1A13D9C1E72B}" presName="text2" presStyleLbl="revTx" presStyleIdx="1" presStyleCnt="5">
        <dgm:presLayoutVars>
          <dgm:chPref val="3"/>
        </dgm:presLayoutVars>
      </dgm:prSet>
      <dgm:spPr>
        <a:prstGeom prst="rect">
          <a:avLst/>
        </a:prstGeom>
      </dgm:spPr>
      <dgm:t>
        <a:bodyPr/>
        <a:lstStyle/>
        <a:p>
          <a:endParaRPr lang="en-AU"/>
        </a:p>
      </dgm:t>
    </dgm:pt>
    <dgm:pt modelId="{DD0FE2F2-88FF-4584-BFA9-DB60470FBA86}" type="pres">
      <dgm:prSet presAssocID="{B08581D8-6483-44F7-BF6E-1A13D9C1E72B}" presName="hierChild3" presStyleCnt="0"/>
      <dgm:spPr/>
      <dgm:t>
        <a:bodyPr/>
        <a:lstStyle/>
        <a:p>
          <a:endParaRPr lang="en-AU"/>
        </a:p>
      </dgm:t>
    </dgm:pt>
    <dgm:pt modelId="{1C9143DE-855B-4586-A3CF-AA5043135C66}" type="pres">
      <dgm:prSet presAssocID="{9B897B39-B224-4E14-B8B3-BD6C87C43DBD}" presName="Name17" presStyleLbl="parChTrans1D3" presStyleIdx="0" presStyleCnt="2"/>
      <dgm:spPr>
        <a:custGeom>
          <a:avLst/>
          <a:gdLst/>
          <a:ahLst/>
          <a:cxnLst/>
          <a:rect l="0" t="0" r="0" b="0"/>
          <a:pathLst>
            <a:path>
              <a:moveTo>
                <a:pt x="45720" y="0"/>
              </a:moveTo>
              <a:lnTo>
                <a:pt x="45720" y="447519"/>
              </a:lnTo>
            </a:path>
          </a:pathLst>
        </a:custGeom>
      </dgm:spPr>
      <dgm:t>
        <a:bodyPr/>
        <a:lstStyle/>
        <a:p>
          <a:endParaRPr lang="en-AU"/>
        </a:p>
      </dgm:t>
    </dgm:pt>
    <dgm:pt modelId="{071B6DC4-FD84-4869-9F43-BC502191B045}" type="pres">
      <dgm:prSet presAssocID="{995612F9-E16E-4A5A-878F-B131D480EAD7}" presName="hierRoot3" presStyleCnt="0"/>
      <dgm:spPr/>
      <dgm:t>
        <a:bodyPr/>
        <a:lstStyle/>
        <a:p>
          <a:endParaRPr lang="en-AU"/>
        </a:p>
      </dgm:t>
    </dgm:pt>
    <dgm:pt modelId="{AE3A5EE0-4C1D-4D09-9BDF-75468636EB64}" type="pres">
      <dgm:prSet presAssocID="{995612F9-E16E-4A5A-878F-B131D480EAD7}" presName="composite3" presStyleCnt="0"/>
      <dgm:spPr/>
      <dgm:t>
        <a:bodyPr/>
        <a:lstStyle/>
        <a:p>
          <a:endParaRPr lang="en-AU"/>
        </a:p>
      </dgm:t>
    </dgm:pt>
    <dgm:pt modelId="{8680AA6B-3E22-4888-AC48-2CD62F6A2549}" type="pres">
      <dgm:prSet presAssocID="{995612F9-E16E-4A5A-878F-B131D480EAD7}" presName="image3" presStyleLbl="node3" presStyleIdx="0" presStyleCnt="2"/>
      <dgm:spPr>
        <a:xfrm>
          <a:off x="663162" y="3788108"/>
          <a:ext cx="1420695" cy="1420695"/>
        </a:xfrm>
        <a:prstGeom prst="ellipse">
          <a:avLst/>
        </a:prstGeom>
        <a:blipFill rotWithShape="1">
          <a:blip xmlns:r="http://schemas.openxmlformats.org/officeDocument/2006/relationships" r:embed="rId3" cstate="email">
            <a:duotone>
              <a:srgbClr val="9BBB59">
                <a:shade val="45000"/>
                <a:satMod val="135000"/>
              </a:srgbClr>
              <a:prstClr val="white"/>
            </a:duotone>
            <a:extLst>
              <a:ext uri="{28A0092B-C50C-407E-A947-70E740481C1C}">
                <a14:useLocalDpi xmlns:a14="http://schemas.microsoft.com/office/drawing/2010/main"/>
              </a:ext>
            </a:extLst>
          </a:blip>
          <a:stretch>
            <a:fillRect/>
          </a:stretch>
        </a:blipFill>
        <a:ln w="25400" cap="flat" cmpd="sng" algn="ctr">
          <a:solidFill>
            <a:sysClr val="window" lastClr="FFFFFF">
              <a:hueOff val="0"/>
              <a:satOff val="0"/>
              <a:lumOff val="0"/>
              <a:alphaOff val="0"/>
            </a:sysClr>
          </a:solidFill>
          <a:prstDash val="solid"/>
        </a:ln>
        <a:effectLst/>
      </dgm:spPr>
      <dgm:t>
        <a:bodyPr/>
        <a:lstStyle/>
        <a:p>
          <a:endParaRPr lang="en-AU"/>
        </a:p>
      </dgm:t>
    </dgm:pt>
    <dgm:pt modelId="{2B155BEC-CBB5-4F09-B82A-BB21F56FF4B3}" type="pres">
      <dgm:prSet presAssocID="{995612F9-E16E-4A5A-878F-B131D480EAD7}" presName="text3" presStyleLbl="revTx" presStyleIdx="2" presStyleCnt="5">
        <dgm:presLayoutVars>
          <dgm:chPref val="3"/>
        </dgm:presLayoutVars>
      </dgm:prSet>
      <dgm:spPr>
        <a:prstGeom prst="rect">
          <a:avLst/>
        </a:prstGeom>
      </dgm:spPr>
      <dgm:t>
        <a:bodyPr/>
        <a:lstStyle/>
        <a:p>
          <a:endParaRPr lang="en-AU"/>
        </a:p>
      </dgm:t>
    </dgm:pt>
    <dgm:pt modelId="{9FFEA6C0-7DF8-4CA2-A256-5F9379E89745}" type="pres">
      <dgm:prSet presAssocID="{995612F9-E16E-4A5A-878F-B131D480EAD7}" presName="hierChild4" presStyleCnt="0"/>
      <dgm:spPr/>
      <dgm:t>
        <a:bodyPr/>
        <a:lstStyle/>
        <a:p>
          <a:endParaRPr lang="en-AU"/>
        </a:p>
      </dgm:t>
    </dgm:pt>
    <dgm:pt modelId="{E6626239-7788-49ED-A6A3-2038CAB33ACF}" type="pres">
      <dgm:prSet presAssocID="{65B5E536-E60B-43A2-B7EE-2B8E5110C459}" presName="Name10" presStyleLbl="parChTrans1D2" presStyleIdx="1" presStyleCnt="2"/>
      <dgm:spPr>
        <a:custGeom>
          <a:avLst/>
          <a:gdLst/>
          <a:ahLst/>
          <a:cxnLst/>
          <a:rect l="0" t="0" r="0" b="0"/>
          <a:pathLst>
            <a:path>
              <a:moveTo>
                <a:pt x="0" y="0"/>
              </a:moveTo>
              <a:lnTo>
                <a:pt x="0" y="225535"/>
              </a:lnTo>
              <a:lnTo>
                <a:pt x="1953456" y="225535"/>
              </a:lnTo>
              <a:lnTo>
                <a:pt x="1953456" y="447519"/>
              </a:lnTo>
            </a:path>
          </a:pathLst>
        </a:custGeom>
      </dgm:spPr>
      <dgm:t>
        <a:bodyPr/>
        <a:lstStyle/>
        <a:p>
          <a:endParaRPr lang="en-AU"/>
        </a:p>
      </dgm:t>
    </dgm:pt>
    <dgm:pt modelId="{F0242D3D-BB1C-4588-9BCD-A3861609EBF9}" type="pres">
      <dgm:prSet presAssocID="{8EB6ABCC-BE11-4E4B-ADD6-BE087365474B}" presName="hierRoot2" presStyleCnt="0"/>
      <dgm:spPr/>
      <dgm:t>
        <a:bodyPr/>
        <a:lstStyle/>
        <a:p>
          <a:endParaRPr lang="en-AU"/>
        </a:p>
      </dgm:t>
    </dgm:pt>
    <dgm:pt modelId="{2B60C51E-42AE-4CD2-BAD9-140B8DAEF604}" type="pres">
      <dgm:prSet presAssocID="{8EB6ABCC-BE11-4E4B-ADD6-BE087365474B}" presName="composite2" presStyleCnt="0"/>
      <dgm:spPr/>
      <dgm:t>
        <a:bodyPr/>
        <a:lstStyle/>
        <a:p>
          <a:endParaRPr lang="en-AU"/>
        </a:p>
      </dgm:t>
    </dgm:pt>
    <dgm:pt modelId="{F31D31C5-4267-49A9-9B5E-A56CCDA14E5A}" type="pres">
      <dgm:prSet presAssocID="{8EB6ABCC-BE11-4E4B-ADD6-BE087365474B}" presName="image2" presStyleLbl="node2" presStyleIdx="1" presStyleCnt="2"/>
      <dgm:spPr>
        <a:xfrm>
          <a:off x="4570074" y="1919893"/>
          <a:ext cx="1420695" cy="1420695"/>
        </a:xfrm>
        <a:prstGeom prst="ellipse">
          <a:avLst/>
        </a:prstGeom>
        <a:blipFill>
          <a:blip xmlns:r="http://schemas.openxmlformats.org/officeDocument/2006/relationships" r:embed="rId4" cstate="email">
            <a:duotone>
              <a:prstClr val="black"/>
              <a:srgbClr val="F79646">
                <a:tint val="45000"/>
                <a:satMod val="400000"/>
              </a:srgbClr>
            </a:duotone>
            <a:extLst>
              <a:ext uri="{28A0092B-C50C-407E-A947-70E740481C1C}">
                <a14:useLocalDpi xmlns:a14="http://schemas.microsoft.com/office/drawing/2010/main"/>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en-AU"/>
        </a:p>
      </dgm:t>
    </dgm:pt>
    <dgm:pt modelId="{24B50913-4A72-41D4-AB00-D5D0400FB53D}" type="pres">
      <dgm:prSet presAssocID="{8EB6ABCC-BE11-4E4B-ADD6-BE087365474B}" presName="text2" presStyleLbl="revTx" presStyleIdx="3" presStyleCnt="5">
        <dgm:presLayoutVars>
          <dgm:chPref val="3"/>
        </dgm:presLayoutVars>
      </dgm:prSet>
      <dgm:spPr>
        <a:prstGeom prst="rect">
          <a:avLst/>
        </a:prstGeom>
      </dgm:spPr>
      <dgm:t>
        <a:bodyPr/>
        <a:lstStyle/>
        <a:p>
          <a:endParaRPr lang="en-AU"/>
        </a:p>
      </dgm:t>
    </dgm:pt>
    <dgm:pt modelId="{9F91C849-6837-4BED-B5D1-C1BA6649AECC}" type="pres">
      <dgm:prSet presAssocID="{8EB6ABCC-BE11-4E4B-ADD6-BE087365474B}" presName="hierChild3" presStyleCnt="0"/>
      <dgm:spPr/>
      <dgm:t>
        <a:bodyPr/>
        <a:lstStyle/>
        <a:p>
          <a:endParaRPr lang="en-AU"/>
        </a:p>
      </dgm:t>
    </dgm:pt>
    <dgm:pt modelId="{970CED65-A15F-431D-9CA2-5E217F079A4B}" type="pres">
      <dgm:prSet presAssocID="{A4402448-EEC9-450C-A811-B68820E98450}" presName="Name17" presStyleLbl="parChTrans1D3" presStyleIdx="1" presStyleCnt="2"/>
      <dgm:spPr>
        <a:custGeom>
          <a:avLst/>
          <a:gdLst/>
          <a:ahLst/>
          <a:cxnLst/>
          <a:rect l="0" t="0" r="0" b="0"/>
          <a:pathLst>
            <a:path>
              <a:moveTo>
                <a:pt x="45720" y="0"/>
              </a:moveTo>
              <a:lnTo>
                <a:pt x="45720" y="447519"/>
              </a:lnTo>
            </a:path>
          </a:pathLst>
        </a:custGeom>
      </dgm:spPr>
      <dgm:t>
        <a:bodyPr/>
        <a:lstStyle/>
        <a:p>
          <a:endParaRPr lang="en-AU"/>
        </a:p>
      </dgm:t>
    </dgm:pt>
    <dgm:pt modelId="{68E1E42F-EE37-4F3E-8A89-F2D22688E4AB}" type="pres">
      <dgm:prSet presAssocID="{A6E8C0B9-DAD2-4685-9B4A-859006B25C26}" presName="hierRoot3" presStyleCnt="0"/>
      <dgm:spPr/>
      <dgm:t>
        <a:bodyPr/>
        <a:lstStyle/>
        <a:p>
          <a:endParaRPr lang="en-AU"/>
        </a:p>
      </dgm:t>
    </dgm:pt>
    <dgm:pt modelId="{8BB51956-3174-4D32-BA07-7C8AE2D8BA9B}" type="pres">
      <dgm:prSet presAssocID="{A6E8C0B9-DAD2-4685-9B4A-859006B25C26}" presName="composite3" presStyleCnt="0"/>
      <dgm:spPr/>
      <dgm:t>
        <a:bodyPr/>
        <a:lstStyle/>
        <a:p>
          <a:endParaRPr lang="en-AU"/>
        </a:p>
      </dgm:t>
    </dgm:pt>
    <dgm:pt modelId="{066F8AB2-9A09-4845-9C96-4B805A411B76}" type="pres">
      <dgm:prSet presAssocID="{A6E8C0B9-DAD2-4685-9B4A-859006B25C26}" presName="image3" presStyleLbl="node3" presStyleIdx="1" presStyleCnt="2" custLinFactNeighborX="46183" custLinFactNeighborY="3434"/>
      <dgm:spPr>
        <a:xfrm>
          <a:off x="4570074" y="3788108"/>
          <a:ext cx="1420695" cy="1420695"/>
        </a:xfrm>
        <a:prstGeom prst="ellipse">
          <a:avLst/>
        </a:prstGeom>
        <a:blipFill>
          <a:blip xmlns:r="http://schemas.openxmlformats.org/officeDocument/2006/relationships" r:embed="rId5" cstate="email">
            <a:duotone>
              <a:prstClr val="black"/>
              <a:srgbClr val="9BBB59">
                <a:tint val="45000"/>
                <a:satMod val="400000"/>
              </a:srgbClr>
            </a:duotone>
            <a:extLst>
              <a:ext uri="{28A0092B-C50C-407E-A947-70E740481C1C}">
                <a14:useLocalDpi xmlns:a14="http://schemas.microsoft.com/office/drawing/2010/main"/>
              </a:ext>
            </a:extLst>
          </a:blip>
          <a:srcRect/>
          <a:stretch>
            <a:fillRect/>
          </a:stretch>
        </a:blipFill>
        <a:ln w="25400" cap="flat" cmpd="sng" algn="ctr">
          <a:solidFill>
            <a:sysClr val="window" lastClr="FFFFFF">
              <a:hueOff val="0"/>
              <a:satOff val="0"/>
              <a:lumOff val="0"/>
              <a:alphaOff val="0"/>
            </a:sysClr>
          </a:solidFill>
          <a:prstDash val="solid"/>
        </a:ln>
        <a:effectLst/>
      </dgm:spPr>
      <dgm:t>
        <a:bodyPr/>
        <a:lstStyle/>
        <a:p>
          <a:endParaRPr lang="en-AU"/>
        </a:p>
      </dgm:t>
    </dgm:pt>
    <dgm:pt modelId="{3E827B6F-DC10-4F84-8012-3B8171D97DAA}" type="pres">
      <dgm:prSet presAssocID="{A6E8C0B9-DAD2-4685-9B4A-859006B25C26}" presName="text3" presStyleLbl="revTx" presStyleIdx="4" presStyleCnt="5" custScaleX="213395" custLinFactNeighborX="84206" custLinFactNeighborY="3684">
        <dgm:presLayoutVars>
          <dgm:chPref val="3"/>
        </dgm:presLayoutVars>
      </dgm:prSet>
      <dgm:spPr>
        <a:prstGeom prst="rect">
          <a:avLst/>
        </a:prstGeom>
      </dgm:spPr>
      <dgm:t>
        <a:bodyPr/>
        <a:lstStyle/>
        <a:p>
          <a:endParaRPr lang="en-AU"/>
        </a:p>
      </dgm:t>
    </dgm:pt>
    <dgm:pt modelId="{7812ED74-2B45-42C2-A627-2A89FB704C65}" type="pres">
      <dgm:prSet presAssocID="{A6E8C0B9-DAD2-4685-9B4A-859006B25C26}" presName="hierChild4" presStyleCnt="0"/>
      <dgm:spPr/>
      <dgm:t>
        <a:bodyPr/>
        <a:lstStyle/>
        <a:p>
          <a:endParaRPr lang="en-AU"/>
        </a:p>
      </dgm:t>
    </dgm:pt>
  </dgm:ptLst>
  <dgm:cxnLst>
    <dgm:cxn modelId="{5F56B531-4D68-41EF-8612-746DEE75AE8A}" type="presOf" srcId="{A4402448-EEC9-450C-A811-B68820E98450}" destId="{970CED65-A15F-431D-9CA2-5E217F079A4B}" srcOrd="0" destOrd="0" presId="urn:microsoft.com/office/officeart/2009/layout/CirclePictureHierarchy"/>
    <dgm:cxn modelId="{5C6A5E20-37D4-49AD-ADB3-0255C59DF904}" type="presOf" srcId="{9B897B39-B224-4E14-B8B3-BD6C87C43DBD}" destId="{1C9143DE-855B-4586-A3CF-AA5043135C66}" srcOrd="0" destOrd="0" presId="urn:microsoft.com/office/officeart/2009/layout/CirclePictureHierarchy"/>
    <dgm:cxn modelId="{84BE0B9A-D228-4AD8-AE92-B512571FF267}" type="presOf" srcId="{B08581D8-6483-44F7-BF6E-1A13D9C1E72B}" destId="{4EB20F5C-6A44-49DC-B4AC-828A0ECFF219}" srcOrd="0" destOrd="0" presId="urn:microsoft.com/office/officeart/2009/layout/CirclePictureHierarchy"/>
    <dgm:cxn modelId="{0579E067-9C53-40E6-878D-AD7943CDA5D6}" type="presOf" srcId="{65B5E536-E60B-43A2-B7EE-2B8E5110C459}" destId="{E6626239-7788-49ED-A6A3-2038CAB33ACF}" srcOrd="0" destOrd="0" presId="urn:microsoft.com/office/officeart/2009/layout/CirclePictureHierarchy"/>
    <dgm:cxn modelId="{E6933B92-60C7-452A-B820-C8207FB3EA2B}" srcId="{1C4AB0EB-4BDA-4D8C-BB19-C0F601AF740E}" destId="{BCAEBAC7-6182-4E84-8CE5-A667D0BC428C}" srcOrd="0" destOrd="0" parTransId="{C0D63A8C-5532-4C88-86A7-99A04DD69749}" sibTransId="{0AA5A3E1-28ED-4FEB-BDA5-BF25F64E9164}"/>
    <dgm:cxn modelId="{E3A3F8E3-F149-48F5-B99F-FC24AA1889DB}" type="presOf" srcId="{A6E8C0B9-DAD2-4685-9B4A-859006B25C26}" destId="{3E827B6F-DC10-4F84-8012-3B8171D97DAA}" srcOrd="0" destOrd="0" presId="urn:microsoft.com/office/officeart/2009/layout/CirclePictureHierarchy"/>
    <dgm:cxn modelId="{44958F87-AE81-4B56-B2AE-7A8BDDC56FC2}" type="presOf" srcId="{BCAEBAC7-6182-4E84-8CE5-A667D0BC428C}" destId="{534A63F0-DC5B-4CD2-8F74-9F5306279788}" srcOrd="0" destOrd="0" presId="urn:microsoft.com/office/officeart/2009/layout/CirclePictureHierarchy"/>
    <dgm:cxn modelId="{32CBB747-D096-45EF-9746-BADCD5BCE228}" srcId="{BCAEBAC7-6182-4E84-8CE5-A667D0BC428C}" destId="{8EB6ABCC-BE11-4E4B-ADD6-BE087365474B}" srcOrd="1" destOrd="0" parTransId="{65B5E536-E60B-43A2-B7EE-2B8E5110C459}" sibTransId="{F21C6E19-A54E-4D56-A778-49DABE8490CC}"/>
    <dgm:cxn modelId="{8E1E7273-2B41-412C-9AB0-7704916F3D0F}" srcId="{B08581D8-6483-44F7-BF6E-1A13D9C1E72B}" destId="{995612F9-E16E-4A5A-878F-B131D480EAD7}" srcOrd="0" destOrd="0" parTransId="{9B897B39-B224-4E14-B8B3-BD6C87C43DBD}" sibTransId="{14F63892-8A59-4607-8977-47326473F12F}"/>
    <dgm:cxn modelId="{54271677-7F82-4F58-A984-76BCCEAA67A7}" type="presOf" srcId="{386FADF9-A31C-425B-BF33-2A38515A9FCF}" destId="{DC7570AD-2A0E-4AA9-9A40-0EFBA404F0B6}" srcOrd="0" destOrd="0" presId="urn:microsoft.com/office/officeart/2009/layout/CirclePictureHierarchy"/>
    <dgm:cxn modelId="{85DC2980-8D6A-41F6-BE5B-E17A4A0B710E}" type="presOf" srcId="{8EB6ABCC-BE11-4E4B-ADD6-BE087365474B}" destId="{24B50913-4A72-41D4-AB00-D5D0400FB53D}" srcOrd="0" destOrd="0" presId="urn:microsoft.com/office/officeart/2009/layout/CirclePictureHierarchy"/>
    <dgm:cxn modelId="{9E8056E7-5474-4CF8-A9BA-A006090EC676}" type="presOf" srcId="{1C4AB0EB-4BDA-4D8C-BB19-C0F601AF740E}" destId="{385FC034-2F8A-49AE-A6C3-3B1EF069FA5C}" srcOrd="0" destOrd="0" presId="urn:microsoft.com/office/officeart/2009/layout/CirclePictureHierarchy"/>
    <dgm:cxn modelId="{24BDAC57-FCC0-4636-A978-CA7630E1B648}" srcId="{8EB6ABCC-BE11-4E4B-ADD6-BE087365474B}" destId="{A6E8C0B9-DAD2-4685-9B4A-859006B25C26}" srcOrd="0" destOrd="0" parTransId="{A4402448-EEC9-450C-A811-B68820E98450}" sibTransId="{1E2CC428-3856-4088-8D31-8AD0230D668F}"/>
    <dgm:cxn modelId="{5A3A8CF9-E8DF-4825-898C-F01B673901AB}" srcId="{BCAEBAC7-6182-4E84-8CE5-A667D0BC428C}" destId="{B08581D8-6483-44F7-BF6E-1A13D9C1E72B}" srcOrd="0" destOrd="0" parTransId="{386FADF9-A31C-425B-BF33-2A38515A9FCF}" sibTransId="{2BC94973-FB48-4C82-9EB3-452B525810E5}"/>
    <dgm:cxn modelId="{737B007D-B496-4C17-899F-D50125D46682}" type="presOf" srcId="{995612F9-E16E-4A5A-878F-B131D480EAD7}" destId="{2B155BEC-CBB5-4F09-B82A-BB21F56FF4B3}" srcOrd="0" destOrd="0" presId="urn:microsoft.com/office/officeart/2009/layout/CirclePictureHierarchy"/>
    <dgm:cxn modelId="{5947105A-E28C-4F54-ADDF-566D9E814786}" type="presParOf" srcId="{385FC034-2F8A-49AE-A6C3-3B1EF069FA5C}" destId="{CF1023B6-A6C3-4999-A4F1-CBD00FD3C467}" srcOrd="0" destOrd="0" presId="urn:microsoft.com/office/officeart/2009/layout/CirclePictureHierarchy"/>
    <dgm:cxn modelId="{4F1FCC73-32AF-42A9-9B34-8BE27842AC58}" type="presParOf" srcId="{CF1023B6-A6C3-4999-A4F1-CBD00FD3C467}" destId="{EB82DC85-B999-4FB8-86E0-B28A3B54795D}" srcOrd="0" destOrd="0" presId="urn:microsoft.com/office/officeart/2009/layout/CirclePictureHierarchy"/>
    <dgm:cxn modelId="{4B8282C2-A98F-4D4C-A747-BD74C46390BF}" type="presParOf" srcId="{EB82DC85-B999-4FB8-86E0-B28A3B54795D}" destId="{1FFBD30D-C6EC-4B34-9A5D-742E1A044F35}" srcOrd="0" destOrd="0" presId="urn:microsoft.com/office/officeart/2009/layout/CirclePictureHierarchy"/>
    <dgm:cxn modelId="{6FEBC3B9-1ED1-4743-94DD-DCE1673E6C07}" type="presParOf" srcId="{EB82DC85-B999-4FB8-86E0-B28A3B54795D}" destId="{534A63F0-DC5B-4CD2-8F74-9F5306279788}" srcOrd="1" destOrd="0" presId="urn:microsoft.com/office/officeart/2009/layout/CirclePictureHierarchy"/>
    <dgm:cxn modelId="{574CDBBA-D48F-4308-BF8F-0A7DC1DB799F}" type="presParOf" srcId="{CF1023B6-A6C3-4999-A4F1-CBD00FD3C467}" destId="{504208C5-568D-4A83-A6DB-59F15F88E234}" srcOrd="1" destOrd="0" presId="urn:microsoft.com/office/officeart/2009/layout/CirclePictureHierarchy"/>
    <dgm:cxn modelId="{EF4EB33A-D960-485D-8086-3CFEDF3CEE2E}" type="presParOf" srcId="{504208C5-568D-4A83-A6DB-59F15F88E234}" destId="{DC7570AD-2A0E-4AA9-9A40-0EFBA404F0B6}" srcOrd="0" destOrd="0" presId="urn:microsoft.com/office/officeart/2009/layout/CirclePictureHierarchy"/>
    <dgm:cxn modelId="{6CAF549A-92AB-461A-BA06-245A5FF68CE6}" type="presParOf" srcId="{504208C5-568D-4A83-A6DB-59F15F88E234}" destId="{9C53DF3E-ABAC-4B08-B2CF-6579AA56C0E5}" srcOrd="1" destOrd="0" presId="urn:microsoft.com/office/officeart/2009/layout/CirclePictureHierarchy"/>
    <dgm:cxn modelId="{3C97DFF4-0C39-4DF8-8809-D9968DF60951}" type="presParOf" srcId="{9C53DF3E-ABAC-4B08-B2CF-6579AA56C0E5}" destId="{EBD41565-1E4E-4C01-ACDF-E469A13A0B6F}" srcOrd="0" destOrd="0" presId="urn:microsoft.com/office/officeart/2009/layout/CirclePictureHierarchy"/>
    <dgm:cxn modelId="{02764140-9B40-4A54-AC10-EBF9DE1C0153}" type="presParOf" srcId="{EBD41565-1E4E-4C01-ACDF-E469A13A0B6F}" destId="{056C32B9-E9CD-425B-8FE3-2A7826E74770}" srcOrd="0" destOrd="0" presId="urn:microsoft.com/office/officeart/2009/layout/CirclePictureHierarchy"/>
    <dgm:cxn modelId="{3814BF8E-4C79-42F4-8B09-84B6905A5B29}" type="presParOf" srcId="{EBD41565-1E4E-4C01-ACDF-E469A13A0B6F}" destId="{4EB20F5C-6A44-49DC-B4AC-828A0ECFF219}" srcOrd="1" destOrd="0" presId="urn:microsoft.com/office/officeart/2009/layout/CirclePictureHierarchy"/>
    <dgm:cxn modelId="{A1931C4A-0E65-4F15-BB66-7837B10924DC}" type="presParOf" srcId="{9C53DF3E-ABAC-4B08-B2CF-6579AA56C0E5}" destId="{DD0FE2F2-88FF-4584-BFA9-DB60470FBA86}" srcOrd="1" destOrd="0" presId="urn:microsoft.com/office/officeart/2009/layout/CirclePictureHierarchy"/>
    <dgm:cxn modelId="{83497B90-49BB-42AE-9B94-8466F4642D34}" type="presParOf" srcId="{DD0FE2F2-88FF-4584-BFA9-DB60470FBA86}" destId="{1C9143DE-855B-4586-A3CF-AA5043135C66}" srcOrd="0" destOrd="0" presId="urn:microsoft.com/office/officeart/2009/layout/CirclePictureHierarchy"/>
    <dgm:cxn modelId="{1313D59D-A89A-499E-9365-D4B3922804B0}" type="presParOf" srcId="{DD0FE2F2-88FF-4584-BFA9-DB60470FBA86}" destId="{071B6DC4-FD84-4869-9F43-BC502191B045}" srcOrd="1" destOrd="0" presId="urn:microsoft.com/office/officeart/2009/layout/CirclePictureHierarchy"/>
    <dgm:cxn modelId="{24E00FAA-9C44-459F-8C09-23E9C08E9A9D}" type="presParOf" srcId="{071B6DC4-FD84-4869-9F43-BC502191B045}" destId="{AE3A5EE0-4C1D-4D09-9BDF-75468636EB64}" srcOrd="0" destOrd="0" presId="urn:microsoft.com/office/officeart/2009/layout/CirclePictureHierarchy"/>
    <dgm:cxn modelId="{A3F7E298-C71A-4D27-9EEA-944706E42E2F}" type="presParOf" srcId="{AE3A5EE0-4C1D-4D09-9BDF-75468636EB64}" destId="{8680AA6B-3E22-4888-AC48-2CD62F6A2549}" srcOrd="0" destOrd="0" presId="urn:microsoft.com/office/officeart/2009/layout/CirclePictureHierarchy"/>
    <dgm:cxn modelId="{4228B434-5E1D-437D-8AA1-B55FB7C7696C}" type="presParOf" srcId="{AE3A5EE0-4C1D-4D09-9BDF-75468636EB64}" destId="{2B155BEC-CBB5-4F09-B82A-BB21F56FF4B3}" srcOrd="1" destOrd="0" presId="urn:microsoft.com/office/officeart/2009/layout/CirclePictureHierarchy"/>
    <dgm:cxn modelId="{8A8EF778-B650-4722-9AE4-F4AF07E97E53}" type="presParOf" srcId="{071B6DC4-FD84-4869-9F43-BC502191B045}" destId="{9FFEA6C0-7DF8-4CA2-A256-5F9379E89745}" srcOrd="1" destOrd="0" presId="urn:microsoft.com/office/officeart/2009/layout/CirclePictureHierarchy"/>
    <dgm:cxn modelId="{73749D3B-C854-4F31-AD28-EAE4D980EE92}" type="presParOf" srcId="{504208C5-568D-4A83-A6DB-59F15F88E234}" destId="{E6626239-7788-49ED-A6A3-2038CAB33ACF}" srcOrd="2" destOrd="0" presId="urn:microsoft.com/office/officeart/2009/layout/CirclePictureHierarchy"/>
    <dgm:cxn modelId="{06C8AF40-D9A1-4D61-A27A-870016301EF2}" type="presParOf" srcId="{504208C5-568D-4A83-A6DB-59F15F88E234}" destId="{F0242D3D-BB1C-4588-9BCD-A3861609EBF9}" srcOrd="3" destOrd="0" presId="urn:microsoft.com/office/officeart/2009/layout/CirclePictureHierarchy"/>
    <dgm:cxn modelId="{213CED82-531E-44D4-84FE-D75C864F163D}" type="presParOf" srcId="{F0242D3D-BB1C-4588-9BCD-A3861609EBF9}" destId="{2B60C51E-42AE-4CD2-BAD9-140B8DAEF604}" srcOrd="0" destOrd="0" presId="urn:microsoft.com/office/officeart/2009/layout/CirclePictureHierarchy"/>
    <dgm:cxn modelId="{DA035F04-C938-4D5A-8524-B687BB0A1957}" type="presParOf" srcId="{2B60C51E-42AE-4CD2-BAD9-140B8DAEF604}" destId="{F31D31C5-4267-49A9-9B5E-A56CCDA14E5A}" srcOrd="0" destOrd="0" presId="urn:microsoft.com/office/officeart/2009/layout/CirclePictureHierarchy"/>
    <dgm:cxn modelId="{309DAEB0-F6E3-4EDA-8375-C23331367A8A}" type="presParOf" srcId="{2B60C51E-42AE-4CD2-BAD9-140B8DAEF604}" destId="{24B50913-4A72-41D4-AB00-D5D0400FB53D}" srcOrd="1" destOrd="0" presId="urn:microsoft.com/office/officeart/2009/layout/CirclePictureHierarchy"/>
    <dgm:cxn modelId="{24255DAF-FA37-4B8A-9E2F-E4025828C0C0}" type="presParOf" srcId="{F0242D3D-BB1C-4588-9BCD-A3861609EBF9}" destId="{9F91C849-6837-4BED-B5D1-C1BA6649AECC}" srcOrd="1" destOrd="0" presId="urn:microsoft.com/office/officeart/2009/layout/CirclePictureHierarchy"/>
    <dgm:cxn modelId="{95849EF6-5DF5-4B57-9AF6-FFB4F536DE74}" type="presParOf" srcId="{9F91C849-6837-4BED-B5D1-C1BA6649AECC}" destId="{970CED65-A15F-431D-9CA2-5E217F079A4B}" srcOrd="0" destOrd="0" presId="urn:microsoft.com/office/officeart/2009/layout/CirclePictureHierarchy"/>
    <dgm:cxn modelId="{79996E39-A7BF-4CDA-9553-BFF2D62A5CB5}" type="presParOf" srcId="{9F91C849-6837-4BED-B5D1-C1BA6649AECC}" destId="{68E1E42F-EE37-4F3E-8A89-F2D22688E4AB}" srcOrd="1" destOrd="0" presId="urn:microsoft.com/office/officeart/2009/layout/CirclePictureHierarchy"/>
    <dgm:cxn modelId="{20106426-1288-457C-8FB4-CC2104B906A7}" type="presParOf" srcId="{68E1E42F-EE37-4F3E-8A89-F2D22688E4AB}" destId="{8BB51956-3174-4D32-BA07-7C8AE2D8BA9B}" srcOrd="0" destOrd="0" presId="urn:microsoft.com/office/officeart/2009/layout/CirclePictureHierarchy"/>
    <dgm:cxn modelId="{B451583C-D075-4788-847A-E142BB5117A3}" type="presParOf" srcId="{8BB51956-3174-4D32-BA07-7C8AE2D8BA9B}" destId="{066F8AB2-9A09-4845-9C96-4B805A411B76}" srcOrd="0" destOrd="0" presId="urn:microsoft.com/office/officeart/2009/layout/CirclePictureHierarchy"/>
    <dgm:cxn modelId="{6379AF0F-F95E-4A9E-BCBA-0E1C41C4958C}" type="presParOf" srcId="{8BB51956-3174-4D32-BA07-7C8AE2D8BA9B}" destId="{3E827B6F-DC10-4F84-8012-3B8171D97DAA}" srcOrd="1" destOrd="0" presId="urn:microsoft.com/office/officeart/2009/layout/CirclePictureHierarchy"/>
    <dgm:cxn modelId="{1F885C1F-0EE8-4664-8FBB-8C06E9925273}" type="presParOf" srcId="{68E1E42F-EE37-4F3E-8A89-F2D22688E4AB}" destId="{7812ED74-2B45-42C2-A627-2A89FB704C6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9F46812-4005-F240-A6B5-08828A884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xmlns="" id="{9764EB4F-77C6-974A-8257-A141B124FE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9334-E435-7840-AA42-1584C5479E80}" type="datetimeFigureOut">
              <a:rPr lang="en-AU" smtClean="0"/>
              <a:t>8/04/2020</a:t>
            </a:fld>
            <a:endParaRPr lang="en-AU"/>
          </a:p>
        </p:txBody>
      </p:sp>
      <p:sp>
        <p:nvSpPr>
          <p:cNvPr id="4" name="Footer Placeholder 3">
            <a:extLst>
              <a:ext uri="{FF2B5EF4-FFF2-40B4-BE49-F238E27FC236}">
                <a16:creationId xmlns:a16="http://schemas.microsoft.com/office/drawing/2014/main" xmlns="" id="{27387661-94E7-5D4D-85F2-EFF6386FB2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xmlns="" id="{1D667644-AF13-4446-A57A-361056B5C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3B0FA-BCBB-2541-A5A0-8D4BFE4B6A74}" type="slidenum">
              <a:rPr lang="en-AU" smtClean="0"/>
              <a:t>‹#›</a:t>
            </a:fld>
            <a:endParaRPr lang="en-AU"/>
          </a:p>
        </p:txBody>
      </p:sp>
    </p:spTree>
    <p:extLst>
      <p:ext uri="{BB962C8B-B14F-4D97-AF65-F5344CB8AC3E}">
        <p14:creationId xmlns:p14="http://schemas.microsoft.com/office/powerpoint/2010/main" val="178864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EDC1F-F28B-7D49-A9A7-0F34E30FB51F}" type="datetimeFigureOut">
              <a:rPr lang="en-AU" smtClean="0"/>
              <a:t>8/04/2020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239BD-4949-6A47-A748-5AA928536073}" type="slidenum">
              <a:rPr lang="en-AU" smtClean="0"/>
              <a:t>‹#›</a:t>
            </a:fld>
            <a:endParaRPr lang="en-AU"/>
          </a:p>
        </p:txBody>
      </p:sp>
    </p:spTree>
    <p:extLst>
      <p:ext uri="{BB962C8B-B14F-4D97-AF65-F5344CB8AC3E}">
        <p14:creationId xmlns:p14="http://schemas.microsoft.com/office/powerpoint/2010/main" val="223601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a:t>
            </a:fld>
            <a:endParaRPr lang="en-AU"/>
          </a:p>
        </p:txBody>
      </p:sp>
    </p:spTree>
    <p:extLst>
      <p:ext uri="{BB962C8B-B14F-4D97-AF65-F5344CB8AC3E}">
        <p14:creationId xmlns:p14="http://schemas.microsoft.com/office/powerpoint/2010/main" val="38825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We can see what the stats</a:t>
            </a:r>
            <a:r>
              <a:rPr lang="en-AU" baseline="0" dirty="0" smtClean="0"/>
              <a:t> tell us, but lets see how it can impact individual patients……</a:t>
            </a:r>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10</a:t>
            </a:fld>
            <a:endParaRPr lang="en-AU"/>
          </a:p>
        </p:txBody>
      </p:sp>
    </p:spTree>
    <p:extLst>
      <p:ext uri="{BB962C8B-B14F-4D97-AF65-F5344CB8AC3E}">
        <p14:creationId xmlns:p14="http://schemas.microsoft.com/office/powerpoint/2010/main" val="72044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11</a:t>
            </a:fld>
            <a:endParaRPr lang="en-AU"/>
          </a:p>
        </p:txBody>
      </p:sp>
    </p:spTree>
    <p:extLst>
      <p:ext uri="{BB962C8B-B14F-4D97-AF65-F5344CB8AC3E}">
        <p14:creationId xmlns:p14="http://schemas.microsoft.com/office/powerpoint/2010/main" val="135890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Important to highlight that the duration of therapy is equally as important as initiation. Being high risk, this women may have required at least 6 weeks of prophylaxis with </a:t>
            </a:r>
            <a:r>
              <a:rPr lang="en-AU" dirty="0" err="1" smtClean="0"/>
              <a:t>clexane</a:t>
            </a:r>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12</a:t>
            </a:fld>
            <a:endParaRPr lang="en-AU"/>
          </a:p>
        </p:txBody>
      </p:sp>
    </p:spTree>
    <p:extLst>
      <p:ext uri="{BB962C8B-B14F-4D97-AF65-F5344CB8AC3E}">
        <p14:creationId xmlns:p14="http://schemas.microsoft.com/office/powerpoint/2010/main" val="154379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13</a:t>
            </a:fld>
            <a:endParaRPr lang="en-AU"/>
          </a:p>
        </p:txBody>
      </p:sp>
    </p:spTree>
    <p:extLst>
      <p:ext uri="{BB962C8B-B14F-4D97-AF65-F5344CB8AC3E}">
        <p14:creationId xmlns:p14="http://schemas.microsoft.com/office/powerpoint/2010/main" val="410763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14</a:t>
            </a:fld>
            <a:endParaRPr lang="en-AU"/>
          </a:p>
        </p:txBody>
      </p:sp>
    </p:spTree>
    <p:extLst>
      <p:ext uri="{BB962C8B-B14F-4D97-AF65-F5344CB8AC3E}">
        <p14:creationId xmlns:p14="http://schemas.microsoft.com/office/powerpoint/2010/main" val="295814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Appropriate in terms of drug,</a:t>
            </a:r>
            <a:r>
              <a:rPr lang="en-AU" baseline="0" dirty="0" smtClean="0"/>
              <a:t> dose and also duration of therapy</a:t>
            </a:r>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15</a:t>
            </a:fld>
            <a:endParaRPr lang="en-AU"/>
          </a:p>
        </p:txBody>
      </p:sp>
    </p:spTree>
    <p:extLst>
      <p:ext uri="{BB962C8B-B14F-4D97-AF65-F5344CB8AC3E}">
        <p14:creationId xmlns:p14="http://schemas.microsoft.com/office/powerpoint/2010/main" val="902815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Insert your facilities name and who</a:t>
            </a:r>
            <a:r>
              <a:rPr lang="en-AU" baseline="0" dirty="0" smtClean="0"/>
              <a:t> you have decided locally should complete the tool – either midwife and MO, midwife alone or MO alone</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17</a:t>
            </a:fld>
            <a:endParaRPr lang="en-AU"/>
          </a:p>
        </p:txBody>
      </p:sp>
    </p:spTree>
    <p:extLst>
      <p:ext uri="{BB962C8B-B14F-4D97-AF65-F5344CB8AC3E}">
        <p14:creationId xmlns:p14="http://schemas.microsoft.com/office/powerpoint/2010/main" val="320636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18</a:t>
            </a:fld>
            <a:endParaRPr lang="en-AU"/>
          </a:p>
        </p:txBody>
      </p:sp>
    </p:spTree>
    <p:extLst>
      <p:ext uri="{BB962C8B-B14F-4D97-AF65-F5344CB8AC3E}">
        <p14:creationId xmlns:p14="http://schemas.microsoft.com/office/powerpoint/2010/main" val="417364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women wh</a:t>
            </a:r>
            <a:r>
              <a:rPr lang="en-US" baseline="0" dirty="0" smtClean="0"/>
              <a:t>o have recently been pregnant ie experienced a miscarriage, ectopic pregnancy or termination, as not theoretically considered ‘postpartum’ we need to be aware of them and that they may indeed still be at risk of VTE as their bodies have undergone the physiological changes associated with a higher risk of VTE. </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19</a:t>
            </a:fld>
            <a:endParaRPr lang="en-AU"/>
          </a:p>
        </p:txBody>
      </p:sp>
    </p:spTree>
    <p:extLst>
      <p:ext uri="{BB962C8B-B14F-4D97-AF65-F5344CB8AC3E}">
        <p14:creationId xmlns:p14="http://schemas.microsoft.com/office/powerpoint/2010/main" val="343939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21</a:t>
            </a:fld>
            <a:endParaRPr lang="en-AU"/>
          </a:p>
        </p:txBody>
      </p:sp>
    </p:spTree>
    <p:extLst>
      <p:ext uri="{BB962C8B-B14F-4D97-AF65-F5344CB8AC3E}">
        <p14:creationId xmlns:p14="http://schemas.microsoft.com/office/powerpoint/2010/main" val="42916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purpose of this presentation is to provide an introduction</a:t>
            </a:r>
            <a:r>
              <a:rPr lang="en-AU" baseline="0" dirty="0" smtClean="0"/>
              <a:t> to venous thromboembolism and how to assess and manage VTE risk using the ED adult VTE risk assessment tool. We will practise performing VTE risk assessments using two cases at the end of the presentation.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a:t>
            </a:fld>
            <a:endParaRPr lang="en-AU"/>
          </a:p>
        </p:txBody>
      </p:sp>
    </p:spTree>
    <p:extLst>
      <p:ext uri="{BB962C8B-B14F-4D97-AF65-F5344CB8AC3E}">
        <p14:creationId xmlns:p14="http://schemas.microsoft.com/office/powerpoint/2010/main" val="207877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22</a:t>
            </a:fld>
            <a:endParaRPr lang="en-AU"/>
          </a:p>
        </p:txBody>
      </p:sp>
    </p:spTree>
    <p:extLst>
      <p:ext uri="{BB962C8B-B14F-4D97-AF65-F5344CB8AC3E}">
        <p14:creationId xmlns:p14="http://schemas.microsoft.com/office/powerpoint/2010/main" val="1078469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23</a:t>
            </a:fld>
            <a:endParaRPr lang="en-AU"/>
          </a:p>
        </p:txBody>
      </p:sp>
    </p:spTree>
    <p:extLst>
      <p:ext uri="{BB962C8B-B14F-4D97-AF65-F5344CB8AC3E}">
        <p14:creationId xmlns:p14="http://schemas.microsoft.com/office/powerpoint/2010/main" val="3127230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only valid for up to 14 weeks gestation.</a:t>
            </a:r>
            <a:r>
              <a:rPr lang="en-US" sz="1200" baseline="0" dirty="0" smtClean="0"/>
              <a:t> After 14 weeks, this risk ceases for the woman</a:t>
            </a:r>
            <a:endParaRPr lang="en-AU" sz="1100"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24</a:t>
            </a:fld>
            <a:endParaRPr lang="en-AU"/>
          </a:p>
        </p:txBody>
      </p:sp>
    </p:spTree>
    <p:extLst>
      <p:ext uri="{BB962C8B-B14F-4D97-AF65-F5344CB8AC3E}">
        <p14:creationId xmlns:p14="http://schemas.microsoft.com/office/powerpoint/2010/main" val="290302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25</a:t>
            </a:fld>
            <a:endParaRPr lang="en-AU"/>
          </a:p>
        </p:txBody>
      </p:sp>
    </p:spTree>
    <p:extLst>
      <p:ext uri="{BB962C8B-B14F-4D97-AF65-F5344CB8AC3E}">
        <p14:creationId xmlns:p14="http://schemas.microsoft.com/office/powerpoint/2010/main" val="269411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26</a:t>
            </a:fld>
            <a:endParaRPr lang="en-AU"/>
          </a:p>
        </p:txBody>
      </p:sp>
    </p:spTree>
    <p:extLst>
      <p:ext uri="{BB962C8B-B14F-4D97-AF65-F5344CB8AC3E}">
        <p14:creationId xmlns:p14="http://schemas.microsoft.com/office/powerpoint/2010/main" val="409702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27</a:t>
            </a:fld>
            <a:endParaRPr lang="en-AU"/>
          </a:p>
        </p:txBody>
      </p:sp>
    </p:spTree>
    <p:extLst>
      <p:ext uri="{BB962C8B-B14F-4D97-AF65-F5344CB8AC3E}">
        <p14:creationId xmlns:p14="http://schemas.microsoft.com/office/powerpoint/2010/main" val="2378139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28</a:t>
            </a:fld>
            <a:endParaRPr lang="en-AU"/>
          </a:p>
        </p:txBody>
      </p:sp>
    </p:spTree>
    <p:extLst>
      <p:ext uri="{BB962C8B-B14F-4D97-AF65-F5344CB8AC3E}">
        <p14:creationId xmlns:p14="http://schemas.microsoft.com/office/powerpoint/2010/main" val="194629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29</a:t>
            </a:fld>
            <a:endParaRPr lang="en-AU"/>
          </a:p>
        </p:txBody>
      </p:sp>
    </p:spTree>
    <p:extLst>
      <p:ext uri="{BB962C8B-B14F-4D97-AF65-F5344CB8AC3E}">
        <p14:creationId xmlns:p14="http://schemas.microsoft.com/office/powerpoint/2010/main" val="205757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30</a:t>
            </a:fld>
            <a:endParaRPr lang="en-AU"/>
          </a:p>
        </p:txBody>
      </p:sp>
    </p:spTree>
    <p:extLst>
      <p:ext uri="{BB962C8B-B14F-4D97-AF65-F5344CB8AC3E}">
        <p14:creationId xmlns:p14="http://schemas.microsoft.com/office/powerpoint/2010/main" val="4279329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31</a:t>
            </a:fld>
            <a:endParaRPr lang="en-AU"/>
          </a:p>
        </p:txBody>
      </p:sp>
    </p:spTree>
    <p:extLst>
      <p:ext uri="{BB962C8B-B14F-4D97-AF65-F5344CB8AC3E}">
        <p14:creationId xmlns:p14="http://schemas.microsoft.com/office/powerpoint/2010/main" val="274811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VTE is the term used to define cases of Deep Vein Thrombosis (DVT) and Pulmonary Embolism (PE). </a:t>
            </a:r>
          </a:p>
          <a:p>
            <a:endParaRPr lang="en-AU" dirty="0" smtClean="0"/>
          </a:p>
          <a:p>
            <a:r>
              <a:rPr lang="en-AU" dirty="0" smtClean="0"/>
              <a:t>DVTs as you know develop in the deep veins (most commonly in the lower leg). They can lead to ‘post-thrombotic syndrome’ (PTS), which can cause chronic symptoms including leg pain, swelling, redness, and ulceration. PTS affects 23-60% of DVT patients within 2 years. </a:t>
            </a:r>
          </a:p>
          <a:p>
            <a:r>
              <a:rPr lang="en-AU" dirty="0" smtClean="0"/>
              <a:t>The most serious complication of a DVT is that the clot could dislodge and travel to the lungs, becoming a Pulmonary Embolism (PE). In fact, lower-extremity DVT has a 3% PE-related mortality rate.</a:t>
            </a:r>
          </a:p>
          <a:p>
            <a:endParaRPr lang="en-AU" dirty="0" smtClean="0"/>
          </a:p>
          <a:p>
            <a:r>
              <a:rPr lang="en-AU" dirty="0" smtClean="0"/>
              <a:t>PE is a serious complication which can lead to death. Patients with PE have a 30-60% chance of dying from it.</a:t>
            </a:r>
          </a:p>
          <a:p>
            <a:endParaRPr lang="en-AU" dirty="0" smtClean="0"/>
          </a:p>
          <a:p>
            <a:r>
              <a:rPr lang="en-AU" dirty="0" smtClean="0"/>
              <a:t>We must remember that DVT and PE are not just single events, often patients suffer long-term complications. </a:t>
            </a:r>
          </a:p>
          <a:p>
            <a:endParaRPr lang="en-US" dirty="0" smtClean="0"/>
          </a:p>
          <a:p>
            <a:r>
              <a:rPr lang="en-US" dirty="0" smtClean="0"/>
              <a:t>DVT image from: https://www.healthdirect.gov.au/deep-vein-thrombosis</a:t>
            </a:r>
          </a:p>
          <a:p>
            <a:r>
              <a:rPr lang="en-US" dirty="0" smtClean="0"/>
              <a:t>PE imagine from:</a:t>
            </a:r>
            <a:r>
              <a:rPr lang="en-US" baseline="0" dirty="0" smtClean="0"/>
              <a:t> https://www.ihtc.org/pulmonary-embolism/</a:t>
            </a:r>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a:t>
            </a:fld>
            <a:endParaRPr lang="en-AU"/>
          </a:p>
        </p:txBody>
      </p:sp>
    </p:spTree>
    <p:extLst>
      <p:ext uri="{BB962C8B-B14F-4D97-AF65-F5344CB8AC3E}">
        <p14:creationId xmlns:p14="http://schemas.microsoft.com/office/powerpoint/2010/main" val="419307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32</a:t>
            </a:fld>
            <a:endParaRPr lang="en-AU"/>
          </a:p>
        </p:txBody>
      </p:sp>
    </p:spTree>
    <p:extLst>
      <p:ext uri="{BB962C8B-B14F-4D97-AF65-F5344CB8AC3E}">
        <p14:creationId xmlns:p14="http://schemas.microsoft.com/office/powerpoint/2010/main" val="3586672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second section prompts the</a:t>
            </a:r>
            <a:r>
              <a:rPr lang="en-AU" baseline="0" dirty="0" smtClean="0"/>
              <a:t> midwife or </a:t>
            </a:r>
            <a:r>
              <a:rPr lang="en-AU" dirty="0" smtClean="0"/>
              <a:t>medical officers to identify</a:t>
            </a:r>
            <a:r>
              <a:rPr lang="en-AU" baseline="0" dirty="0" smtClean="0"/>
              <a:t> contraindications to pharmacological prophylaxis. If unsure, consult a senior clinician. </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33</a:t>
            </a:fld>
            <a:endParaRPr lang="en-AU"/>
          </a:p>
        </p:txBody>
      </p:sp>
    </p:spTree>
    <p:extLst>
      <p:ext uri="{BB962C8B-B14F-4D97-AF65-F5344CB8AC3E}">
        <p14:creationId xmlns:p14="http://schemas.microsoft.com/office/powerpoint/2010/main" val="193795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If a C/I has been identified then consultation with a consultant must be undertaken. </a:t>
            </a:r>
          </a:p>
          <a:p>
            <a:endParaRPr lang="en-AU" baseline="0" dirty="0" smtClean="0"/>
          </a:p>
          <a:p>
            <a:r>
              <a:rPr lang="en-AU" baseline="0" dirty="0" smtClean="0"/>
              <a:t>Be very careful if an epidural catheter is in use. While this doesn’t mean the women cannot have prophylaxis, discussion with an anaesthetist will hep guide the timing of the dose and/or insertion/removal of the catheter to avoid epidural haematoma.</a:t>
            </a:r>
          </a:p>
        </p:txBody>
      </p:sp>
      <p:sp>
        <p:nvSpPr>
          <p:cNvPr id="4" name="Slide Number Placeholder 3"/>
          <p:cNvSpPr>
            <a:spLocks noGrp="1"/>
          </p:cNvSpPr>
          <p:nvPr>
            <p:ph type="sldNum" sz="quarter" idx="10"/>
          </p:nvPr>
        </p:nvSpPr>
        <p:spPr/>
        <p:txBody>
          <a:bodyPr/>
          <a:lstStyle/>
          <a:p>
            <a:fld id="{0C5239BD-4949-6A47-A748-5AA928536073}" type="slidenum">
              <a:rPr lang="en-AU" smtClean="0"/>
              <a:t>34</a:t>
            </a:fld>
            <a:endParaRPr lang="en-AU"/>
          </a:p>
        </p:txBody>
      </p:sp>
    </p:spTree>
    <p:extLst>
      <p:ext uri="{BB962C8B-B14F-4D97-AF65-F5344CB8AC3E}">
        <p14:creationId xmlns:p14="http://schemas.microsoft.com/office/powerpoint/2010/main" val="4017385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35</a:t>
            </a:fld>
            <a:endParaRPr lang="en-AU"/>
          </a:p>
        </p:txBody>
      </p:sp>
    </p:spTree>
    <p:extLst>
      <p:ext uri="{BB962C8B-B14F-4D97-AF65-F5344CB8AC3E}">
        <p14:creationId xmlns:p14="http://schemas.microsoft.com/office/powerpoint/2010/main" val="2386434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available in Arabic, Chinese (simplified), Chinese (traditional), Greek, Hindi, Korean, Vietnamese</a:t>
            </a:r>
            <a:endParaRPr lang="en-AU" baseline="0"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36</a:t>
            </a:fld>
            <a:endParaRPr lang="en-AU"/>
          </a:p>
        </p:txBody>
      </p:sp>
    </p:spTree>
    <p:extLst>
      <p:ext uri="{BB962C8B-B14F-4D97-AF65-F5344CB8AC3E}">
        <p14:creationId xmlns:p14="http://schemas.microsoft.com/office/powerpoint/2010/main" val="3394598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smtClean="0"/>
              <a:t>Determine if the woman or her carer is able to manage injections. If not, consider alternative arrangements to ensure continuity in management (e.g. GP, HITH, ambulatory care units, community nursing etc.)  </a:t>
            </a:r>
          </a:p>
        </p:txBody>
      </p:sp>
      <p:sp>
        <p:nvSpPr>
          <p:cNvPr id="4" name="Slide Number Placeholder 3"/>
          <p:cNvSpPr>
            <a:spLocks noGrp="1"/>
          </p:cNvSpPr>
          <p:nvPr>
            <p:ph type="sldNum" sz="quarter" idx="10"/>
          </p:nvPr>
        </p:nvSpPr>
        <p:spPr/>
        <p:txBody>
          <a:bodyPr/>
          <a:lstStyle/>
          <a:p>
            <a:fld id="{0C5239BD-4949-6A47-A748-5AA928536073}" type="slidenum">
              <a:rPr lang="en-AU" smtClean="0"/>
              <a:t>37</a:t>
            </a:fld>
            <a:endParaRPr lang="en-AU"/>
          </a:p>
        </p:txBody>
      </p:sp>
    </p:spTree>
    <p:extLst>
      <p:ext uri="{BB962C8B-B14F-4D97-AF65-F5344CB8AC3E}">
        <p14:creationId xmlns:p14="http://schemas.microsoft.com/office/powerpoint/2010/main" val="2117990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38</a:t>
            </a:fld>
            <a:endParaRPr lang="en-AU"/>
          </a:p>
        </p:txBody>
      </p:sp>
    </p:spTree>
    <p:extLst>
      <p:ext uri="{BB962C8B-B14F-4D97-AF65-F5344CB8AC3E}">
        <p14:creationId xmlns:p14="http://schemas.microsoft.com/office/powerpoint/2010/main" val="949838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39</a:t>
            </a:fld>
            <a:endParaRPr lang="en-AU"/>
          </a:p>
        </p:txBody>
      </p:sp>
    </p:spTree>
    <p:extLst>
      <p:ext uri="{BB962C8B-B14F-4D97-AF65-F5344CB8AC3E}">
        <p14:creationId xmlns:p14="http://schemas.microsoft.com/office/powerpoint/2010/main" val="1179144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women may need therapeutic doses of anticoagulation rather than prophylactic</a:t>
            </a:r>
            <a:r>
              <a:rPr lang="en-US" baseline="0" dirty="0" smtClean="0"/>
              <a:t> </a:t>
            </a:r>
            <a:r>
              <a:rPr lang="en-US" dirty="0" smtClean="0"/>
              <a:t>doses,</a:t>
            </a:r>
            <a:r>
              <a:rPr lang="en-US" baseline="0" dirty="0" smtClean="0"/>
              <a:t> particularly if they were on long-term anticoagulation prior to and/or during pregnancy as discussed earlier</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40</a:t>
            </a:fld>
            <a:endParaRPr lang="en-AU"/>
          </a:p>
        </p:txBody>
      </p:sp>
    </p:spTree>
    <p:extLst>
      <p:ext uri="{BB962C8B-B14F-4D97-AF65-F5344CB8AC3E}">
        <p14:creationId xmlns:p14="http://schemas.microsoft.com/office/powerpoint/2010/main" val="260721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regular NIMC contains a dedicated VTE section. Where this chart is used, the Medical Officer must prescribe pharmacological and / or mechanical prophylaxis within the dedicated section. Prescribing outside of this section may lead to duplication of orders and risk of patient harm. Where other versions of the NIMC without this section are in use, such as the </a:t>
            </a:r>
            <a:r>
              <a:rPr lang="en-AU" dirty="0" err="1" smtClean="0"/>
              <a:t>longstay</a:t>
            </a:r>
            <a:r>
              <a:rPr lang="en-AU" dirty="0" smtClean="0"/>
              <a:t> chart, prescribing should be completed within the normal sections. Checks associated with mechanical prophylaxis must also be documented at least twice daily by nursing staff / midwives. Checks should be documented on the NIMC, where mechanical prophylaxis has been prescribed. </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41</a:t>
            </a:fld>
            <a:endParaRPr lang="en-AU"/>
          </a:p>
        </p:txBody>
      </p:sp>
    </p:spTree>
    <p:extLst>
      <p:ext uri="{BB962C8B-B14F-4D97-AF65-F5344CB8AC3E}">
        <p14:creationId xmlns:p14="http://schemas.microsoft.com/office/powerpoint/2010/main" val="348642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Virchow was the first to explain the categories of factors that contribute to the formation of thrombosis</a:t>
            </a:r>
          </a:p>
          <a:p>
            <a:endParaRPr lang="en-AU" dirty="0" smtClean="0"/>
          </a:p>
          <a:p>
            <a:r>
              <a:rPr lang="en-AU" dirty="0" smtClean="0"/>
              <a:t>Stasis e.g. due to varicose veins, prolonged travel, immobility</a:t>
            </a:r>
          </a:p>
          <a:p>
            <a:r>
              <a:rPr lang="en-AU" dirty="0" smtClean="0"/>
              <a:t>Hypercoagulability or the activation of coagulation e.g. due to inherited bleeding disorders, cancer, or during pregnancy</a:t>
            </a:r>
          </a:p>
          <a:p>
            <a:r>
              <a:rPr lang="en-AU" dirty="0" smtClean="0"/>
              <a:t>Endothelial Injury i.e. injury or trauma to the inside of the blood vessel</a:t>
            </a:r>
          </a:p>
        </p:txBody>
      </p:sp>
      <p:sp>
        <p:nvSpPr>
          <p:cNvPr id="4" name="Slide Number Placeholder 3"/>
          <p:cNvSpPr>
            <a:spLocks noGrp="1"/>
          </p:cNvSpPr>
          <p:nvPr>
            <p:ph type="sldNum" sz="quarter" idx="10"/>
          </p:nvPr>
        </p:nvSpPr>
        <p:spPr/>
        <p:txBody>
          <a:bodyPr/>
          <a:lstStyle/>
          <a:p>
            <a:fld id="{0C5239BD-4949-6A47-A748-5AA928536073}" type="slidenum">
              <a:rPr lang="en-AU" smtClean="0"/>
              <a:t>4</a:t>
            </a:fld>
            <a:endParaRPr lang="en-AU"/>
          </a:p>
        </p:txBody>
      </p:sp>
    </p:spTree>
    <p:extLst>
      <p:ext uri="{BB962C8B-B14F-4D97-AF65-F5344CB8AC3E}">
        <p14:creationId xmlns:p14="http://schemas.microsoft.com/office/powerpoint/2010/main" val="994357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42</a:t>
            </a:fld>
            <a:endParaRPr lang="en-AU"/>
          </a:p>
        </p:txBody>
      </p:sp>
    </p:spTree>
    <p:extLst>
      <p:ext uri="{BB962C8B-B14F-4D97-AF65-F5344CB8AC3E}">
        <p14:creationId xmlns:p14="http://schemas.microsoft.com/office/powerpoint/2010/main" val="165832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Mechanical prophylaxis requires regular surveillance.</a:t>
            </a:r>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43</a:t>
            </a:fld>
            <a:endParaRPr lang="en-AU"/>
          </a:p>
        </p:txBody>
      </p:sp>
    </p:spTree>
    <p:extLst>
      <p:ext uri="{BB962C8B-B14F-4D97-AF65-F5344CB8AC3E}">
        <p14:creationId xmlns:p14="http://schemas.microsoft.com/office/powerpoint/2010/main" val="2514503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44</a:t>
            </a:fld>
            <a:endParaRPr lang="en-AU"/>
          </a:p>
        </p:txBody>
      </p:sp>
    </p:spTree>
    <p:extLst>
      <p:ext uri="{BB962C8B-B14F-4D97-AF65-F5344CB8AC3E}">
        <p14:creationId xmlns:p14="http://schemas.microsoft.com/office/powerpoint/2010/main" val="3284523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45</a:t>
            </a:fld>
            <a:endParaRPr lang="en-AU"/>
          </a:p>
        </p:txBody>
      </p:sp>
    </p:spTree>
    <p:extLst>
      <p:ext uri="{BB962C8B-B14F-4D97-AF65-F5344CB8AC3E}">
        <p14:creationId xmlns:p14="http://schemas.microsoft.com/office/powerpoint/2010/main" val="171278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46</a:t>
            </a:fld>
            <a:endParaRPr lang="en-AU"/>
          </a:p>
        </p:txBody>
      </p:sp>
    </p:spTree>
    <p:extLst>
      <p:ext uri="{BB962C8B-B14F-4D97-AF65-F5344CB8AC3E}">
        <p14:creationId xmlns:p14="http://schemas.microsoft.com/office/powerpoint/2010/main" val="2169560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47</a:t>
            </a:fld>
            <a:endParaRPr lang="en-AU"/>
          </a:p>
        </p:txBody>
      </p:sp>
    </p:spTree>
    <p:extLst>
      <p:ext uri="{BB962C8B-B14F-4D97-AF65-F5344CB8AC3E}">
        <p14:creationId xmlns:p14="http://schemas.microsoft.com/office/powerpoint/2010/main" val="1511470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48</a:t>
            </a:fld>
            <a:endParaRPr lang="en-AU"/>
          </a:p>
        </p:txBody>
      </p:sp>
    </p:spTree>
    <p:extLst>
      <p:ext uri="{BB962C8B-B14F-4D97-AF65-F5344CB8AC3E}">
        <p14:creationId xmlns:p14="http://schemas.microsoft.com/office/powerpoint/2010/main" val="309835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49</a:t>
            </a:fld>
            <a:endParaRPr lang="en-AU"/>
          </a:p>
        </p:txBody>
      </p:sp>
    </p:spTree>
    <p:extLst>
      <p:ext uri="{BB962C8B-B14F-4D97-AF65-F5344CB8AC3E}">
        <p14:creationId xmlns:p14="http://schemas.microsoft.com/office/powerpoint/2010/main" val="411361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50</a:t>
            </a:fld>
            <a:endParaRPr lang="en-AU"/>
          </a:p>
        </p:txBody>
      </p:sp>
    </p:spTree>
    <p:extLst>
      <p:ext uri="{BB962C8B-B14F-4D97-AF65-F5344CB8AC3E}">
        <p14:creationId xmlns:p14="http://schemas.microsoft.com/office/powerpoint/2010/main" val="1250243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51</a:t>
            </a:fld>
            <a:endParaRPr lang="en-AU"/>
          </a:p>
        </p:txBody>
      </p:sp>
    </p:spTree>
    <p:extLst>
      <p:ext uri="{BB962C8B-B14F-4D97-AF65-F5344CB8AC3E}">
        <p14:creationId xmlns:p14="http://schemas.microsoft.com/office/powerpoint/2010/main" val="53652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VTE causes a significant mortality</a:t>
            </a:r>
            <a:r>
              <a:rPr lang="en-AU" baseline="0" dirty="0" smtClean="0"/>
              <a:t> and morbidity </a:t>
            </a:r>
            <a:r>
              <a:rPr lang="en-AU" dirty="0" smtClean="0"/>
              <a:t>burden.</a:t>
            </a:r>
          </a:p>
          <a:p>
            <a:r>
              <a:rPr lang="en-AU" dirty="0" smtClean="0"/>
              <a:t>Of course deaths</a:t>
            </a:r>
            <a:r>
              <a:rPr lang="en-AU" baseline="0" dirty="0" smtClean="0"/>
              <a:t> from PEs concern us, but the impact of DVT also warrants action. We can see more readmissions, increased LOS and the possibility that many patients with DVT may then develop post thrombotic syndrome (PTS).</a:t>
            </a:r>
            <a:endParaRPr lang="en-AU" dirty="0" smtClean="0"/>
          </a:p>
          <a:p>
            <a:r>
              <a:rPr lang="en-AU" dirty="0" smtClean="0"/>
              <a:t>PTS affects 23-60% of DVT patients within 2 years.</a:t>
            </a:r>
            <a:r>
              <a:rPr lang="en-AU" baseline="0" dirty="0" smtClean="0"/>
              <a:t> </a:t>
            </a:r>
            <a:endParaRPr lang="en-AU" dirty="0" smtClean="0"/>
          </a:p>
          <a:p>
            <a:r>
              <a:rPr lang="en-AU" dirty="0" smtClean="0"/>
              <a:t>C</a:t>
            </a:r>
            <a:r>
              <a:rPr lang="en-AU" baseline="0" dirty="0" smtClean="0"/>
              <a:t>hronic symptoms including leg pain, swelling, redness, and ulceration.</a:t>
            </a:r>
          </a:p>
        </p:txBody>
      </p:sp>
      <p:sp>
        <p:nvSpPr>
          <p:cNvPr id="4" name="Slide Number Placeholder 3"/>
          <p:cNvSpPr>
            <a:spLocks noGrp="1"/>
          </p:cNvSpPr>
          <p:nvPr>
            <p:ph type="sldNum" sz="quarter" idx="10"/>
          </p:nvPr>
        </p:nvSpPr>
        <p:spPr/>
        <p:txBody>
          <a:bodyPr/>
          <a:lstStyle/>
          <a:p>
            <a:fld id="{0C5239BD-4949-6A47-A748-5AA928536073}" type="slidenum">
              <a:rPr lang="en-AU" smtClean="0"/>
              <a:t>5</a:t>
            </a:fld>
            <a:endParaRPr lang="en-AU"/>
          </a:p>
        </p:txBody>
      </p:sp>
    </p:spTree>
    <p:extLst>
      <p:ext uri="{BB962C8B-B14F-4D97-AF65-F5344CB8AC3E}">
        <p14:creationId xmlns:p14="http://schemas.microsoft.com/office/powerpoint/2010/main" val="1331973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52</a:t>
            </a:fld>
            <a:endParaRPr lang="en-AU"/>
          </a:p>
        </p:txBody>
      </p:sp>
    </p:spTree>
    <p:extLst>
      <p:ext uri="{BB962C8B-B14F-4D97-AF65-F5344CB8AC3E}">
        <p14:creationId xmlns:p14="http://schemas.microsoft.com/office/powerpoint/2010/main" val="1241598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53</a:t>
            </a:fld>
            <a:endParaRPr lang="en-AU"/>
          </a:p>
        </p:txBody>
      </p:sp>
    </p:spTree>
    <p:extLst>
      <p:ext uri="{BB962C8B-B14F-4D97-AF65-F5344CB8AC3E}">
        <p14:creationId xmlns:p14="http://schemas.microsoft.com/office/powerpoint/2010/main" val="1534078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54</a:t>
            </a:fld>
            <a:endParaRPr lang="en-AU"/>
          </a:p>
        </p:txBody>
      </p:sp>
    </p:spTree>
    <p:extLst>
      <p:ext uri="{BB962C8B-B14F-4D97-AF65-F5344CB8AC3E}">
        <p14:creationId xmlns:p14="http://schemas.microsoft.com/office/powerpoint/2010/main" val="3727703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 available on CEC</a:t>
            </a:r>
            <a:r>
              <a:rPr lang="en-US" baseline="0" dirty="0" smtClean="0"/>
              <a:t> webpage: http://www.cec.health.nsw.gov.au/patient-safety-programs/adult-patient-safety/vte-prevention/maternity</a:t>
            </a: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55</a:t>
            </a:fld>
            <a:endParaRPr lang="en-AU"/>
          </a:p>
        </p:txBody>
      </p:sp>
    </p:spTree>
    <p:extLst>
      <p:ext uri="{BB962C8B-B14F-4D97-AF65-F5344CB8AC3E}">
        <p14:creationId xmlns:p14="http://schemas.microsoft.com/office/powerpoint/2010/main" val="248345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noProof="0" dirty="0" smtClean="0"/>
              <a:t>Note that these are general population figures – not specific to maternity only</a:t>
            </a:r>
            <a:endParaRPr lang="en-AU" noProof="0" dirty="0" smtClean="0"/>
          </a:p>
          <a:p>
            <a:pPr>
              <a:buFontTx/>
              <a:buNone/>
            </a:pPr>
            <a:endParaRPr lang="en-AU" noProof="0" dirty="0" smtClean="0"/>
          </a:p>
          <a:p>
            <a:pPr>
              <a:buFontTx/>
              <a:buNone/>
            </a:pPr>
            <a:r>
              <a:rPr lang="en-AU" noProof="0" dirty="0" smtClean="0"/>
              <a:t>The</a:t>
            </a:r>
            <a:r>
              <a:rPr lang="en-AU" baseline="0" noProof="0" dirty="0" smtClean="0"/>
              <a:t> impact of VTE is significant. An article by Access Economics estimated that in 2008 there were approximately 14 000 cases of VTE in Australia. Using epidemiological evidence, it was estimated that VTE  was responsible for more than 5000 deaths. </a:t>
            </a:r>
          </a:p>
          <a:p>
            <a:pPr>
              <a:buFontTx/>
              <a:buNone/>
            </a:pPr>
            <a:r>
              <a:rPr lang="en-AU" baseline="0" noProof="0" dirty="0" smtClean="0"/>
              <a:t>It is estimated that VTE causes 7% of all hospital deaths and the incidence is 100 times greater in hospitalised patients than in community residents.</a:t>
            </a:r>
          </a:p>
          <a:p>
            <a:pPr>
              <a:buFontTx/>
              <a:buNone/>
            </a:pPr>
            <a:r>
              <a:rPr lang="en-AU" noProof="0" dirty="0" smtClean="0"/>
              <a:t>Often these</a:t>
            </a:r>
            <a:r>
              <a:rPr lang="en-AU" baseline="0" noProof="0" dirty="0" smtClean="0"/>
              <a:t> are just numbers to us</a:t>
            </a:r>
            <a:r>
              <a:rPr lang="en-AU" noProof="0" dirty="0" smtClean="0"/>
              <a:t>, we might not experience what</a:t>
            </a:r>
            <a:r>
              <a:rPr lang="en-AU" baseline="0" noProof="0" dirty="0" smtClean="0"/>
              <a:t> VTE actually does to patients, or we don’t see the impact often enough to warrant concern.</a:t>
            </a:r>
            <a:endParaRPr lang="en-AU" noProof="0" dirty="0" smtClean="0"/>
          </a:p>
          <a:p>
            <a:pPr>
              <a:buFontTx/>
              <a:buChar char="•"/>
            </a:pPr>
            <a:r>
              <a:rPr lang="en-AU" noProof="0" dirty="0" smtClean="0"/>
              <a:t>What does the harm VTE imposes actually mean for our patients on a case by case level?</a:t>
            </a:r>
          </a:p>
          <a:p>
            <a:pPr>
              <a:buFontTx/>
              <a:buChar char="•"/>
            </a:pPr>
            <a:r>
              <a:rPr lang="en-AU" dirty="0" smtClean="0"/>
              <a:t>What is the real harm?</a:t>
            </a:r>
          </a:p>
          <a:p>
            <a:pPr>
              <a:buFontTx/>
              <a:buChar cha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Reference: Access Economics. The burden of venous thromboembolism in Australia. Report by Access Economics Pty Limited for the Australian and New Zealand Working Party on the management and prevention of venous thromboembolism, 2008.</a:t>
            </a:r>
          </a:p>
          <a:p>
            <a:pPr>
              <a:buFontTx/>
              <a:buNone/>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6</a:t>
            </a:fld>
            <a:endParaRPr lang="en-AU"/>
          </a:p>
        </p:txBody>
      </p:sp>
    </p:spTree>
    <p:extLst>
      <p:ext uri="{BB962C8B-B14F-4D97-AF65-F5344CB8AC3E}">
        <p14:creationId xmlns:p14="http://schemas.microsoft.com/office/powerpoint/2010/main" val="132119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7</a:t>
            </a:fld>
            <a:endParaRPr lang="en-AU"/>
          </a:p>
        </p:txBody>
      </p:sp>
    </p:spTree>
    <p:extLst>
      <p:ext uri="{BB962C8B-B14F-4D97-AF65-F5344CB8AC3E}">
        <p14:creationId xmlns:p14="http://schemas.microsoft.com/office/powerpoint/2010/main" val="231218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Ask staff what they think</a:t>
            </a:r>
            <a:r>
              <a:rPr lang="en-AU" baseline="0" dirty="0" smtClean="0"/>
              <a:t> the causes are…..</a:t>
            </a:r>
            <a:endParaRPr lang="en-AU"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8</a:t>
            </a:fld>
            <a:endParaRPr lang="en-AU"/>
          </a:p>
        </p:txBody>
      </p:sp>
    </p:spTree>
    <p:extLst>
      <p:ext uri="{BB962C8B-B14F-4D97-AF65-F5344CB8AC3E}">
        <p14:creationId xmlns:p14="http://schemas.microsoft.com/office/powerpoint/2010/main" val="157899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9</a:t>
            </a:fld>
            <a:endParaRPr lang="en-AU"/>
          </a:p>
        </p:txBody>
      </p:sp>
    </p:spTree>
    <p:extLst>
      <p:ext uri="{BB962C8B-B14F-4D97-AF65-F5344CB8AC3E}">
        <p14:creationId xmlns:p14="http://schemas.microsoft.com/office/powerpoint/2010/main" val="71081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C2419-5CFD-1D45-A020-B000671FAED8}"/>
              </a:ext>
            </a:extLst>
          </p:cNvPr>
          <p:cNvSpPr>
            <a:spLocks noGrp="1"/>
          </p:cNvSpPr>
          <p:nvPr userDrawn="1">
            <p:ph type="ctrTitle" hasCustomPrompt="1"/>
          </p:nvPr>
        </p:nvSpPr>
        <p:spPr>
          <a:xfrm>
            <a:off x="709150" y="686288"/>
            <a:ext cx="6114843" cy="2052109"/>
          </a:xfrm>
        </p:spPr>
        <p:txBody>
          <a:bodyPr anchor="b" anchorCtr="0">
            <a:noAutofit/>
          </a:bodyPr>
          <a:lstStyle>
            <a:lvl1pPr algn="l">
              <a:defRPr sz="4500" cap="none" baseline="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xmlns="" id="{EC8BA108-0233-7E47-9486-5F382BF56F7B}"/>
              </a:ext>
            </a:extLst>
          </p:cNvPr>
          <p:cNvSpPr>
            <a:spLocks noGrp="1"/>
          </p:cNvSpPr>
          <p:nvPr userDrawn="1">
            <p:ph type="subTitle" idx="1"/>
          </p:nvPr>
        </p:nvSpPr>
        <p:spPr>
          <a:xfrm>
            <a:off x="705424" y="2913252"/>
            <a:ext cx="6121837" cy="660806"/>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45" name="Picture 44">
            <a:extLst>
              <a:ext uri="{FF2B5EF4-FFF2-40B4-BE49-F238E27FC236}">
                <a16:creationId xmlns:a16="http://schemas.microsoft.com/office/drawing/2014/main" xmlns="" id="{9593122F-5734-9D46-ABC7-8183E031D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Tree>
    <p:extLst>
      <p:ext uri="{BB962C8B-B14F-4D97-AF65-F5344CB8AC3E}">
        <p14:creationId xmlns:p14="http://schemas.microsoft.com/office/powerpoint/2010/main" val="2126781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9" name="Picture Placeholder 6">
            <a:extLst>
              <a:ext uri="{FF2B5EF4-FFF2-40B4-BE49-F238E27FC236}">
                <a16:creationId xmlns:a16="http://schemas.microsoft.com/office/drawing/2014/main" xmlns="" id="{21911A40-863F-E742-A7F8-B7C6A3592F66}"/>
              </a:ext>
            </a:extLst>
          </p:cNvPr>
          <p:cNvSpPr>
            <a:spLocks noGrp="1"/>
          </p:cNvSpPr>
          <p:nvPr>
            <p:ph type="pic" sz="quarter" idx="15" hasCustomPrompt="1"/>
          </p:nvPr>
        </p:nvSpPr>
        <p:spPr>
          <a:xfrm>
            <a:off x="695326"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1" name="Content Placeholder 11">
            <a:extLst>
              <a:ext uri="{FF2B5EF4-FFF2-40B4-BE49-F238E27FC236}">
                <a16:creationId xmlns:a16="http://schemas.microsoft.com/office/drawing/2014/main" xmlns="" id="{E9771F4F-EB89-BE42-B771-79259FCDE416}"/>
              </a:ext>
            </a:extLst>
          </p:cNvPr>
          <p:cNvSpPr>
            <a:spLocks noGrp="1"/>
          </p:cNvSpPr>
          <p:nvPr>
            <p:ph sz="quarter" idx="14"/>
          </p:nvPr>
        </p:nvSpPr>
        <p:spPr>
          <a:xfrm>
            <a:off x="695325" y="3748284"/>
            <a:ext cx="3348000" cy="1803532"/>
          </a:xfrm>
        </p:spPr>
        <p:txBody>
          <a:bodyPr lIns="0" tIns="0" rIns="0" bIns="0"/>
          <a:lstStyle>
            <a:lvl1pPr>
              <a:defRPr sz="1200"/>
            </a:lvl1pPr>
          </a:lstStyle>
          <a:p>
            <a:pPr lvl="0"/>
            <a:r>
              <a:rPr lang="en-US" dirty="0"/>
              <a:t>Edit Master text styles</a:t>
            </a:r>
          </a:p>
        </p:txBody>
      </p:sp>
      <p:sp>
        <p:nvSpPr>
          <p:cNvPr id="13" name="Content Placeholder 11">
            <a:extLst>
              <a:ext uri="{FF2B5EF4-FFF2-40B4-BE49-F238E27FC236}">
                <a16:creationId xmlns:a16="http://schemas.microsoft.com/office/drawing/2014/main" xmlns="" id="{6FDB3D16-4912-BC4E-94B5-E6A4EA5D02A8}"/>
              </a:ext>
            </a:extLst>
          </p:cNvPr>
          <p:cNvSpPr>
            <a:spLocks noGrp="1"/>
          </p:cNvSpPr>
          <p:nvPr>
            <p:ph sz="quarter" idx="17"/>
          </p:nvPr>
        </p:nvSpPr>
        <p:spPr>
          <a:xfrm>
            <a:off x="4422000" y="3748284"/>
            <a:ext cx="3348000" cy="1803532"/>
          </a:xfrm>
        </p:spPr>
        <p:txBody>
          <a:bodyPr lIns="0" tIns="0" rIns="0" bIns="0"/>
          <a:lstStyle>
            <a:lvl1pPr>
              <a:defRPr sz="1200"/>
            </a:lvl1pPr>
          </a:lstStyle>
          <a:p>
            <a:pPr lvl="0"/>
            <a:r>
              <a:rPr lang="en-US" dirty="0"/>
              <a:t>Edit Master text styles</a:t>
            </a:r>
          </a:p>
        </p:txBody>
      </p:sp>
      <p:sp>
        <p:nvSpPr>
          <p:cNvPr id="14" name="Content Placeholder 11">
            <a:extLst>
              <a:ext uri="{FF2B5EF4-FFF2-40B4-BE49-F238E27FC236}">
                <a16:creationId xmlns:a16="http://schemas.microsoft.com/office/drawing/2014/main" xmlns="" id="{D7E32E68-ADE2-0F4A-8F0D-1F269FBE7D44}"/>
              </a:ext>
            </a:extLst>
          </p:cNvPr>
          <p:cNvSpPr>
            <a:spLocks noGrp="1"/>
          </p:cNvSpPr>
          <p:nvPr>
            <p:ph sz="quarter" idx="18"/>
          </p:nvPr>
        </p:nvSpPr>
        <p:spPr>
          <a:xfrm>
            <a:off x="8148675" y="3748284"/>
            <a:ext cx="3348000" cy="1803532"/>
          </a:xfrm>
        </p:spPr>
        <p:txBody>
          <a:bodyPr lIns="0" tIns="0" rIns="0" bIns="0"/>
          <a:lstStyle>
            <a:lvl1pPr>
              <a:defRPr sz="1200"/>
            </a:lvl1pPr>
          </a:lstStyle>
          <a:p>
            <a:pPr lvl="0"/>
            <a:r>
              <a:rPr lang="en-US" dirty="0"/>
              <a:t>Edit Master text styles</a:t>
            </a:r>
          </a:p>
        </p:txBody>
      </p:sp>
      <p:sp>
        <p:nvSpPr>
          <p:cNvPr id="17" name="Picture Placeholder 6">
            <a:extLst>
              <a:ext uri="{FF2B5EF4-FFF2-40B4-BE49-F238E27FC236}">
                <a16:creationId xmlns:a16="http://schemas.microsoft.com/office/drawing/2014/main" xmlns="" id="{E6BF9FC8-1065-8243-84A7-A916AFBC4B9F}"/>
              </a:ext>
            </a:extLst>
          </p:cNvPr>
          <p:cNvSpPr>
            <a:spLocks noGrp="1"/>
          </p:cNvSpPr>
          <p:nvPr>
            <p:ph type="pic" sz="quarter" idx="19" hasCustomPrompt="1"/>
          </p:nvPr>
        </p:nvSpPr>
        <p:spPr>
          <a:xfrm>
            <a:off x="4422000"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8" name="Picture Placeholder 6">
            <a:extLst>
              <a:ext uri="{FF2B5EF4-FFF2-40B4-BE49-F238E27FC236}">
                <a16:creationId xmlns:a16="http://schemas.microsoft.com/office/drawing/2014/main" xmlns="" id="{9476A912-6C8A-5548-ADE8-A9C5D90BCE92}"/>
              </a:ext>
            </a:extLst>
          </p:cNvPr>
          <p:cNvSpPr>
            <a:spLocks noGrp="1"/>
          </p:cNvSpPr>
          <p:nvPr>
            <p:ph type="pic" sz="quarter" idx="20" hasCustomPrompt="1"/>
          </p:nvPr>
        </p:nvSpPr>
        <p:spPr>
          <a:xfrm>
            <a:off x="8148674"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5" name="Footer Placeholder 4">
            <a:extLst>
              <a:ext uri="{FF2B5EF4-FFF2-40B4-BE49-F238E27FC236}">
                <a16:creationId xmlns:a16="http://schemas.microsoft.com/office/drawing/2014/main" xmlns=""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xmlns="" id="{98946DF3-DB7F-AA4D-BD78-0CFEC6567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2177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 Ic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5" name="Footer Placeholder 4">
            <a:extLst>
              <a:ext uri="{FF2B5EF4-FFF2-40B4-BE49-F238E27FC236}">
                <a16:creationId xmlns:a16="http://schemas.microsoft.com/office/drawing/2014/main" xmlns=""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xmlns="" id="{98946DF3-DB7F-AA4D-BD78-0CFEC6567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34" name="Picture Placeholder 6">
            <a:extLst>
              <a:ext uri="{FF2B5EF4-FFF2-40B4-BE49-F238E27FC236}">
                <a16:creationId xmlns:a16="http://schemas.microsoft.com/office/drawing/2014/main" xmlns="" id="{DA3B9E7A-AA85-DE41-8434-D39A0D13C2BD}"/>
              </a:ext>
            </a:extLst>
          </p:cNvPr>
          <p:cNvSpPr>
            <a:spLocks noGrp="1"/>
          </p:cNvSpPr>
          <p:nvPr>
            <p:ph type="pic" sz="quarter" idx="26" hasCustomPrompt="1"/>
          </p:nvPr>
        </p:nvSpPr>
        <p:spPr>
          <a:xfrm>
            <a:off x="695246" y="3760011"/>
            <a:ext cx="702804" cy="720000"/>
          </a:xfrm>
        </p:spPr>
        <p:txBody>
          <a:bodyPr/>
          <a:lstStyle>
            <a:lvl1pPr algn="ctr">
              <a:defRPr sz="900"/>
            </a:lvl1pPr>
          </a:lstStyle>
          <a:p>
            <a:r>
              <a:rPr lang="en-AU" dirty="0"/>
              <a:t>Click on Icon</a:t>
            </a:r>
          </a:p>
        </p:txBody>
      </p:sp>
      <p:sp>
        <p:nvSpPr>
          <p:cNvPr id="39" name="Picture Placeholder 6">
            <a:extLst>
              <a:ext uri="{FF2B5EF4-FFF2-40B4-BE49-F238E27FC236}">
                <a16:creationId xmlns:a16="http://schemas.microsoft.com/office/drawing/2014/main" xmlns="" id="{CEAE713A-892E-F042-B89A-20AFFAC7D8D4}"/>
              </a:ext>
            </a:extLst>
          </p:cNvPr>
          <p:cNvSpPr>
            <a:spLocks noGrp="1"/>
          </p:cNvSpPr>
          <p:nvPr>
            <p:ph type="pic" sz="quarter" idx="28" hasCustomPrompt="1"/>
          </p:nvPr>
        </p:nvSpPr>
        <p:spPr>
          <a:xfrm>
            <a:off x="3480609" y="3760011"/>
            <a:ext cx="702804" cy="720000"/>
          </a:xfrm>
        </p:spPr>
        <p:txBody>
          <a:bodyPr/>
          <a:lstStyle>
            <a:lvl1pPr algn="ctr">
              <a:defRPr sz="900"/>
            </a:lvl1pPr>
          </a:lstStyle>
          <a:p>
            <a:r>
              <a:rPr lang="en-AU" dirty="0"/>
              <a:t>Click on Icon</a:t>
            </a:r>
          </a:p>
        </p:txBody>
      </p:sp>
      <p:sp>
        <p:nvSpPr>
          <p:cNvPr id="41" name="Picture Placeholder 6">
            <a:extLst>
              <a:ext uri="{FF2B5EF4-FFF2-40B4-BE49-F238E27FC236}">
                <a16:creationId xmlns:a16="http://schemas.microsoft.com/office/drawing/2014/main" xmlns="" id="{7D3DDA8C-C6BA-7546-83E0-75766EE973BA}"/>
              </a:ext>
            </a:extLst>
          </p:cNvPr>
          <p:cNvSpPr>
            <a:spLocks noGrp="1"/>
          </p:cNvSpPr>
          <p:nvPr>
            <p:ph type="pic" sz="quarter" idx="30" hasCustomPrompt="1"/>
          </p:nvPr>
        </p:nvSpPr>
        <p:spPr>
          <a:xfrm>
            <a:off x="6272810" y="3760011"/>
            <a:ext cx="702804" cy="720000"/>
          </a:xfrm>
        </p:spPr>
        <p:txBody>
          <a:bodyPr/>
          <a:lstStyle>
            <a:lvl1pPr algn="ctr">
              <a:defRPr sz="900"/>
            </a:lvl1pPr>
          </a:lstStyle>
          <a:p>
            <a:r>
              <a:rPr lang="en-AU" dirty="0"/>
              <a:t>Click on Icon</a:t>
            </a:r>
          </a:p>
        </p:txBody>
      </p:sp>
      <p:sp>
        <p:nvSpPr>
          <p:cNvPr id="43" name="Picture Placeholder 6">
            <a:extLst>
              <a:ext uri="{FF2B5EF4-FFF2-40B4-BE49-F238E27FC236}">
                <a16:creationId xmlns:a16="http://schemas.microsoft.com/office/drawing/2014/main" xmlns="" id="{E9FF2B69-8A3B-144D-9E1E-0C655E384DF2}"/>
              </a:ext>
            </a:extLst>
          </p:cNvPr>
          <p:cNvSpPr>
            <a:spLocks noGrp="1"/>
          </p:cNvSpPr>
          <p:nvPr>
            <p:ph type="pic" sz="quarter" idx="32" hasCustomPrompt="1"/>
          </p:nvPr>
        </p:nvSpPr>
        <p:spPr>
          <a:xfrm>
            <a:off x="9078857" y="3760011"/>
            <a:ext cx="702804" cy="720000"/>
          </a:xfrm>
        </p:spPr>
        <p:txBody>
          <a:bodyPr/>
          <a:lstStyle>
            <a:lvl1pPr algn="ctr">
              <a:defRPr sz="900"/>
            </a:lvl1pPr>
          </a:lstStyle>
          <a:p>
            <a:r>
              <a:rPr lang="en-AU" dirty="0"/>
              <a:t>Click on Icon</a:t>
            </a:r>
          </a:p>
        </p:txBody>
      </p:sp>
      <p:sp>
        <p:nvSpPr>
          <p:cNvPr id="45" name="Picture Placeholder 6">
            <a:extLst>
              <a:ext uri="{FF2B5EF4-FFF2-40B4-BE49-F238E27FC236}">
                <a16:creationId xmlns:a16="http://schemas.microsoft.com/office/drawing/2014/main" xmlns="" id="{5BFF746A-447B-C441-A12E-54B9A92BB217}"/>
              </a:ext>
            </a:extLst>
          </p:cNvPr>
          <p:cNvSpPr>
            <a:spLocks noGrp="1"/>
          </p:cNvSpPr>
          <p:nvPr>
            <p:ph type="pic" sz="quarter" idx="34" hasCustomPrompt="1"/>
          </p:nvPr>
        </p:nvSpPr>
        <p:spPr>
          <a:xfrm>
            <a:off x="695246" y="1858963"/>
            <a:ext cx="702804" cy="720000"/>
          </a:xfrm>
        </p:spPr>
        <p:txBody>
          <a:bodyPr/>
          <a:lstStyle>
            <a:lvl1pPr algn="ctr">
              <a:defRPr sz="900"/>
            </a:lvl1pPr>
          </a:lstStyle>
          <a:p>
            <a:r>
              <a:rPr lang="en-AU" dirty="0"/>
              <a:t>Click on Icon</a:t>
            </a:r>
          </a:p>
        </p:txBody>
      </p:sp>
      <p:sp>
        <p:nvSpPr>
          <p:cNvPr id="46" name="Text Placeholder 11">
            <a:extLst>
              <a:ext uri="{FF2B5EF4-FFF2-40B4-BE49-F238E27FC236}">
                <a16:creationId xmlns:a16="http://schemas.microsoft.com/office/drawing/2014/main" xmlns="" id="{8B8D6293-2B32-E542-BF6B-89D5C00C303A}"/>
              </a:ext>
            </a:extLst>
          </p:cNvPr>
          <p:cNvSpPr>
            <a:spLocks noGrp="1"/>
          </p:cNvSpPr>
          <p:nvPr>
            <p:ph type="body" sz="quarter" idx="35"/>
          </p:nvPr>
        </p:nvSpPr>
        <p:spPr>
          <a:xfrm>
            <a:off x="687388" y="2691010"/>
            <a:ext cx="2433600" cy="801045"/>
          </a:xfrm>
        </p:spPr>
        <p:txBody>
          <a:bodyPr/>
          <a:lstStyle>
            <a:lvl1pPr>
              <a:lnSpc>
                <a:spcPct val="110000"/>
              </a:lnSpc>
              <a:spcBef>
                <a:spcPts val="600"/>
              </a:spcBef>
              <a:defRPr sz="1000"/>
            </a:lvl1pPr>
          </a:lstStyle>
          <a:p>
            <a:pPr lvl="0"/>
            <a:endParaRPr lang="en-AU" dirty="0"/>
          </a:p>
        </p:txBody>
      </p:sp>
      <p:sp>
        <p:nvSpPr>
          <p:cNvPr id="47" name="Picture Placeholder 6">
            <a:extLst>
              <a:ext uri="{FF2B5EF4-FFF2-40B4-BE49-F238E27FC236}">
                <a16:creationId xmlns:a16="http://schemas.microsoft.com/office/drawing/2014/main" xmlns="" id="{67C6F08C-4166-6742-8B10-38975F056D56}"/>
              </a:ext>
            </a:extLst>
          </p:cNvPr>
          <p:cNvSpPr>
            <a:spLocks noGrp="1"/>
          </p:cNvSpPr>
          <p:nvPr>
            <p:ph type="pic" sz="quarter" idx="36" hasCustomPrompt="1"/>
          </p:nvPr>
        </p:nvSpPr>
        <p:spPr>
          <a:xfrm>
            <a:off x="3480609" y="1862958"/>
            <a:ext cx="702804" cy="720000"/>
          </a:xfrm>
        </p:spPr>
        <p:txBody>
          <a:bodyPr/>
          <a:lstStyle>
            <a:lvl1pPr algn="ctr">
              <a:defRPr sz="900"/>
            </a:lvl1pPr>
          </a:lstStyle>
          <a:p>
            <a:r>
              <a:rPr lang="en-AU" dirty="0"/>
              <a:t>Click on Icon</a:t>
            </a:r>
          </a:p>
        </p:txBody>
      </p:sp>
      <p:sp>
        <p:nvSpPr>
          <p:cNvPr id="49" name="Picture Placeholder 6">
            <a:extLst>
              <a:ext uri="{FF2B5EF4-FFF2-40B4-BE49-F238E27FC236}">
                <a16:creationId xmlns:a16="http://schemas.microsoft.com/office/drawing/2014/main" xmlns="" id="{0A91C20C-34BA-9E48-A34E-7B4DD355B01A}"/>
              </a:ext>
            </a:extLst>
          </p:cNvPr>
          <p:cNvSpPr>
            <a:spLocks noGrp="1"/>
          </p:cNvSpPr>
          <p:nvPr>
            <p:ph type="pic" sz="quarter" idx="38" hasCustomPrompt="1"/>
          </p:nvPr>
        </p:nvSpPr>
        <p:spPr>
          <a:xfrm>
            <a:off x="6272810" y="1862958"/>
            <a:ext cx="702804" cy="720000"/>
          </a:xfrm>
        </p:spPr>
        <p:txBody>
          <a:bodyPr/>
          <a:lstStyle>
            <a:lvl1pPr algn="ctr">
              <a:defRPr sz="900"/>
            </a:lvl1pPr>
          </a:lstStyle>
          <a:p>
            <a:r>
              <a:rPr lang="en-AU" dirty="0"/>
              <a:t>Click on Icon</a:t>
            </a:r>
          </a:p>
        </p:txBody>
      </p:sp>
      <p:sp>
        <p:nvSpPr>
          <p:cNvPr id="51" name="Picture Placeholder 6">
            <a:extLst>
              <a:ext uri="{FF2B5EF4-FFF2-40B4-BE49-F238E27FC236}">
                <a16:creationId xmlns:a16="http://schemas.microsoft.com/office/drawing/2014/main" xmlns="" id="{E5A34424-9F09-1B41-A980-6BB29A714741}"/>
              </a:ext>
            </a:extLst>
          </p:cNvPr>
          <p:cNvSpPr>
            <a:spLocks noGrp="1"/>
          </p:cNvSpPr>
          <p:nvPr>
            <p:ph type="pic" sz="quarter" idx="40" hasCustomPrompt="1"/>
          </p:nvPr>
        </p:nvSpPr>
        <p:spPr>
          <a:xfrm>
            <a:off x="9078857" y="1862958"/>
            <a:ext cx="702804" cy="720000"/>
          </a:xfrm>
        </p:spPr>
        <p:txBody>
          <a:bodyPr/>
          <a:lstStyle>
            <a:lvl1pPr algn="ctr">
              <a:defRPr sz="900"/>
            </a:lvl1pPr>
          </a:lstStyle>
          <a:p>
            <a:r>
              <a:rPr lang="en-AU" dirty="0"/>
              <a:t>Click on Icon</a:t>
            </a:r>
          </a:p>
        </p:txBody>
      </p:sp>
      <p:sp>
        <p:nvSpPr>
          <p:cNvPr id="60" name="Text Placeholder 11">
            <a:extLst>
              <a:ext uri="{FF2B5EF4-FFF2-40B4-BE49-F238E27FC236}">
                <a16:creationId xmlns:a16="http://schemas.microsoft.com/office/drawing/2014/main" xmlns="" id="{E3AC2B02-FC97-814F-8752-04D3C1E25820}"/>
              </a:ext>
            </a:extLst>
          </p:cNvPr>
          <p:cNvSpPr>
            <a:spLocks noGrp="1"/>
          </p:cNvSpPr>
          <p:nvPr>
            <p:ph type="body" sz="quarter" idx="48"/>
          </p:nvPr>
        </p:nvSpPr>
        <p:spPr>
          <a:xfrm>
            <a:off x="687388" y="4589884"/>
            <a:ext cx="2433600" cy="801045"/>
          </a:xfrm>
        </p:spPr>
        <p:txBody>
          <a:bodyPr/>
          <a:lstStyle>
            <a:lvl1pPr>
              <a:lnSpc>
                <a:spcPct val="110000"/>
              </a:lnSpc>
              <a:spcBef>
                <a:spcPts val="600"/>
              </a:spcBef>
              <a:defRPr sz="1000"/>
            </a:lvl1pPr>
          </a:lstStyle>
          <a:p>
            <a:pPr lvl="0"/>
            <a:endParaRPr lang="en-AU" dirty="0"/>
          </a:p>
        </p:txBody>
      </p:sp>
      <p:sp>
        <p:nvSpPr>
          <p:cNvPr id="61" name="Text Placeholder 11">
            <a:extLst>
              <a:ext uri="{FF2B5EF4-FFF2-40B4-BE49-F238E27FC236}">
                <a16:creationId xmlns:a16="http://schemas.microsoft.com/office/drawing/2014/main" xmlns="" id="{F4F0C355-696A-D941-994C-9E28F00BD455}"/>
              </a:ext>
            </a:extLst>
          </p:cNvPr>
          <p:cNvSpPr>
            <a:spLocks noGrp="1"/>
          </p:cNvSpPr>
          <p:nvPr>
            <p:ph type="body" sz="quarter" idx="49"/>
          </p:nvPr>
        </p:nvSpPr>
        <p:spPr>
          <a:xfrm>
            <a:off x="3481041" y="2691010"/>
            <a:ext cx="2433600" cy="801045"/>
          </a:xfrm>
        </p:spPr>
        <p:txBody>
          <a:bodyPr/>
          <a:lstStyle>
            <a:lvl1pPr>
              <a:lnSpc>
                <a:spcPct val="110000"/>
              </a:lnSpc>
              <a:spcBef>
                <a:spcPts val="600"/>
              </a:spcBef>
              <a:defRPr sz="1000"/>
            </a:lvl1pPr>
          </a:lstStyle>
          <a:p>
            <a:pPr lvl="0"/>
            <a:endParaRPr lang="en-AU" dirty="0"/>
          </a:p>
        </p:txBody>
      </p:sp>
      <p:sp>
        <p:nvSpPr>
          <p:cNvPr id="62" name="Text Placeholder 11">
            <a:extLst>
              <a:ext uri="{FF2B5EF4-FFF2-40B4-BE49-F238E27FC236}">
                <a16:creationId xmlns:a16="http://schemas.microsoft.com/office/drawing/2014/main" xmlns="" id="{CB8BCC6D-F7F9-D44F-A4EA-949388AA876F}"/>
              </a:ext>
            </a:extLst>
          </p:cNvPr>
          <p:cNvSpPr>
            <a:spLocks noGrp="1"/>
          </p:cNvSpPr>
          <p:nvPr>
            <p:ph type="body" sz="quarter" idx="50"/>
          </p:nvPr>
        </p:nvSpPr>
        <p:spPr>
          <a:xfrm>
            <a:off x="3481041" y="4589884"/>
            <a:ext cx="2433600" cy="801045"/>
          </a:xfrm>
        </p:spPr>
        <p:txBody>
          <a:bodyPr/>
          <a:lstStyle>
            <a:lvl1pPr>
              <a:lnSpc>
                <a:spcPct val="110000"/>
              </a:lnSpc>
              <a:spcBef>
                <a:spcPts val="600"/>
              </a:spcBef>
              <a:defRPr sz="1000"/>
            </a:lvl1pPr>
          </a:lstStyle>
          <a:p>
            <a:pPr lvl="0"/>
            <a:endParaRPr lang="en-AU" dirty="0"/>
          </a:p>
        </p:txBody>
      </p:sp>
      <p:sp>
        <p:nvSpPr>
          <p:cNvPr id="63" name="Text Placeholder 11">
            <a:extLst>
              <a:ext uri="{FF2B5EF4-FFF2-40B4-BE49-F238E27FC236}">
                <a16:creationId xmlns:a16="http://schemas.microsoft.com/office/drawing/2014/main" xmlns="" id="{C983E79F-ACA2-A44D-B119-A64EDFE26E94}"/>
              </a:ext>
            </a:extLst>
          </p:cNvPr>
          <p:cNvSpPr>
            <a:spLocks noGrp="1"/>
          </p:cNvSpPr>
          <p:nvPr>
            <p:ph type="body" sz="quarter" idx="51"/>
          </p:nvPr>
        </p:nvSpPr>
        <p:spPr>
          <a:xfrm>
            <a:off x="6281796" y="2691010"/>
            <a:ext cx="2433600" cy="801045"/>
          </a:xfrm>
        </p:spPr>
        <p:txBody>
          <a:bodyPr/>
          <a:lstStyle>
            <a:lvl1pPr>
              <a:lnSpc>
                <a:spcPct val="110000"/>
              </a:lnSpc>
              <a:spcBef>
                <a:spcPts val="600"/>
              </a:spcBef>
              <a:defRPr sz="1000"/>
            </a:lvl1pPr>
          </a:lstStyle>
          <a:p>
            <a:pPr lvl="0"/>
            <a:endParaRPr lang="en-AU" dirty="0"/>
          </a:p>
        </p:txBody>
      </p:sp>
      <p:sp>
        <p:nvSpPr>
          <p:cNvPr id="64" name="Text Placeholder 11">
            <a:extLst>
              <a:ext uri="{FF2B5EF4-FFF2-40B4-BE49-F238E27FC236}">
                <a16:creationId xmlns:a16="http://schemas.microsoft.com/office/drawing/2014/main" xmlns="" id="{704056E3-F37C-3F44-9726-B0F0DA0DCAA9}"/>
              </a:ext>
            </a:extLst>
          </p:cNvPr>
          <p:cNvSpPr>
            <a:spLocks noGrp="1"/>
          </p:cNvSpPr>
          <p:nvPr>
            <p:ph type="body" sz="quarter" idx="52"/>
          </p:nvPr>
        </p:nvSpPr>
        <p:spPr>
          <a:xfrm>
            <a:off x="6281796" y="4589884"/>
            <a:ext cx="2433600" cy="801045"/>
          </a:xfrm>
        </p:spPr>
        <p:txBody>
          <a:bodyPr/>
          <a:lstStyle>
            <a:lvl1pPr>
              <a:lnSpc>
                <a:spcPct val="110000"/>
              </a:lnSpc>
              <a:spcBef>
                <a:spcPts val="600"/>
              </a:spcBef>
              <a:defRPr sz="1000"/>
            </a:lvl1pPr>
          </a:lstStyle>
          <a:p>
            <a:pPr lvl="0"/>
            <a:endParaRPr lang="en-AU" dirty="0"/>
          </a:p>
        </p:txBody>
      </p:sp>
      <p:sp>
        <p:nvSpPr>
          <p:cNvPr id="65" name="Text Placeholder 11">
            <a:extLst>
              <a:ext uri="{FF2B5EF4-FFF2-40B4-BE49-F238E27FC236}">
                <a16:creationId xmlns:a16="http://schemas.microsoft.com/office/drawing/2014/main" xmlns="" id="{7FCD966E-2B71-0F43-8443-E3372F4182D1}"/>
              </a:ext>
            </a:extLst>
          </p:cNvPr>
          <p:cNvSpPr>
            <a:spLocks noGrp="1"/>
          </p:cNvSpPr>
          <p:nvPr>
            <p:ph type="body" sz="quarter" idx="53"/>
          </p:nvPr>
        </p:nvSpPr>
        <p:spPr>
          <a:xfrm>
            <a:off x="9090108" y="2691010"/>
            <a:ext cx="2433600" cy="801045"/>
          </a:xfrm>
        </p:spPr>
        <p:txBody>
          <a:bodyPr/>
          <a:lstStyle>
            <a:lvl1pPr>
              <a:lnSpc>
                <a:spcPct val="110000"/>
              </a:lnSpc>
              <a:spcBef>
                <a:spcPts val="600"/>
              </a:spcBef>
              <a:defRPr sz="1000"/>
            </a:lvl1pPr>
          </a:lstStyle>
          <a:p>
            <a:pPr lvl="0"/>
            <a:endParaRPr lang="en-AU" dirty="0"/>
          </a:p>
        </p:txBody>
      </p:sp>
      <p:sp>
        <p:nvSpPr>
          <p:cNvPr id="66" name="Text Placeholder 11">
            <a:extLst>
              <a:ext uri="{FF2B5EF4-FFF2-40B4-BE49-F238E27FC236}">
                <a16:creationId xmlns:a16="http://schemas.microsoft.com/office/drawing/2014/main" xmlns="" id="{E8205795-2837-D141-8B48-C13B18EE617A}"/>
              </a:ext>
            </a:extLst>
          </p:cNvPr>
          <p:cNvSpPr>
            <a:spLocks noGrp="1"/>
          </p:cNvSpPr>
          <p:nvPr>
            <p:ph type="body" sz="quarter" idx="54"/>
          </p:nvPr>
        </p:nvSpPr>
        <p:spPr>
          <a:xfrm>
            <a:off x="9090108" y="4589884"/>
            <a:ext cx="2433600" cy="801045"/>
          </a:xfrm>
        </p:spPr>
        <p:txBody>
          <a:bodyPr/>
          <a:lstStyle>
            <a:lvl1pPr>
              <a:lnSpc>
                <a:spcPct val="110000"/>
              </a:lnSpc>
              <a:spcBef>
                <a:spcPts val="600"/>
              </a:spcBef>
              <a:defRPr sz="1000"/>
            </a:lvl1pPr>
          </a:lstStyle>
          <a:p>
            <a:pPr lvl="0"/>
            <a:endParaRPr lang="en-AU" dirty="0"/>
          </a:p>
        </p:txBody>
      </p:sp>
    </p:spTree>
    <p:extLst>
      <p:ext uri="{BB962C8B-B14F-4D97-AF65-F5344CB8AC3E}">
        <p14:creationId xmlns:p14="http://schemas.microsoft.com/office/powerpoint/2010/main" val="26888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Opt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xmlns=""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xmlns="" id="{D07C35CD-6A55-4A44-8670-FC642BF0B7ED}"/>
              </a:ext>
            </a:extLst>
          </p:cNvPr>
          <p:cNvSpPr>
            <a:spLocks noGrp="1"/>
          </p:cNvSpPr>
          <p:nvPr>
            <p:ph type="chart" sz="quarter" idx="16" hasCustomPrompt="1"/>
          </p:nvPr>
        </p:nvSpPr>
        <p:spPr>
          <a:xfrm>
            <a:off x="6966408" y="728664"/>
            <a:ext cx="4530267" cy="4840864"/>
          </a:xfrm>
        </p:spPr>
        <p:txBody>
          <a:bodyPr tIns="198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xmlns="" id="{877C511F-0495-064F-A5FA-185157B9D9DC}"/>
              </a:ext>
            </a:extLst>
          </p:cNvPr>
          <p:cNvSpPr>
            <a:spLocks noGrp="1"/>
          </p:cNvSpPr>
          <p:nvPr>
            <p:ph type="ftr" sz="quarter" idx="17"/>
          </p:nvPr>
        </p:nvSpPr>
        <p:spPr/>
        <p:txBody>
          <a:bodyPr/>
          <a:lstStyle/>
          <a:p>
            <a:r>
              <a:rPr lang="en-AU"/>
              <a:t>Clinical Excellence Commission</a:t>
            </a:r>
            <a:endParaRPr lang="en-AU" dirty="0"/>
          </a:p>
        </p:txBody>
      </p:sp>
      <p:sp>
        <p:nvSpPr>
          <p:cNvPr id="10" name="Slide Number Placeholder 9">
            <a:extLst>
              <a:ext uri="{FF2B5EF4-FFF2-40B4-BE49-F238E27FC236}">
                <a16:creationId xmlns:a16="http://schemas.microsoft.com/office/drawing/2014/main" xmlns="" id="{1C6561ED-C2A8-DB4B-977B-34BD9FB4D840}"/>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xmlns="" id="{024485E1-4962-0B47-9A81-E1E2AA0B56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57408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pt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xmlns=""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xmlns="" id="{D07C35CD-6A55-4A44-8670-FC642BF0B7ED}"/>
              </a:ext>
            </a:extLst>
          </p:cNvPr>
          <p:cNvSpPr>
            <a:spLocks noGrp="1"/>
          </p:cNvSpPr>
          <p:nvPr>
            <p:ph type="chart" sz="quarter" idx="16" hasCustomPrompt="1"/>
          </p:nvPr>
        </p:nvSpPr>
        <p:spPr>
          <a:xfrm>
            <a:off x="6966408" y="728663"/>
            <a:ext cx="4530267" cy="2270384"/>
          </a:xfrm>
        </p:spPr>
        <p:txBody>
          <a:bodyPr tIns="720000"/>
          <a:lstStyle>
            <a:lvl1pPr algn="ctr">
              <a:defRPr sz="1200"/>
            </a:lvl1pPr>
          </a:lstStyle>
          <a:p>
            <a:r>
              <a:rPr lang="en-AU" dirty="0"/>
              <a:t>Click icon to insert chart</a:t>
            </a:r>
          </a:p>
        </p:txBody>
      </p:sp>
      <p:sp>
        <p:nvSpPr>
          <p:cNvPr id="10" name="Chart Placeholder 8">
            <a:extLst>
              <a:ext uri="{FF2B5EF4-FFF2-40B4-BE49-F238E27FC236}">
                <a16:creationId xmlns:a16="http://schemas.microsoft.com/office/drawing/2014/main" xmlns="" id="{FE9474CA-19D9-C341-B8EE-EE1752B6FECB}"/>
              </a:ext>
            </a:extLst>
          </p:cNvPr>
          <p:cNvSpPr>
            <a:spLocks noGrp="1"/>
          </p:cNvSpPr>
          <p:nvPr>
            <p:ph type="chart" sz="quarter" idx="17" hasCustomPrompt="1"/>
          </p:nvPr>
        </p:nvSpPr>
        <p:spPr>
          <a:xfrm>
            <a:off x="6966408" y="3284029"/>
            <a:ext cx="4530267" cy="2285498"/>
          </a:xfrm>
        </p:spPr>
        <p:txBody>
          <a:bodyPr tIns="72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xmlns="" id="{A98E9BD2-ECD1-A449-9CA2-757E5A3BF408}"/>
              </a:ext>
            </a:extLst>
          </p:cNvPr>
          <p:cNvSpPr>
            <a:spLocks noGrp="1"/>
          </p:cNvSpPr>
          <p:nvPr>
            <p:ph type="ftr" sz="quarter" idx="18"/>
          </p:nvPr>
        </p:nvSpPr>
        <p:spPr/>
        <p:txBody>
          <a:bodyPr/>
          <a:lstStyle/>
          <a:p>
            <a:r>
              <a:rPr lang="en-AU"/>
              <a:t>Clinical Excellence Commission</a:t>
            </a:r>
            <a:endParaRPr lang="en-AU" dirty="0"/>
          </a:p>
        </p:txBody>
      </p:sp>
      <p:sp>
        <p:nvSpPr>
          <p:cNvPr id="11" name="Slide Number Placeholder 10">
            <a:extLst>
              <a:ext uri="{FF2B5EF4-FFF2-40B4-BE49-F238E27FC236}">
                <a16:creationId xmlns:a16="http://schemas.microsoft.com/office/drawing/2014/main" xmlns="" id="{EAFDB584-B706-8449-8EC5-5F13D886FF65}"/>
              </a:ext>
            </a:extLst>
          </p:cNvPr>
          <p:cNvSpPr>
            <a:spLocks noGrp="1"/>
          </p:cNvSpPr>
          <p:nvPr>
            <p:ph type="sldNum" sz="quarter" idx="19"/>
          </p:nvPr>
        </p:nvSpPr>
        <p:spPr/>
        <p:txBody>
          <a:bodyPr/>
          <a:lstStyle/>
          <a:p>
            <a:fld id="{84D3DED8-CEC3-1449-A2AB-4F5665AE0AC9}" type="slidenum">
              <a:rPr lang="en-AU" smtClean="0"/>
              <a:t>‹#›</a:t>
            </a:fld>
            <a:endParaRPr lang="en-AU" dirty="0"/>
          </a:p>
        </p:txBody>
      </p:sp>
      <p:pic>
        <p:nvPicPr>
          <p:cNvPr id="12" name="Picture 11">
            <a:extLst>
              <a:ext uri="{FF2B5EF4-FFF2-40B4-BE49-F238E27FC236}">
                <a16:creationId xmlns:a16="http://schemas.microsoft.com/office/drawing/2014/main" xmlns="" id="{B6DFFC1E-177E-E344-B71A-9B94A61C98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60690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8EC39399-7E71-0343-BDF9-7AFA171646C8}"/>
              </a:ext>
            </a:extLst>
          </p:cNvPr>
          <p:cNvSpPr>
            <a:spLocks noGrp="1"/>
          </p:cNvSpPr>
          <p:nvPr userDrawn="1">
            <p:ph type="ftr" sz="quarter" idx="10"/>
          </p:nvPr>
        </p:nvSpPr>
        <p:spPr/>
        <p:txBody>
          <a:bodyPr/>
          <a:lstStyle>
            <a:lvl1pPr>
              <a:defRPr>
                <a:solidFill>
                  <a:schemeClr val="bg1"/>
                </a:solidFill>
              </a:defRPr>
            </a:lvl1pPr>
          </a:lstStyle>
          <a:p>
            <a:r>
              <a:rPr lang="en-AU" dirty="0"/>
              <a:t>Clinical Excellence Commission</a:t>
            </a:r>
          </a:p>
        </p:txBody>
      </p:sp>
      <p:sp>
        <p:nvSpPr>
          <p:cNvPr id="4" name="Slide Number Placeholder 3">
            <a:extLst>
              <a:ext uri="{FF2B5EF4-FFF2-40B4-BE49-F238E27FC236}">
                <a16:creationId xmlns:a16="http://schemas.microsoft.com/office/drawing/2014/main" xmlns="" id="{B6651742-9387-7945-B9F4-50422F00B6BE}"/>
              </a:ext>
            </a:extLst>
          </p:cNvPr>
          <p:cNvSpPr>
            <a:spLocks noGrp="1"/>
          </p:cNvSpPr>
          <p:nvPr userDrawn="1">
            <p:ph type="sldNum" sz="quarter" idx="11"/>
          </p:nvPr>
        </p:nvSpPr>
        <p:spPr/>
        <p:txBody>
          <a:bodyPr/>
          <a:lstStyle>
            <a:lvl1pPr>
              <a:defRPr>
                <a:solidFill>
                  <a:schemeClr val="bg1"/>
                </a:solidFill>
              </a:defRPr>
            </a:lvl1pPr>
          </a:lstStyle>
          <a:p>
            <a:fld id="{84D3DED8-CEC3-1449-A2AB-4F5665AE0AC9}" type="slidenum">
              <a:rPr lang="en-AU" smtClean="0"/>
              <a:pPr/>
              <a:t>‹#›</a:t>
            </a:fld>
            <a:endParaRPr lang="en-AU" dirty="0"/>
          </a:p>
        </p:txBody>
      </p:sp>
      <p:sp>
        <p:nvSpPr>
          <p:cNvPr id="5" name="Freeform 4">
            <a:extLst>
              <a:ext uri="{FF2B5EF4-FFF2-40B4-BE49-F238E27FC236}">
                <a16:creationId xmlns:a16="http://schemas.microsoft.com/office/drawing/2014/main" xmlns="" id="{6C1BCC8B-B276-9143-B16C-A1B76A98E77D}"/>
              </a:ext>
            </a:extLst>
          </p:cNvPr>
          <p:cNvSpPr>
            <a:spLocks noChangeArrowheads="1"/>
          </p:cNvSpPr>
          <p:nvPr userDrawn="1"/>
        </p:nvSpPr>
        <p:spPr bwMode="auto">
          <a:xfrm>
            <a:off x="690609" y="4259602"/>
            <a:ext cx="362027" cy="361825"/>
          </a:xfrm>
          <a:custGeom>
            <a:avLst/>
            <a:gdLst>
              <a:gd name="T0" fmla="*/ 3945 w 7871"/>
              <a:gd name="T1" fmla="*/ 0 h 7869"/>
              <a:gd name="T2" fmla="*/ 3945 w 7871"/>
              <a:gd name="T3" fmla="*/ 0 h 7869"/>
              <a:gd name="T4" fmla="*/ 5875 w 7871"/>
              <a:gd name="T5" fmla="*/ 509 h 7869"/>
              <a:gd name="T6" fmla="*/ 7339 w 7871"/>
              <a:gd name="T7" fmla="*/ 1951 h 7869"/>
              <a:gd name="T8" fmla="*/ 7870 w 7871"/>
              <a:gd name="T9" fmla="*/ 3924 h 7869"/>
              <a:gd name="T10" fmla="*/ 7361 w 7871"/>
              <a:gd name="T11" fmla="*/ 5895 h 7869"/>
              <a:gd name="T12" fmla="*/ 5896 w 7871"/>
              <a:gd name="T13" fmla="*/ 7338 h 7869"/>
              <a:gd name="T14" fmla="*/ 3945 w 7871"/>
              <a:gd name="T15" fmla="*/ 7868 h 7869"/>
              <a:gd name="T16" fmla="*/ 1973 w 7871"/>
              <a:gd name="T17" fmla="*/ 7338 h 7869"/>
              <a:gd name="T18" fmla="*/ 530 w 7871"/>
              <a:gd name="T19" fmla="*/ 5895 h 7869"/>
              <a:gd name="T20" fmla="*/ 0 w 7871"/>
              <a:gd name="T21" fmla="*/ 3924 h 7869"/>
              <a:gd name="T22" fmla="*/ 530 w 7871"/>
              <a:gd name="T23" fmla="*/ 1951 h 7869"/>
              <a:gd name="T24" fmla="*/ 2015 w 7871"/>
              <a:gd name="T25" fmla="*/ 509 h 7869"/>
              <a:gd name="T26" fmla="*/ 3945 w 7871"/>
              <a:gd name="T27" fmla="*/ 0 h 7869"/>
              <a:gd name="T28" fmla="*/ 3097 w 7871"/>
              <a:gd name="T29" fmla="*/ 5789 h 7869"/>
              <a:gd name="T30" fmla="*/ 3097 w 7871"/>
              <a:gd name="T31" fmla="*/ 5789 h 7869"/>
              <a:gd name="T32" fmla="*/ 4836 w 7871"/>
              <a:gd name="T33" fmla="*/ 5153 h 7869"/>
              <a:gd name="T34" fmla="*/ 5621 w 7871"/>
              <a:gd name="T35" fmla="*/ 4008 h 7869"/>
              <a:gd name="T36" fmla="*/ 5770 w 7871"/>
              <a:gd name="T37" fmla="*/ 3160 h 7869"/>
              <a:gd name="T38" fmla="*/ 5770 w 7871"/>
              <a:gd name="T39" fmla="*/ 2991 h 7869"/>
              <a:gd name="T40" fmla="*/ 6024 w 7871"/>
              <a:gd name="T41" fmla="*/ 2757 h 7869"/>
              <a:gd name="T42" fmla="*/ 6236 w 7871"/>
              <a:gd name="T43" fmla="*/ 2503 h 7869"/>
              <a:gd name="T44" fmla="*/ 6236 w 7871"/>
              <a:gd name="T45" fmla="*/ 2503 h 7869"/>
              <a:gd name="T46" fmla="*/ 5706 w 7871"/>
              <a:gd name="T47" fmla="*/ 2651 h 7869"/>
              <a:gd name="T48" fmla="*/ 5706 w 7871"/>
              <a:gd name="T49" fmla="*/ 2630 h 7869"/>
              <a:gd name="T50" fmla="*/ 5896 w 7871"/>
              <a:gd name="T51" fmla="*/ 2481 h 7869"/>
              <a:gd name="T52" fmla="*/ 6109 w 7871"/>
              <a:gd name="T53" fmla="*/ 2121 h 7869"/>
              <a:gd name="T54" fmla="*/ 5727 w 7871"/>
              <a:gd name="T55" fmla="*/ 2291 h 7869"/>
              <a:gd name="T56" fmla="*/ 5515 w 7871"/>
              <a:gd name="T57" fmla="*/ 2355 h 7869"/>
              <a:gd name="T58" fmla="*/ 4836 w 7871"/>
              <a:gd name="T59" fmla="*/ 2057 h 7869"/>
              <a:gd name="T60" fmla="*/ 4157 w 7871"/>
              <a:gd name="T61" fmla="*/ 2333 h 7869"/>
              <a:gd name="T62" fmla="*/ 3882 w 7871"/>
              <a:gd name="T63" fmla="*/ 2991 h 7869"/>
              <a:gd name="T64" fmla="*/ 3903 w 7871"/>
              <a:gd name="T65" fmla="*/ 3203 h 7869"/>
              <a:gd name="T66" fmla="*/ 3500 w 7871"/>
              <a:gd name="T67" fmla="*/ 3160 h 7869"/>
              <a:gd name="T68" fmla="*/ 2587 w 7871"/>
              <a:gd name="T69" fmla="*/ 2779 h 7869"/>
              <a:gd name="T70" fmla="*/ 1951 w 7871"/>
              <a:gd name="T71" fmla="*/ 2227 h 7869"/>
              <a:gd name="T72" fmla="*/ 1846 w 7871"/>
              <a:gd name="T73" fmla="*/ 2694 h 7869"/>
              <a:gd name="T74" fmla="*/ 2057 w 7871"/>
              <a:gd name="T75" fmla="*/ 3309 h 7869"/>
              <a:gd name="T76" fmla="*/ 2248 w 7871"/>
              <a:gd name="T77" fmla="*/ 3479 h 7869"/>
              <a:gd name="T78" fmla="*/ 2248 w 7871"/>
              <a:gd name="T79" fmla="*/ 3479 h 7869"/>
              <a:gd name="T80" fmla="*/ 1824 w 7871"/>
              <a:gd name="T81" fmla="*/ 3373 h 7869"/>
              <a:gd name="T82" fmla="*/ 2121 w 7871"/>
              <a:gd name="T83" fmla="*/ 4071 h 7869"/>
              <a:gd name="T84" fmla="*/ 2440 w 7871"/>
              <a:gd name="T85" fmla="*/ 4262 h 7869"/>
              <a:gd name="T86" fmla="*/ 2566 w 7871"/>
              <a:gd name="T87" fmla="*/ 4305 h 7869"/>
              <a:gd name="T88" fmla="*/ 2461 w 7871"/>
              <a:gd name="T89" fmla="*/ 4326 h 7869"/>
              <a:gd name="T90" fmla="*/ 2355 w 7871"/>
              <a:gd name="T91" fmla="*/ 4347 h 7869"/>
              <a:gd name="T92" fmla="*/ 2312 w 7871"/>
              <a:gd name="T93" fmla="*/ 4347 h 7869"/>
              <a:gd name="T94" fmla="*/ 2163 w 7871"/>
              <a:gd name="T95" fmla="*/ 4326 h 7869"/>
              <a:gd name="T96" fmla="*/ 2545 w 7871"/>
              <a:gd name="T97" fmla="*/ 4814 h 7869"/>
              <a:gd name="T98" fmla="*/ 3033 w 7871"/>
              <a:gd name="T99" fmla="*/ 4984 h 7869"/>
              <a:gd name="T100" fmla="*/ 2757 w 7871"/>
              <a:gd name="T101" fmla="*/ 5153 h 7869"/>
              <a:gd name="T102" fmla="*/ 1909 w 7871"/>
              <a:gd name="T103" fmla="*/ 5386 h 7869"/>
              <a:gd name="T104" fmla="*/ 1633 w 7871"/>
              <a:gd name="T105" fmla="*/ 5365 h 7869"/>
              <a:gd name="T106" fmla="*/ 3097 w 7871"/>
              <a:gd name="T107" fmla="*/ 5789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71" h="7869">
                <a:moveTo>
                  <a:pt x="3945" y="0"/>
                </a:moveTo>
                <a:lnTo>
                  <a:pt x="3945" y="0"/>
                </a:lnTo>
                <a:cubicBezTo>
                  <a:pt x="4603" y="0"/>
                  <a:pt x="5239" y="170"/>
                  <a:pt x="5875" y="509"/>
                </a:cubicBezTo>
                <a:cubicBezTo>
                  <a:pt x="6490" y="827"/>
                  <a:pt x="6999" y="1315"/>
                  <a:pt x="7339" y="1951"/>
                </a:cubicBezTo>
                <a:cubicBezTo>
                  <a:pt x="7700" y="2587"/>
                  <a:pt x="7870" y="3245"/>
                  <a:pt x="7870" y="3924"/>
                </a:cubicBezTo>
                <a:cubicBezTo>
                  <a:pt x="7870" y="4623"/>
                  <a:pt x="7700" y="5259"/>
                  <a:pt x="7361" y="5895"/>
                </a:cubicBezTo>
                <a:cubicBezTo>
                  <a:pt x="7021" y="6511"/>
                  <a:pt x="6533" y="6998"/>
                  <a:pt x="5896" y="7338"/>
                </a:cubicBezTo>
                <a:cubicBezTo>
                  <a:pt x="5282" y="7699"/>
                  <a:pt x="4624" y="7868"/>
                  <a:pt x="3945" y="7868"/>
                </a:cubicBezTo>
                <a:cubicBezTo>
                  <a:pt x="3266" y="7868"/>
                  <a:pt x="2609" y="7699"/>
                  <a:pt x="1973" y="7338"/>
                </a:cubicBezTo>
                <a:cubicBezTo>
                  <a:pt x="1358" y="6998"/>
                  <a:pt x="870" y="6511"/>
                  <a:pt x="530" y="5895"/>
                </a:cubicBezTo>
                <a:cubicBezTo>
                  <a:pt x="170" y="5259"/>
                  <a:pt x="0" y="4623"/>
                  <a:pt x="0" y="3924"/>
                </a:cubicBezTo>
                <a:cubicBezTo>
                  <a:pt x="0" y="3245"/>
                  <a:pt x="191" y="2587"/>
                  <a:pt x="530" y="1951"/>
                </a:cubicBezTo>
                <a:cubicBezTo>
                  <a:pt x="891" y="1315"/>
                  <a:pt x="1379" y="827"/>
                  <a:pt x="2015" y="509"/>
                </a:cubicBezTo>
                <a:cubicBezTo>
                  <a:pt x="2630" y="170"/>
                  <a:pt x="3266" y="0"/>
                  <a:pt x="3945" y="0"/>
                </a:cubicBezTo>
                <a:close/>
                <a:moveTo>
                  <a:pt x="3097" y="5789"/>
                </a:moveTo>
                <a:lnTo>
                  <a:pt x="3097" y="5789"/>
                </a:lnTo>
                <a:cubicBezTo>
                  <a:pt x="3733" y="5789"/>
                  <a:pt x="4327" y="5578"/>
                  <a:pt x="4836" y="5153"/>
                </a:cubicBezTo>
                <a:cubicBezTo>
                  <a:pt x="5197" y="4835"/>
                  <a:pt x="5451" y="4453"/>
                  <a:pt x="5621" y="4008"/>
                </a:cubicBezTo>
                <a:cubicBezTo>
                  <a:pt x="5727" y="3690"/>
                  <a:pt x="5770" y="3415"/>
                  <a:pt x="5770" y="3160"/>
                </a:cubicBezTo>
                <a:cubicBezTo>
                  <a:pt x="5770" y="2991"/>
                  <a:pt x="5770" y="2991"/>
                  <a:pt x="5770" y="2991"/>
                </a:cubicBezTo>
                <a:cubicBezTo>
                  <a:pt x="5833" y="2948"/>
                  <a:pt x="5918" y="2885"/>
                  <a:pt x="6024" y="2757"/>
                </a:cubicBezTo>
                <a:cubicBezTo>
                  <a:pt x="6130" y="2672"/>
                  <a:pt x="6194" y="2587"/>
                  <a:pt x="6236" y="2503"/>
                </a:cubicBezTo>
                <a:lnTo>
                  <a:pt x="6236" y="2503"/>
                </a:lnTo>
                <a:cubicBezTo>
                  <a:pt x="6003" y="2609"/>
                  <a:pt x="5812" y="2651"/>
                  <a:pt x="5706" y="2651"/>
                </a:cubicBezTo>
                <a:cubicBezTo>
                  <a:pt x="5706" y="2630"/>
                  <a:pt x="5706" y="2630"/>
                  <a:pt x="5706" y="2630"/>
                </a:cubicBezTo>
                <a:cubicBezTo>
                  <a:pt x="5749" y="2630"/>
                  <a:pt x="5812" y="2566"/>
                  <a:pt x="5896" y="2481"/>
                </a:cubicBezTo>
                <a:cubicBezTo>
                  <a:pt x="6003" y="2355"/>
                  <a:pt x="6066" y="2248"/>
                  <a:pt x="6109" y="2121"/>
                </a:cubicBezTo>
                <a:cubicBezTo>
                  <a:pt x="5981" y="2206"/>
                  <a:pt x="5854" y="2248"/>
                  <a:pt x="5727" y="2291"/>
                </a:cubicBezTo>
                <a:cubicBezTo>
                  <a:pt x="5600" y="2333"/>
                  <a:pt x="5536" y="2355"/>
                  <a:pt x="5515" y="2355"/>
                </a:cubicBezTo>
                <a:cubicBezTo>
                  <a:pt x="5303" y="2163"/>
                  <a:pt x="5070" y="2057"/>
                  <a:pt x="4836" y="2057"/>
                </a:cubicBezTo>
                <a:cubicBezTo>
                  <a:pt x="4582" y="2057"/>
                  <a:pt x="4348" y="2142"/>
                  <a:pt x="4157" y="2333"/>
                </a:cubicBezTo>
                <a:cubicBezTo>
                  <a:pt x="3967" y="2524"/>
                  <a:pt x="3882" y="2736"/>
                  <a:pt x="3882" y="2991"/>
                </a:cubicBezTo>
                <a:cubicBezTo>
                  <a:pt x="3882" y="3054"/>
                  <a:pt x="3882" y="3139"/>
                  <a:pt x="3903" y="3203"/>
                </a:cubicBezTo>
                <a:cubicBezTo>
                  <a:pt x="3839" y="3203"/>
                  <a:pt x="3690" y="3203"/>
                  <a:pt x="3500" y="3160"/>
                </a:cubicBezTo>
                <a:cubicBezTo>
                  <a:pt x="3139" y="3075"/>
                  <a:pt x="2842" y="2948"/>
                  <a:pt x="2587" y="2779"/>
                </a:cubicBezTo>
                <a:cubicBezTo>
                  <a:pt x="2397" y="2672"/>
                  <a:pt x="2185" y="2481"/>
                  <a:pt x="1951" y="2227"/>
                </a:cubicBezTo>
                <a:cubicBezTo>
                  <a:pt x="1867" y="2376"/>
                  <a:pt x="1846" y="2545"/>
                  <a:pt x="1846" y="2694"/>
                </a:cubicBezTo>
                <a:cubicBezTo>
                  <a:pt x="1846" y="2927"/>
                  <a:pt x="1909" y="3118"/>
                  <a:pt x="2057" y="3309"/>
                </a:cubicBezTo>
                <a:cubicBezTo>
                  <a:pt x="2142" y="3394"/>
                  <a:pt x="2206" y="3458"/>
                  <a:pt x="2248" y="3479"/>
                </a:cubicBezTo>
                <a:lnTo>
                  <a:pt x="2248" y="3479"/>
                </a:lnTo>
                <a:cubicBezTo>
                  <a:pt x="2121" y="3479"/>
                  <a:pt x="1973" y="3458"/>
                  <a:pt x="1824" y="3373"/>
                </a:cubicBezTo>
                <a:cubicBezTo>
                  <a:pt x="1824" y="3627"/>
                  <a:pt x="1930" y="3860"/>
                  <a:pt x="2121" y="4071"/>
                </a:cubicBezTo>
                <a:cubicBezTo>
                  <a:pt x="2227" y="4177"/>
                  <a:pt x="2333" y="4241"/>
                  <a:pt x="2440" y="4262"/>
                </a:cubicBezTo>
                <a:cubicBezTo>
                  <a:pt x="2503" y="4283"/>
                  <a:pt x="2566" y="4305"/>
                  <a:pt x="2566" y="4305"/>
                </a:cubicBezTo>
                <a:cubicBezTo>
                  <a:pt x="2566" y="4305"/>
                  <a:pt x="2545" y="4326"/>
                  <a:pt x="2461" y="4326"/>
                </a:cubicBezTo>
                <a:cubicBezTo>
                  <a:pt x="2355" y="4347"/>
                  <a:pt x="2355" y="4347"/>
                  <a:pt x="2355" y="4347"/>
                </a:cubicBezTo>
                <a:cubicBezTo>
                  <a:pt x="2312" y="4347"/>
                  <a:pt x="2312" y="4347"/>
                  <a:pt x="2312" y="4347"/>
                </a:cubicBezTo>
                <a:cubicBezTo>
                  <a:pt x="2270" y="4347"/>
                  <a:pt x="2227" y="4326"/>
                  <a:pt x="2163" y="4326"/>
                </a:cubicBezTo>
                <a:cubicBezTo>
                  <a:pt x="2227" y="4538"/>
                  <a:pt x="2355" y="4707"/>
                  <a:pt x="2545" y="4814"/>
                </a:cubicBezTo>
                <a:cubicBezTo>
                  <a:pt x="2715" y="4920"/>
                  <a:pt x="2864" y="4984"/>
                  <a:pt x="3033" y="4984"/>
                </a:cubicBezTo>
                <a:cubicBezTo>
                  <a:pt x="2949" y="5047"/>
                  <a:pt x="2842" y="5111"/>
                  <a:pt x="2757" y="5153"/>
                </a:cubicBezTo>
                <a:cubicBezTo>
                  <a:pt x="2482" y="5301"/>
                  <a:pt x="2185" y="5386"/>
                  <a:pt x="1909" y="5386"/>
                </a:cubicBezTo>
                <a:cubicBezTo>
                  <a:pt x="1782" y="5386"/>
                  <a:pt x="1697" y="5365"/>
                  <a:pt x="1633" y="5365"/>
                </a:cubicBezTo>
                <a:cubicBezTo>
                  <a:pt x="2078" y="5662"/>
                  <a:pt x="2566" y="5789"/>
                  <a:pt x="3097" y="5789"/>
                </a:cubicBez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 name="Freeform 5">
            <a:extLst>
              <a:ext uri="{FF2B5EF4-FFF2-40B4-BE49-F238E27FC236}">
                <a16:creationId xmlns:a16="http://schemas.microsoft.com/office/drawing/2014/main" xmlns="" id="{F8151C70-1848-A448-AB34-E8450E4EDE23}"/>
              </a:ext>
            </a:extLst>
          </p:cNvPr>
          <p:cNvSpPr>
            <a:spLocks noChangeArrowheads="1"/>
          </p:cNvSpPr>
          <p:nvPr userDrawn="1"/>
        </p:nvSpPr>
        <p:spPr bwMode="auto">
          <a:xfrm>
            <a:off x="1172168" y="4259602"/>
            <a:ext cx="362839" cy="361825"/>
          </a:xfrm>
          <a:custGeom>
            <a:avLst/>
            <a:gdLst>
              <a:gd name="T0" fmla="*/ 3946 w 7891"/>
              <a:gd name="T1" fmla="*/ 0 h 7869"/>
              <a:gd name="T2" fmla="*/ 3946 w 7891"/>
              <a:gd name="T3" fmla="*/ 0 h 7869"/>
              <a:gd name="T4" fmla="*/ 5874 w 7891"/>
              <a:gd name="T5" fmla="*/ 509 h 7869"/>
              <a:gd name="T6" fmla="*/ 7339 w 7891"/>
              <a:gd name="T7" fmla="*/ 1951 h 7869"/>
              <a:gd name="T8" fmla="*/ 7890 w 7891"/>
              <a:gd name="T9" fmla="*/ 3924 h 7869"/>
              <a:gd name="T10" fmla="*/ 7360 w 7891"/>
              <a:gd name="T11" fmla="*/ 5895 h 7869"/>
              <a:gd name="T12" fmla="*/ 5917 w 7891"/>
              <a:gd name="T13" fmla="*/ 7338 h 7869"/>
              <a:gd name="T14" fmla="*/ 3946 w 7891"/>
              <a:gd name="T15" fmla="*/ 7868 h 7869"/>
              <a:gd name="T16" fmla="*/ 1973 w 7891"/>
              <a:gd name="T17" fmla="*/ 7338 h 7869"/>
              <a:gd name="T18" fmla="*/ 531 w 7891"/>
              <a:gd name="T19" fmla="*/ 5895 h 7869"/>
              <a:gd name="T20" fmla="*/ 0 w 7891"/>
              <a:gd name="T21" fmla="*/ 3924 h 7869"/>
              <a:gd name="T22" fmla="*/ 531 w 7891"/>
              <a:gd name="T23" fmla="*/ 1951 h 7869"/>
              <a:gd name="T24" fmla="*/ 2015 w 7891"/>
              <a:gd name="T25" fmla="*/ 509 h 7869"/>
              <a:gd name="T26" fmla="*/ 3946 w 7891"/>
              <a:gd name="T27" fmla="*/ 0 h 7869"/>
              <a:gd name="T28" fmla="*/ 3966 w 7891"/>
              <a:gd name="T29" fmla="*/ 5471 h 7869"/>
              <a:gd name="T30" fmla="*/ 3966 w 7891"/>
              <a:gd name="T31" fmla="*/ 5471 h 7869"/>
              <a:gd name="T32" fmla="*/ 4814 w 7891"/>
              <a:gd name="T33" fmla="*/ 5471 h 7869"/>
              <a:gd name="T34" fmla="*/ 5599 w 7891"/>
              <a:gd name="T35" fmla="*/ 5429 h 7869"/>
              <a:gd name="T36" fmla="*/ 5874 w 7891"/>
              <a:gd name="T37" fmla="*/ 5301 h 7869"/>
              <a:gd name="T38" fmla="*/ 6045 w 7891"/>
              <a:gd name="T39" fmla="*/ 5047 h 7869"/>
              <a:gd name="T40" fmla="*/ 6151 w 7891"/>
              <a:gd name="T41" fmla="*/ 4114 h 7869"/>
              <a:gd name="T42" fmla="*/ 6151 w 7891"/>
              <a:gd name="T43" fmla="*/ 3754 h 7869"/>
              <a:gd name="T44" fmla="*/ 6108 w 7891"/>
              <a:gd name="T45" fmla="*/ 3033 h 7869"/>
              <a:gd name="T46" fmla="*/ 5938 w 7891"/>
              <a:gd name="T47" fmla="*/ 2609 h 7869"/>
              <a:gd name="T48" fmla="*/ 5853 w 7891"/>
              <a:gd name="T49" fmla="*/ 2545 h 7869"/>
              <a:gd name="T50" fmla="*/ 5621 w 7891"/>
              <a:gd name="T51" fmla="*/ 2439 h 7869"/>
              <a:gd name="T52" fmla="*/ 3946 w 7891"/>
              <a:gd name="T53" fmla="*/ 2376 h 7869"/>
              <a:gd name="T54" fmla="*/ 3139 w 7891"/>
              <a:gd name="T55" fmla="*/ 2397 h 7869"/>
              <a:gd name="T56" fmla="*/ 2270 w 7891"/>
              <a:gd name="T57" fmla="*/ 2439 h 7869"/>
              <a:gd name="T58" fmla="*/ 1930 w 7891"/>
              <a:gd name="T59" fmla="*/ 2651 h 7869"/>
              <a:gd name="T60" fmla="*/ 1782 w 7891"/>
              <a:gd name="T61" fmla="*/ 3033 h 7869"/>
              <a:gd name="T62" fmla="*/ 1740 w 7891"/>
              <a:gd name="T63" fmla="*/ 3754 h 7869"/>
              <a:gd name="T64" fmla="*/ 1824 w 7891"/>
              <a:gd name="T65" fmla="*/ 4920 h 7869"/>
              <a:gd name="T66" fmla="*/ 1888 w 7891"/>
              <a:gd name="T67" fmla="*/ 5132 h 7869"/>
              <a:gd name="T68" fmla="*/ 2228 w 7891"/>
              <a:gd name="T69" fmla="*/ 5386 h 7869"/>
              <a:gd name="T70" fmla="*/ 2397 w 7891"/>
              <a:gd name="T71" fmla="*/ 5429 h 7869"/>
              <a:gd name="T72" fmla="*/ 2800 w 7891"/>
              <a:gd name="T73" fmla="*/ 5450 h 7869"/>
              <a:gd name="T74" fmla="*/ 3966 w 7891"/>
              <a:gd name="T75" fmla="*/ 5471 h 7869"/>
              <a:gd name="T76" fmla="*/ 3352 w 7891"/>
              <a:gd name="T77" fmla="*/ 4538 h 7869"/>
              <a:gd name="T78" fmla="*/ 3352 w 7891"/>
              <a:gd name="T79" fmla="*/ 4538 h 7869"/>
              <a:gd name="T80" fmla="*/ 3352 w 7891"/>
              <a:gd name="T81" fmla="*/ 3309 h 7869"/>
              <a:gd name="T82" fmla="*/ 4326 w 7891"/>
              <a:gd name="T83" fmla="*/ 3818 h 7869"/>
              <a:gd name="T84" fmla="*/ 4539 w 7891"/>
              <a:gd name="T85" fmla="*/ 3924 h 7869"/>
              <a:gd name="T86" fmla="*/ 3352 w 7891"/>
              <a:gd name="T87" fmla="*/ 4538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91" h="7869">
                <a:moveTo>
                  <a:pt x="3946" y="0"/>
                </a:moveTo>
                <a:lnTo>
                  <a:pt x="3946" y="0"/>
                </a:lnTo>
                <a:cubicBezTo>
                  <a:pt x="4602" y="0"/>
                  <a:pt x="5238" y="170"/>
                  <a:pt x="5874" y="509"/>
                </a:cubicBezTo>
                <a:cubicBezTo>
                  <a:pt x="6511" y="827"/>
                  <a:pt x="6999" y="1315"/>
                  <a:pt x="7339" y="1951"/>
                </a:cubicBezTo>
                <a:cubicBezTo>
                  <a:pt x="7699" y="2587"/>
                  <a:pt x="7890" y="3245"/>
                  <a:pt x="7890" y="3924"/>
                </a:cubicBezTo>
                <a:cubicBezTo>
                  <a:pt x="7890" y="4623"/>
                  <a:pt x="7699" y="5259"/>
                  <a:pt x="7360" y="5895"/>
                </a:cubicBezTo>
                <a:cubicBezTo>
                  <a:pt x="7020" y="6511"/>
                  <a:pt x="6532" y="6998"/>
                  <a:pt x="5917" y="7338"/>
                </a:cubicBezTo>
                <a:cubicBezTo>
                  <a:pt x="5281" y="7699"/>
                  <a:pt x="4623" y="7868"/>
                  <a:pt x="3946" y="7868"/>
                </a:cubicBezTo>
                <a:cubicBezTo>
                  <a:pt x="3267" y="7868"/>
                  <a:pt x="2609" y="7699"/>
                  <a:pt x="1973" y="7338"/>
                </a:cubicBezTo>
                <a:cubicBezTo>
                  <a:pt x="1358" y="6998"/>
                  <a:pt x="870" y="6511"/>
                  <a:pt x="531" y="5895"/>
                </a:cubicBezTo>
                <a:cubicBezTo>
                  <a:pt x="191" y="5259"/>
                  <a:pt x="0" y="4623"/>
                  <a:pt x="0" y="3924"/>
                </a:cubicBezTo>
                <a:cubicBezTo>
                  <a:pt x="0" y="3245"/>
                  <a:pt x="191" y="2587"/>
                  <a:pt x="531" y="1951"/>
                </a:cubicBezTo>
                <a:cubicBezTo>
                  <a:pt x="891" y="1315"/>
                  <a:pt x="1379" y="827"/>
                  <a:pt x="2015" y="509"/>
                </a:cubicBezTo>
                <a:cubicBezTo>
                  <a:pt x="2630" y="170"/>
                  <a:pt x="3288" y="0"/>
                  <a:pt x="3946" y="0"/>
                </a:cubicBezTo>
                <a:close/>
                <a:moveTo>
                  <a:pt x="3966" y="5471"/>
                </a:moveTo>
                <a:lnTo>
                  <a:pt x="3966" y="5471"/>
                </a:lnTo>
                <a:cubicBezTo>
                  <a:pt x="4178" y="5471"/>
                  <a:pt x="4475" y="5471"/>
                  <a:pt x="4814" y="5471"/>
                </a:cubicBezTo>
                <a:cubicBezTo>
                  <a:pt x="5259" y="5450"/>
                  <a:pt x="5536" y="5429"/>
                  <a:pt x="5599" y="5429"/>
                </a:cubicBezTo>
                <a:cubicBezTo>
                  <a:pt x="5705" y="5408"/>
                  <a:pt x="5790" y="5365"/>
                  <a:pt x="5874" y="5301"/>
                </a:cubicBezTo>
                <a:cubicBezTo>
                  <a:pt x="5938" y="5238"/>
                  <a:pt x="6002" y="5153"/>
                  <a:pt x="6045" y="5047"/>
                </a:cubicBezTo>
                <a:cubicBezTo>
                  <a:pt x="6108" y="4877"/>
                  <a:pt x="6151" y="4559"/>
                  <a:pt x="6151" y="4114"/>
                </a:cubicBezTo>
                <a:cubicBezTo>
                  <a:pt x="6151" y="3754"/>
                  <a:pt x="6151" y="3754"/>
                  <a:pt x="6151" y="3754"/>
                </a:cubicBezTo>
                <a:cubicBezTo>
                  <a:pt x="6151" y="3542"/>
                  <a:pt x="6130" y="3309"/>
                  <a:pt x="6108" y="3033"/>
                </a:cubicBezTo>
                <a:cubicBezTo>
                  <a:pt x="6066" y="2842"/>
                  <a:pt x="6023" y="2694"/>
                  <a:pt x="5938" y="2609"/>
                </a:cubicBezTo>
                <a:cubicBezTo>
                  <a:pt x="5896" y="2566"/>
                  <a:pt x="5874" y="2545"/>
                  <a:pt x="5853" y="2545"/>
                </a:cubicBezTo>
                <a:cubicBezTo>
                  <a:pt x="5769" y="2481"/>
                  <a:pt x="5705" y="2460"/>
                  <a:pt x="5621" y="2439"/>
                </a:cubicBezTo>
                <a:cubicBezTo>
                  <a:pt x="5408" y="2397"/>
                  <a:pt x="4835" y="2376"/>
                  <a:pt x="3946" y="2376"/>
                </a:cubicBezTo>
                <a:cubicBezTo>
                  <a:pt x="3712" y="2376"/>
                  <a:pt x="3437" y="2376"/>
                  <a:pt x="3139" y="2397"/>
                </a:cubicBezTo>
                <a:cubicBezTo>
                  <a:pt x="2630" y="2397"/>
                  <a:pt x="2334" y="2418"/>
                  <a:pt x="2270" y="2439"/>
                </a:cubicBezTo>
                <a:cubicBezTo>
                  <a:pt x="2143" y="2460"/>
                  <a:pt x="2015" y="2524"/>
                  <a:pt x="1930" y="2651"/>
                </a:cubicBezTo>
                <a:cubicBezTo>
                  <a:pt x="1867" y="2715"/>
                  <a:pt x="1824" y="2842"/>
                  <a:pt x="1782" y="3033"/>
                </a:cubicBezTo>
                <a:cubicBezTo>
                  <a:pt x="1761" y="3309"/>
                  <a:pt x="1740" y="3542"/>
                  <a:pt x="1740" y="3754"/>
                </a:cubicBezTo>
                <a:cubicBezTo>
                  <a:pt x="1740" y="4390"/>
                  <a:pt x="1761" y="4792"/>
                  <a:pt x="1824" y="4920"/>
                </a:cubicBezTo>
                <a:cubicBezTo>
                  <a:pt x="1846" y="5005"/>
                  <a:pt x="1867" y="5090"/>
                  <a:pt x="1888" y="5132"/>
                </a:cubicBezTo>
                <a:cubicBezTo>
                  <a:pt x="1951" y="5259"/>
                  <a:pt x="2058" y="5344"/>
                  <a:pt x="2228" y="5386"/>
                </a:cubicBezTo>
                <a:cubicBezTo>
                  <a:pt x="2397" y="5429"/>
                  <a:pt x="2397" y="5429"/>
                  <a:pt x="2397" y="5429"/>
                </a:cubicBezTo>
                <a:cubicBezTo>
                  <a:pt x="2439" y="5429"/>
                  <a:pt x="2588" y="5450"/>
                  <a:pt x="2800" y="5450"/>
                </a:cubicBezTo>
                <a:cubicBezTo>
                  <a:pt x="3331" y="5471"/>
                  <a:pt x="3712" y="5471"/>
                  <a:pt x="3966" y="5471"/>
                </a:cubicBezTo>
                <a:close/>
                <a:moveTo>
                  <a:pt x="3352" y="4538"/>
                </a:moveTo>
                <a:lnTo>
                  <a:pt x="3352" y="4538"/>
                </a:lnTo>
                <a:cubicBezTo>
                  <a:pt x="3352" y="3309"/>
                  <a:pt x="3352" y="3309"/>
                  <a:pt x="3352" y="3309"/>
                </a:cubicBezTo>
                <a:cubicBezTo>
                  <a:pt x="3373" y="3309"/>
                  <a:pt x="3691" y="3479"/>
                  <a:pt x="4326" y="3818"/>
                </a:cubicBezTo>
                <a:cubicBezTo>
                  <a:pt x="4475" y="3903"/>
                  <a:pt x="4539" y="3924"/>
                  <a:pt x="4539" y="3924"/>
                </a:cubicBezTo>
                <a:lnTo>
                  <a:pt x="3352" y="4538"/>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 name="Freeform 6">
            <a:extLst>
              <a:ext uri="{FF2B5EF4-FFF2-40B4-BE49-F238E27FC236}">
                <a16:creationId xmlns:a16="http://schemas.microsoft.com/office/drawing/2014/main" xmlns="" id="{9C60BE3D-D004-094F-BA3B-3E4D1D038C6F}"/>
              </a:ext>
            </a:extLst>
          </p:cNvPr>
          <p:cNvSpPr>
            <a:spLocks noChangeArrowheads="1"/>
          </p:cNvSpPr>
          <p:nvPr userDrawn="1"/>
        </p:nvSpPr>
        <p:spPr bwMode="auto">
          <a:xfrm>
            <a:off x="1647365" y="4259602"/>
            <a:ext cx="362027" cy="361825"/>
          </a:xfrm>
          <a:custGeom>
            <a:avLst/>
            <a:gdLst>
              <a:gd name="T0" fmla="*/ 3924 w 7870"/>
              <a:gd name="T1" fmla="*/ 0 h 7869"/>
              <a:gd name="T2" fmla="*/ 3924 w 7870"/>
              <a:gd name="T3" fmla="*/ 0 h 7869"/>
              <a:gd name="T4" fmla="*/ 5854 w 7870"/>
              <a:gd name="T5" fmla="*/ 509 h 7869"/>
              <a:gd name="T6" fmla="*/ 7339 w 7870"/>
              <a:gd name="T7" fmla="*/ 1951 h 7869"/>
              <a:gd name="T8" fmla="*/ 7869 w 7870"/>
              <a:gd name="T9" fmla="*/ 3924 h 7869"/>
              <a:gd name="T10" fmla="*/ 7339 w 7870"/>
              <a:gd name="T11" fmla="*/ 5895 h 7869"/>
              <a:gd name="T12" fmla="*/ 5897 w 7870"/>
              <a:gd name="T13" fmla="*/ 7338 h 7869"/>
              <a:gd name="T14" fmla="*/ 3924 w 7870"/>
              <a:gd name="T15" fmla="*/ 7868 h 7869"/>
              <a:gd name="T16" fmla="*/ 1972 w 7870"/>
              <a:gd name="T17" fmla="*/ 7338 h 7869"/>
              <a:gd name="T18" fmla="*/ 509 w 7870"/>
              <a:gd name="T19" fmla="*/ 5895 h 7869"/>
              <a:gd name="T20" fmla="*/ 0 w 7870"/>
              <a:gd name="T21" fmla="*/ 3924 h 7869"/>
              <a:gd name="T22" fmla="*/ 530 w 7870"/>
              <a:gd name="T23" fmla="*/ 1951 h 7869"/>
              <a:gd name="T24" fmla="*/ 1994 w 7870"/>
              <a:gd name="T25" fmla="*/ 509 h 7869"/>
              <a:gd name="T26" fmla="*/ 3924 w 7870"/>
              <a:gd name="T27" fmla="*/ 0 h 7869"/>
              <a:gd name="T28" fmla="*/ 2248 w 7870"/>
              <a:gd name="T29" fmla="*/ 2757 h 7869"/>
              <a:gd name="T30" fmla="*/ 2248 w 7870"/>
              <a:gd name="T31" fmla="*/ 2757 h 7869"/>
              <a:gd name="T32" fmla="*/ 2630 w 7870"/>
              <a:gd name="T33" fmla="*/ 2630 h 7869"/>
              <a:gd name="T34" fmla="*/ 2779 w 7870"/>
              <a:gd name="T35" fmla="*/ 2291 h 7869"/>
              <a:gd name="T36" fmla="*/ 2630 w 7870"/>
              <a:gd name="T37" fmla="*/ 1930 h 7869"/>
              <a:gd name="T38" fmla="*/ 2269 w 7870"/>
              <a:gd name="T39" fmla="*/ 1803 h 7869"/>
              <a:gd name="T40" fmla="*/ 1866 w 7870"/>
              <a:gd name="T41" fmla="*/ 1930 h 7869"/>
              <a:gd name="T42" fmla="*/ 1718 w 7870"/>
              <a:gd name="T43" fmla="*/ 2291 h 7869"/>
              <a:gd name="T44" fmla="*/ 1866 w 7870"/>
              <a:gd name="T45" fmla="*/ 2630 h 7869"/>
              <a:gd name="T46" fmla="*/ 2248 w 7870"/>
              <a:gd name="T47" fmla="*/ 2757 h 7869"/>
              <a:gd name="T48" fmla="*/ 2715 w 7870"/>
              <a:gd name="T49" fmla="*/ 3160 h 7869"/>
              <a:gd name="T50" fmla="*/ 2715 w 7870"/>
              <a:gd name="T51" fmla="*/ 3160 h 7869"/>
              <a:gd name="T52" fmla="*/ 1781 w 7870"/>
              <a:gd name="T53" fmla="*/ 3160 h 7869"/>
              <a:gd name="T54" fmla="*/ 1781 w 7870"/>
              <a:gd name="T55" fmla="*/ 5980 h 7869"/>
              <a:gd name="T56" fmla="*/ 2715 w 7870"/>
              <a:gd name="T57" fmla="*/ 5980 h 7869"/>
              <a:gd name="T58" fmla="*/ 2715 w 7870"/>
              <a:gd name="T59" fmla="*/ 3160 h 7869"/>
              <a:gd name="T60" fmla="*/ 6109 w 7870"/>
              <a:gd name="T61" fmla="*/ 4368 h 7869"/>
              <a:gd name="T62" fmla="*/ 6109 w 7870"/>
              <a:gd name="T63" fmla="*/ 4368 h 7869"/>
              <a:gd name="T64" fmla="*/ 5790 w 7870"/>
              <a:gd name="T65" fmla="*/ 3394 h 7869"/>
              <a:gd name="T66" fmla="*/ 5027 w 7870"/>
              <a:gd name="T67" fmla="*/ 3096 h 7869"/>
              <a:gd name="T68" fmla="*/ 4454 w 7870"/>
              <a:gd name="T69" fmla="*/ 3245 h 7869"/>
              <a:gd name="T70" fmla="*/ 4178 w 7870"/>
              <a:gd name="T71" fmla="*/ 3563 h 7869"/>
              <a:gd name="T72" fmla="*/ 4178 w 7870"/>
              <a:gd name="T73" fmla="*/ 3160 h 7869"/>
              <a:gd name="T74" fmla="*/ 3245 w 7870"/>
              <a:gd name="T75" fmla="*/ 3160 h 7869"/>
              <a:gd name="T76" fmla="*/ 3245 w 7870"/>
              <a:gd name="T77" fmla="*/ 4665 h 7869"/>
              <a:gd name="T78" fmla="*/ 3245 w 7870"/>
              <a:gd name="T79" fmla="*/ 5980 h 7869"/>
              <a:gd name="T80" fmla="*/ 4178 w 7870"/>
              <a:gd name="T81" fmla="*/ 5980 h 7869"/>
              <a:gd name="T82" fmla="*/ 4178 w 7870"/>
              <a:gd name="T83" fmla="*/ 4411 h 7869"/>
              <a:gd name="T84" fmla="*/ 4178 w 7870"/>
              <a:gd name="T85" fmla="*/ 4283 h 7869"/>
              <a:gd name="T86" fmla="*/ 4200 w 7870"/>
              <a:gd name="T87" fmla="*/ 4177 h 7869"/>
              <a:gd name="T88" fmla="*/ 4370 w 7870"/>
              <a:gd name="T89" fmla="*/ 3944 h 7869"/>
              <a:gd name="T90" fmla="*/ 4687 w 7870"/>
              <a:gd name="T91" fmla="*/ 3839 h 7869"/>
              <a:gd name="T92" fmla="*/ 5048 w 7870"/>
              <a:gd name="T93" fmla="*/ 4008 h 7869"/>
              <a:gd name="T94" fmla="*/ 5154 w 7870"/>
              <a:gd name="T95" fmla="*/ 4475 h 7869"/>
              <a:gd name="T96" fmla="*/ 5154 w 7870"/>
              <a:gd name="T97" fmla="*/ 5980 h 7869"/>
              <a:gd name="T98" fmla="*/ 6109 w 7870"/>
              <a:gd name="T99" fmla="*/ 5980 h 7869"/>
              <a:gd name="T100" fmla="*/ 6109 w 7870"/>
              <a:gd name="T101" fmla="*/ 4368 h 7869"/>
              <a:gd name="T102" fmla="*/ 4157 w 7870"/>
              <a:gd name="T103" fmla="*/ 3584 h 7869"/>
              <a:gd name="T104" fmla="*/ 4157 w 7870"/>
              <a:gd name="T105" fmla="*/ 3584 h 7869"/>
              <a:gd name="T106" fmla="*/ 4178 w 7870"/>
              <a:gd name="T107" fmla="*/ 3563 h 7869"/>
              <a:gd name="T108" fmla="*/ 4178 w 7870"/>
              <a:gd name="T109" fmla="*/ 3584 h 7869"/>
              <a:gd name="T110" fmla="*/ 4157 w 7870"/>
              <a:gd name="T111" fmla="*/ 3584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0" h="7869">
                <a:moveTo>
                  <a:pt x="3924" y="0"/>
                </a:moveTo>
                <a:lnTo>
                  <a:pt x="3924" y="0"/>
                </a:lnTo>
                <a:cubicBezTo>
                  <a:pt x="4581" y="0"/>
                  <a:pt x="5239" y="170"/>
                  <a:pt x="5854" y="509"/>
                </a:cubicBezTo>
                <a:cubicBezTo>
                  <a:pt x="6491" y="827"/>
                  <a:pt x="6978" y="1315"/>
                  <a:pt x="7339" y="1951"/>
                </a:cubicBezTo>
                <a:cubicBezTo>
                  <a:pt x="7679" y="2587"/>
                  <a:pt x="7869" y="3245"/>
                  <a:pt x="7869" y="3924"/>
                </a:cubicBezTo>
                <a:cubicBezTo>
                  <a:pt x="7869" y="4623"/>
                  <a:pt x="7700" y="5259"/>
                  <a:pt x="7339" y="5895"/>
                </a:cubicBezTo>
                <a:cubicBezTo>
                  <a:pt x="7000" y="6511"/>
                  <a:pt x="6512" y="6998"/>
                  <a:pt x="5897" y="7338"/>
                </a:cubicBezTo>
                <a:cubicBezTo>
                  <a:pt x="5260" y="7699"/>
                  <a:pt x="4602" y="7868"/>
                  <a:pt x="3924" y="7868"/>
                </a:cubicBezTo>
                <a:cubicBezTo>
                  <a:pt x="3245" y="7868"/>
                  <a:pt x="2588" y="7699"/>
                  <a:pt x="1972" y="7338"/>
                </a:cubicBezTo>
                <a:cubicBezTo>
                  <a:pt x="1336" y="6998"/>
                  <a:pt x="848" y="6511"/>
                  <a:pt x="509" y="5895"/>
                </a:cubicBezTo>
                <a:cubicBezTo>
                  <a:pt x="169" y="5259"/>
                  <a:pt x="0" y="4623"/>
                  <a:pt x="0" y="3924"/>
                </a:cubicBezTo>
                <a:cubicBezTo>
                  <a:pt x="0" y="3245"/>
                  <a:pt x="169" y="2587"/>
                  <a:pt x="530" y="1951"/>
                </a:cubicBezTo>
                <a:cubicBezTo>
                  <a:pt x="869" y="1315"/>
                  <a:pt x="1357" y="827"/>
                  <a:pt x="1994" y="509"/>
                </a:cubicBezTo>
                <a:cubicBezTo>
                  <a:pt x="2609" y="170"/>
                  <a:pt x="3267" y="0"/>
                  <a:pt x="3924" y="0"/>
                </a:cubicBezTo>
                <a:close/>
                <a:moveTo>
                  <a:pt x="2248" y="2757"/>
                </a:moveTo>
                <a:lnTo>
                  <a:pt x="2248" y="2757"/>
                </a:lnTo>
                <a:cubicBezTo>
                  <a:pt x="2418" y="2757"/>
                  <a:pt x="2545" y="2715"/>
                  <a:pt x="2630" y="2630"/>
                </a:cubicBezTo>
                <a:cubicBezTo>
                  <a:pt x="2736" y="2545"/>
                  <a:pt x="2779" y="2418"/>
                  <a:pt x="2779" y="2291"/>
                </a:cubicBezTo>
                <a:cubicBezTo>
                  <a:pt x="2779" y="2142"/>
                  <a:pt x="2715" y="2036"/>
                  <a:pt x="2630" y="1930"/>
                </a:cubicBezTo>
                <a:cubicBezTo>
                  <a:pt x="2545" y="1845"/>
                  <a:pt x="2418" y="1803"/>
                  <a:pt x="2269" y="1803"/>
                </a:cubicBezTo>
                <a:cubicBezTo>
                  <a:pt x="2100" y="1803"/>
                  <a:pt x="1972" y="1845"/>
                  <a:pt x="1866" y="1930"/>
                </a:cubicBezTo>
                <a:cubicBezTo>
                  <a:pt x="1781" y="2036"/>
                  <a:pt x="1718" y="2142"/>
                  <a:pt x="1718" y="2291"/>
                </a:cubicBezTo>
                <a:cubicBezTo>
                  <a:pt x="1718" y="2418"/>
                  <a:pt x="1781" y="2545"/>
                  <a:pt x="1866" y="2630"/>
                </a:cubicBezTo>
                <a:cubicBezTo>
                  <a:pt x="1951" y="2715"/>
                  <a:pt x="2079" y="2757"/>
                  <a:pt x="2248" y="2757"/>
                </a:cubicBezTo>
                <a:close/>
                <a:moveTo>
                  <a:pt x="2715" y="3160"/>
                </a:moveTo>
                <a:lnTo>
                  <a:pt x="2715" y="3160"/>
                </a:lnTo>
                <a:cubicBezTo>
                  <a:pt x="1781" y="3160"/>
                  <a:pt x="1781" y="3160"/>
                  <a:pt x="1781" y="3160"/>
                </a:cubicBezTo>
                <a:cubicBezTo>
                  <a:pt x="1781" y="5980"/>
                  <a:pt x="1781" y="5980"/>
                  <a:pt x="1781" y="5980"/>
                </a:cubicBezTo>
                <a:cubicBezTo>
                  <a:pt x="2715" y="5980"/>
                  <a:pt x="2715" y="5980"/>
                  <a:pt x="2715" y="5980"/>
                </a:cubicBezTo>
                <a:lnTo>
                  <a:pt x="2715" y="3160"/>
                </a:lnTo>
                <a:close/>
                <a:moveTo>
                  <a:pt x="6109" y="4368"/>
                </a:moveTo>
                <a:lnTo>
                  <a:pt x="6109" y="4368"/>
                </a:lnTo>
                <a:cubicBezTo>
                  <a:pt x="6109" y="3924"/>
                  <a:pt x="6003" y="3605"/>
                  <a:pt x="5790" y="3394"/>
                </a:cubicBezTo>
                <a:cubicBezTo>
                  <a:pt x="5600" y="3203"/>
                  <a:pt x="5345" y="3096"/>
                  <a:pt x="5027" y="3096"/>
                </a:cubicBezTo>
                <a:cubicBezTo>
                  <a:pt x="4772" y="3096"/>
                  <a:pt x="4581" y="3139"/>
                  <a:pt x="4454" y="3245"/>
                </a:cubicBezTo>
                <a:cubicBezTo>
                  <a:pt x="4327" y="3351"/>
                  <a:pt x="4242" y="3458"/>
                  <a:pt x="4178" y="3563"/>
                </a:cubicBezTo>
                <a:cubicBezTo>
                  <a:pt x="4178" y="3160"/>
                  <a:pt x="4178" y="3160"/>
                  <a:pt x="4178" y="3160"/>
                </a:cubicBezTo>
                <a:cubicBezTo>
                  <a:pt x="3245" y="3160"/>
                  <a:pt x="3245" y="3160"/>
                  <a:pt x="3245" y="3160"/>
                </a:cubicBezTo>
                <a:cubicBezTo>
                  <a:pt x="3245" y="4665"/>
                  <a:pt x="3245" y="4665"/>
                  <a:pt x="3245" y="4665"/>
                </a:cubicBezTo>
                <a:cubicBezTo>
                  <a:pt x="3245" y="5980"/>
                  <a:pt x="3245" y="5980"/>
                  <a:pt x="3245" y="5980"/>
                </a:cubicBezTo>
                <a:cubicBezTo>
                  <a:pt x="4178" y="5980"/>
                  <a:pt x="4178" y="5980"/>
                  <a:pt x="4178" y="5980"/>
                </a:cubicBezTo>
                <a:cubicBezTo>
                  <a:pt x="4178" y="4411"/>
                  <a:pt x="4178" y="4411"/>
                  <a:pt x="4178" y="4411"/>
                </a:cubicBezTo>
                <a:cubicBezTo>
                  <a:pt x="4178" y="4368"/>
                  <a:pt x="4178" y="4326"/>
                  <a:pt x="4178" y="4283"/>
                </a:cubicBezTo>
                <a:cubicBezTo>
                  <a:pt x="4178" y="4241"/>
                  <a:pt x="4200" y="4198"/>
                  <a:pt x="4200" y="4177"/>
                </a:cubicBezTo>
                <a:cubicBezTo>
                  <a:pt x="4242" y="4092"/>
                  <a:pt x="4306" y="4008"/>
                  <a:pt x="4370" y="3944"/>
                </a:cubicBezTo>
                <a:cubicBezTo>
                  <a:pt x="4454" y="3860"/>
                  <a:pt x="4560" y="3839"/>
                  <a:pt x="4687" y="3839"/>
                </a:cubicBezTo>
                <a:cubicBezTo>
                  <a:pt x="4857" y="3839"/>
                  <a:pt x="4985" y="3882"/>
                  <a:pt x="5048" y="4008"/>
                </a:cubicBezTo>
                <a:cubicBezTo>
                  <a:pt x="5133" y="4135"/>
                  <a:pt x="5154" y="4283"/>
                  <a:pt x="5154" y="4475"/>
                </a:cubicBezTo>
                <a:cubicBezTo>
                  <a:pt x="5154" y="5980"/>
                  <a:pt x="5154" y="5980"/>
                  <a:pt x="5154" y="5980"/>
                </a:cubicBezTo>
                <a:cubicBezTo>
                  <a:pt x="6109" y="5980"/>
                  <a:pt x="6109" y="5980"/>
                  <a:pt x="6109" y="5980"/>
                </a:cubicBezTo>
                <a:lnTo>
                  <a:pt x="6109" y="4368"/>
                </a:lnTo>
                <a:close/>
                <a:moveTo>
                  <a:pt x="4157" y="3584"/>
                </a:moveTo>
                <a:lnTo>
                  <a:pt x="4157" y="3584"/>
                </a:lnTo>
                <a:cubicBezTo>
                  <a:pt x="4157" y="3563"/>
                  <a:pt x="4178" y="3563"/>
                  <a:pt x="4178" y="3563"/>
                </a:cubicBezTo>
                <a:cubicBezTo>
                  <a:pt x="4178" y="3584"/>
                  <a:pt x="4178" y="3584"/>
                  <a:pt x="4178" y="3584"/>
                </a:cubicBezTo>
                <a:lnTo>
                  <a:pt x="4157" y="3584"/>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9" name="Picture 8">
            <a:extLst>
              <a:ext uri="{FF2B5EF4-FFF2-40B4-BE49-F238E27FC236}">
                <a16:creationId xmlns:a16="http://schemas.microsoft.com/office/drawing/2014/main" xmlns="" id="{E365E8B2-562C-924E-8E84-614A47E7AA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13" name="Text Placeholder 12">
            <a:extLst>
              <a:ext uri="{FF2B5EF4-FFF2-40B4-BE49-F238E27FC236}">
                <a16:creationId xmlns:a16="http://schemas.microsoft.com/office/drawing/2014/main" xmlns="" id="{210687AD-4BE6-9E45-9824-1ABF36233175}"/>
              </a:ext>
            </a:extLst>
          </p:cNvPr>
          <p:cNvSpPr>
            <a:spLocks noGrp="1"/>
          </p:cNvSpPr>
          <p:nvPr userDrawn="1">
            <p:ph type="body" sz="quarter" idx="12" hasCustomPrompt="1"/>
          </p:nvPr>
        </p:nvSpPr>
        <p:spPr>
          <a:xfrm>
            <a:off x="721956" y="1578841"/>
            <a:ext cx="4150014" cy="2487468"/>
          </a:xfrm>
        </p:spPr>
        <p:txBody>
          <a:bodyPr anchor="b" anchorCtr="0"/>
          <a:lstStyle>
            <a:lvl1pPr marL="0" indent="0">
              <a:spcBef>
                <a:spcPts val="0"/>
              </a:spcBef>
              <a:buFont typeface="Arial" panose="020B0604020202020204" pitchFamily="34" charset="0"/>
              <a:buNone/>
              <a:tabLst>
                <a:tab pos="309563" algn="l"/>
              </a:tabLst>
              <a:defRPr b="0">
                <a:solidFill>
                  <a:schemeClr val="accent6">
                    <a:lumMod val="75000"/>
                    <a:lumOff val="25000"/>
                  </a:schemeClr>
                </a:solidFill>
              </a:defRPr>
            </a:lvl1pPr>
            <a:lvl2pPr marL="0" indent="0">
              <a:buNone/>
              <a:defRPr/>
            </a:lvl2pPr>
            <a:lvl3pPr marL="221400" indent="0">
              <a:buNone/>
              <a:defRPr/>
            </a:lvl3pPr>
            <a:lvl4pPr marL="581400" indent="0">
              <a:buNone/>
              <a:defRPr/>
            </a:lvl4pPr>
            <a:lvl5pPr marL="941400" indent="0">
              <a:buNone/>
              <a:defRPr/>
            </a:lvl5pPr>
          </a:lstStyle>
          <a:p>
            <a:pPr lvl="0"/>
            <a:r>
              <a:rPr lang="en-US" dirty="0"/>
              <a:t>Click to add text</a:t>
            </a:r>
          </a:p>
        </p:txBody>
      </p:sp>
      <p:grpSp>
        <p:nvGrpSpPr>
          <p:cNvPr id="8" name="Group 7">
            <a:extLst>
              <a:ext uri="{FF2B5EF4-FFF2-40B4-BE49-F238E27FC236}">
                <a16:creationId xmlns:a16="http://schemas.microsoft.com/office/drawing/2014/main" xmlns="" id="{E6B82838-FAF7-774E-9F22-3221C994163A}"/>
              </a:ext>
            </a:extLst>
          </p:cNvPr>
          <p:cNvGrpSpPr/>
          <p:nvPr userDrawn="1"/>
        </p:nvGrpSpPr>
        <p:grpSpPr>
          <a:xfrm>
            <a:off x="3768018" y="-17569"/>
            <a:ext cx="8430115" cy="6908203"/>
            <a:chOff x="3768018" y="-17569"/>
            <a:chExt cx="8430115" cy="6908203"/>
          </a:xfrm>
        </p:grpSpPr>
        <p:sp>
          <p:nvSpPr>
            <p:cNvPr id="26" name="Freeform 25">
              <a:extLst>
                <a:ext uri="{FF2B5EF4-FFF2-40B4-BE49-F238E27FC236}">
                  <a16:creationId xmlns:a16="http://schemas.microsoft.com/office/drawing/2014/main" xmlns="" id="{A4282C61-86A7-6340-B83E-701ED8F9A81A}"/>
                </a:ext>
              </a:extLst>
            </p:cNvPr>
            <p:cNvSpPr>
              <a:spLocks noChangeArrowheads="1"/>
            </p:cNvSpPr>
            <p:nvPr userDrawn="1"/>
          </p:nvSpPr>
          <p:spPr bwMode="auto">
            <a:xfrm>
              <a:off x="10385234" y="-17569"/>
              <a:ext cx="1806320" cy="3262534"/>
            </a:xfrm>
            <a:custGeom>
              <a:avLst/>
              <a:gdLst>
                <a:gd name="connsiteX0" fmla="*/ 1758661 w 1758661"/>
                <a:gd name="connsiteY0" fmla="*/ 0 h 3176453"/>
                <a:gd name="connsiteX1" fmla="*/ 1758661 w 1758661"/>
                <a:gd name="connsiteY1" fmla="*/ 3176453 h 3176453"/>
                <a:gd name="connsiteX2" fmla="*/ 1532473 w 1758661"/>
                <a:gd name="connsiteY2" fmla="*/ 3061286 h 3176453"/>
                <a:gd name="connsiteX3" fmla="*/ 0 w 1758661"/>
                <a:gd name="connsiteY3" fmla="*/ 2374503 h 3176453"/>
                <a:gd name="connsiteX4" fmla="*/ 1709608 w 1758661"/>
                <a:gd name="connsiteY4" fmla="*/ 83269 h 3176453"/>
                <a:gd name="connsiteX5" fmla="*/ 1758661 w 1758661"/>
                <a:gd name="connsiteY5" fmla="*/ 0 h 31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661" h="3176453">
                  <a:moveTo>
                    <a:pt x="1758661" y="0"/>
                  </a:moveTo>
                  <a:lnTo>
                    <a:pt x="1758661" y="3176453"/>
                  </a:lnTo>
                  <a:lnTo>
                    <a:pt x="1532473" y="3061286"/>
                  </a:lnTo>
                  <a:cubicBezTo>
                    <a:pt x="1012581" y="2804795"/>
                    <a:pt x="501083" y="2576810"/>
                    <a:pt x="0" y="2374503"/>
                  </a:cubicBezTo>
                  <a:cubicBezTo>
                    <a:pt x="642415" y="1662796"/>
                    <a:pt x="1215421" y="896343"/>
                    <a:pt x="1709608" y="83269"/>
                  </a:cubicBezTo>
                  <a:lnTo>
                    <a:pt x="1758661" y="0"/>
                  </a:lnTo>
                  <a:close/>
                </a:path>
              </a:pathLst>
            </a:custGeom>
            <a:solidFill>
              <a:schemeClr val="accent4"/>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dirty="0"/>
            </a:p>
          </p:txBody>
        </p:sp>
        <p:sp>
          <p:nvSpPr>
            <p:cNvPr id="31" name="Freeform 30">
              <a:extLst>
                <a:ext uri="{FF2B5EF4-FFF2-40B4-BE49-F238E27FC236}">
                  <a16:creationId xmlns:a16="http://schemas.microsoft.com/office/drawing/2014/main" xmlns="" id="{C33E4EE3-4FC4-B043-9197-359A071CA6E5}"/>
                </a:ext>
              </a:extLst>
            </p:cNvPr>
            <p:cNvSpPr/>
            <p:nvPr userDrawn="1"/>
          </p:nvSpPr>
          <p:spPr>
            <a:xfrm>
              <a:off x="7128456" y="2430381"/>
              <a:ext cx="5063368" cy="3662702"/>
            </a:xfrm>
            <a:custGeom>
              <a:avLst/>
              <a:gdLst>
                <a:gd name="connsiteX0" fmla="*/ 3170139 w 4929773"/>
                <a:gd name="connsiteY0" fmla="*/ 0 h 3566062"/>
                <a:gd name="connsiteX1" fmla="*/ 4702942 w 4929773"/>
                <a:gd name="connsiteY1" fmla="*/ 686832 h 3566062"/>
                <a:gd name="connsiteX2" fmla="*/ 4929773 w 4929773"/>
                <a:gd name="connsiteY2" fmla="*/ 802310 h 3566062"/>
                <a:gd name="connsiteX3" fmla="*/ 4929773 w 4929773"/>
                <a:gd name="connsiteY3" fmla="*/ 3566062 h 3566062"/>
                <a:gd name="connsiteX4" fmla="*/ 4692067 w 4929773"/>
                <a:gd name="connsiteY4" fmla="*/ 3493637 h 3566062"/>
                <a:gd name="connsiteX5" fmla="*/ 0 w 4929773"/>
                <a:gd name="connsiteY5" fmla="*/ 2694750 h 3566062"/>
                <a:gd name="connsiteX6" fmla="*/ 3170139 w 4929773"/>
                <a:gd name="connsiteY6" fmla="*/ 0 h 3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73" h="3566062">
                  <a:moveTo>
                    <a:pt x="3170139" y="0"/>
                  </a:moveTo>
                  <a:cubicBezTo>
                    <a:pt x="3671331" y="202322"/>
                    <a:pt x="4182938" y="430323"/>
                    <a:pt x="4702942" y="686832"/>
                  </a:cubicBezTo>
                  <a:lnTo>
                    <a:pt x="4929773" y="802310"/>
                  </a:lnTo>
                  <a:lnTo>
                    <a:pt x="4929773" y="3566062"/>
                  </a:lnTo>
                  <a:lnTo>
                    <a:pt x="4692067" y="3493637"/>
                  </a:lnTo>
                  <a:cubicBezTo>
                    <a:pt x="2919264" y="2973332"/>
                    <a:pt x="1346487" y="2748383"/>
                    <a:pt x="0" y="2694750"/>
                  </a:cubicBezTo>
                  <a:cubicBezTo>
                    <a:pt x="1181020" y="1928242"/>
                    <a:pt x="2247418" y="1021266"/>
                    <a:pt x="3170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xmlns="" id="{6E1362E4-306D-5D46-AFD1-84B076F165C4}"/>
                </a:ext>
              </a:extLst>
            </p:cNvPr>
            <p:cNvSpPr/>
            <p:nvPr userDrawn="1"/>
          </p:nvSpPr>
          <p:spPr>
            <a:xfrm>
              <a:off x="3768018" y="5191569"/>
              <a:ext cx="8430115" cy="1699065"/>
            </a:xfrm>
            <a:custGeom>
              <a:avLst/>
              <a:gdLst>
                <a:gd name="connsiteX0" fmla="*/ 3376465 w 8430115"/>
                <a:gd name="connsiteY0" fmla="*/ 0 h 1699065"/>
                <a:gd name="connsiteX1" fmla="*/ 8195775 w 8430115"/>
                <a:gd name="connsiteY1" fmla="*/ 820331 h 1699065"/>
                <a:gd name="connsiteX2" fmla="*/ 8430115 w 8430115"/>
                <a:gd name="connsiteY2" fmla="*/ 891713 h 1699065"/>
                <a:gd name="connsiteX3" fmla="*/ 8430115 w 8430115"/>
                <a:gd name="connsiteY3" fmla="*/ 1699065 h 1699065"/>
                <a:gd name="connsiteX4" fmla="*/ 8420869 w 8430115"/>
                <a:gd name="connsiteY4" fmla="*/ 1699065 h 1699065"/>
                <a:gd name="connsiteX5" fmla="*/ 0 w 8430115"/>
                <a:gd name="connsiteY5" fmla="*/ 1699065 h 1699065"/>
                <a:gd name="connsiteX6" fmla="*/ 3376465 w 8430115"/>
                <a:gd name="connsiteY6" fmla="*/ 0 h 169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115" h="1699065">
                  <a:moveTo>
                    <a:pt x="3376465" y="0"/>
                  </a:moveTo>
                  <a:cubicBezTo>
                    <a:pt x="4759467" y="55073"/>
                    <a:pt x="6374897" y="286061"/>
                    <a:pt x="8195775" y="820331"/>
                  </a:cubicBezTo>
                  <a:lnTo>
                    <a:pt x="8430115" y="891713"/>
                  </a:lnTo>
                  <a:lnTo>
                    <a:pt x="8430115" y="1699065"/>
                  </a:lnTo>
                  <a:lnTo>
                    <a:pt x="8420869" y="1699065"/>
                  </a:lnTo>
                  <a:cubicBezTo>
                    <a:pt x="6895564" y="1699065"/>
                    <a:pt x="4326628" y="1699065"/>
                    <a:pt x="0" y="1699065"/>
                  </a:cubicBezTo>
                  <a:cubicBezTo>
                    <a:pt x="1200586" y="1251270"/>
                    <a:pt x="2332962" y="678905"/>
                    <a:pt x="33764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579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xmlns="" id="{BABEB17A-D1EE-1F45-BB06-C65DDFE8B9FC}"/>
              </a:ext>
            </a:extLst>
          </p:cNvPr>
          <p:cNvSpPr>
            <a:spLocks noGrp="1"/>
          </p:cNvSpPr>
          <p:nvPr userDrawn="1">
            <p:ph type="pic" sz="quarter" idx="11" hasCustomPrompt="1"/>
          </p:nvPr>
        </p:nvSpPr>
        <p:spPr>
          <a:xfrm>
            <a:off x="5135550" y="-17168"/>
            <a:ext cx="7083705" cy="6887468"/>
          </a:xfrm>
          <a:custGeom>
            <a:avLst/>
            <a:gdLst>
              <a:gd name="connsiteX0" fmla="*/ 47212 w 7083705"/>
              <a:gd name="connsiteY0" fmla="*/ 0 h 6887468"/>
              <a:gd name="connsiteX1" fmla="*/ 7083705 w 7083705"/>
              <a:gd name="connsiteY1" fmla="*/ 0 h 6887468"/>
              <a:gd name="connsiteX2" fmla="*/ 7083705 w 7083705"/>
              <a:gd name="connsiteY2" fmla="*/ 6887468 h 6887468"/>
              <a:gd name="connsiteX3" fmla="*/ 0 w 7083705"/>
              <a:gd name="connsiteY3" fmla="*/ 6887468 h 6887468"/>
              <a:gd name="connsiteX4" fmla="*/ 47212 w 7083705"/>
              <a:gd name="connsiteY4" fmla="*/ 0 h 688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705" h="6887468">
                <a:moveTo>
                  <a:pt x="47212" y="0"/>
                </a:moveTo>
                <a:cubicBezTo>
                  <a:pt x="47212" y="0"/>
                  <a:pt x="47212" y="0"/>
                  <a:pt x="7083705" y="0"/>
                </a:cubicBezTo>
                <a:lnTo>
                  <a:pt x="7083705" y="6887468"/>
                </a:lnTo>
                <a:cubicBezTo>
                  <a:pt x="7083705" y="6887468"/>
                  <a:pt x="7083705" y="6887468"/>
                  <a:pt x="0" y="6887468"/>
                </a:cubicBezTo>
                <a:cubicBezTo>
                  <a:pt x="958779" y="2584050"/>
                  <a:pt x="47212" y="0"/>
                  <a:pt x="47212" y="0"/>
                </a:cubicBezTo>
                <a:close/>
              </a:path>
            </a:pathLst>
          </a:custGeom>
          <a:solidFill>
            <a:schemeClr val="bg1">
              <a:lumMod val="95000"/>
            </a:schemeClr>
          </a:solidFill>
        </p:spPr>
        <p:txBody>
          <a:bodyPr wrap="square" tIns="2880000" bIns="54000">
            <a:noAutofit/>
          </a:bodyPr>
          <a:lstStyle>
            <a:lvl1pPr algn="ctr">
              <a:defRPr sz="1200"/>
            </a:lvl1pPr>
          </a:lstStyle>
          <a:p>
            <a:r>
              <a:rPr lang="en-AU" dirty="0"/>
              <a:t>Click to insert image </a:t>
            </a:r>
          </a:p>
        </p:txBody>
      </p:sp>
      <p:sp>
        <p:nvSpPr>
          <p:cNvPr id="2" name="Title 1">
            <a:extLst>
              <a:ext uri="{FF2B5EF4-FFF2-40B4-BE49-F238E27FC236}">
                <a16:creationId xmlns:a16="http://schemas.microsoft.com/office/drawing/2014/main" xmlns="" id="{1364D27C-D4B4-4146-8198-6898DDE1FCF1}"/>
              </a:ext>
            </a:extLst>
          </p:cNvPr>
          <p:cNvSpPr>
            <a:spLocks noGrp="1"/>
          </p:cNvSpPr>
          <p:nvPr userDrawn="1">
            <p:ph type="title" hasCustomPrompt="1"/>
          </p:nvPr>
        </p:nvSpPr>
        <p:spPr>
          <a:xfrm>
            <a:off x="695325" y="867123"/>
            <a:ext cx="4458566" cy="2482888"/>
          </a:xfrm>
        </p:spPr>
        <p:txBody>
          <a:bodyPr anchor="b" anchorCtr="0">
            <a:noAutofit/>
          </a:bodyPr>
          <a:lstStyle>
            <a:lvl1pPr>
              <a:defRPr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xmlns="" id="{69CDF758-E512-A347-9814-D93B67A4B137}"/>
              </a:ext>
            </a:extLst>
          </p:cNvPr>
          <p:cNvSpPr>
            <a:spLocks noGrp="1"/>
          </p:cNvSpPr>
          <p:nvPr>
            <p:ph type="subTitle" idx="1"/>
          </p:nvPr>
        </p:nvSpPr>
        <p:spPr>
          <a:xfrm>
            <a:off x="705425" y="3678461"/>
            <a:ext cx="4456024" cy="787602"/>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4" name="Picture 13">
            <a:extLst>
              <a:ext uri="{FF2B5EF4-FFF2-40B4-BE49-F238E27FC236}">
                <a16:creationId xmlns:a16="http://schemas.microsoft.com/office/drawing/2014/main" xmlns="" id="{2F13A160-545F-9344-9593-2E06699673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
        <p:nvSpPr>
          <p:cNvPr id="48" name="Freeform 47">
            <a:extLst>
              <a:ext uri="{FF2B5EF4-FFF2-40B4-BE49-F238E27FC236}">
                <a16:creationId xmlns:a16="http://schemas.microsoft.com/office/drawing/2014/main" xmlns="" id="{4B25394D-FF73-FD44-9B0F-CA4794F453E3}"/>
              </a:ext>
            </a:extLst>
          </p:cNvPr>
          <p:cNvSpPr>
            <a:spLocks noChangeArrowheads="1"/>
          </p:cNvSpPr>
          <p:nvPr userDrawn="1"/>
        </p:nvSpPr>
        <p:spPr bwMode="auto">
          <a:xfrm>
            <a:off x="8404135" y="17425"/>
            <a:ext cx="3814756" cy="6852571"/>
          </a:xfrm>
          <a:custGeom>
            <a:avLst/>
            <a:gdLst>
              <a:gd name="connsiteX0" fmla="*/ 3799591 w 3799591"/>
              <a:gd name="connsiteY0" fmla="*/ 0 h 6825329"/>
              <a:gd name="connsiteX1" fmla="*/ 3799591 w 3799591"/>
              <a:gd name="connsiteY1" fmla="*/ 12859 h 6825329"/>
              <a:gd name="connsiteX2" fmla="*/ 3799591 w 3799591"/>
              <a:gd name="connsiteY2" fmla="*/ 6825329 h 6825329"/>
              <a:gd name="connsiteX3" fmla="*/ 3793607 w 3799591"/>
              <a:gd name="connsiteY3" fmla="*/ 6825329 h 6825329"/>
              <a:gd name="connsiteX4" fmla="*/ 3775975 w 3799591"/>
              <a:gd name="connsiteY4" fmla="*/ 6825329 h 6825329"/>
              <a:gd name="connsiteX5" fmla="*/ 3741640 w 3799591"/>
              <a:gd name="connsiteY5" fmla="*/ 6825329 h 6825329"/>
              <a:gd name="connsiteX6" fmla="*/ 3685033 w 3799591"/>
              <a:gd name="connsiteY6" fmla="*/ 6825329 h 6825329"/>
              <a:gd name="connsiteX7" fmla="*/ 3646637 w 3799591"/>
              <a:gd name="connsiteY7" fmla="*/ 6825329 h 6825329"/>
              <a:gd name="connsiteX8" fmla="*/ 3600586 w 3799591"/>
              <a:gd name="connsiteY8" fmla="*/ 6825329 h 6825329"/>
              <a:gd name="connsiteX9" fmla="*/ 3546183 w 3799591"/>
              <a:gd name="connsiteY9" fmla="*/ 6825329 h 6825329"/>
              <a:gd name="connsiteX10" fmla="*/ 3482732 w 3799591"/>
              <a:gd name="connsiteY10" fmla="*/ 6825329 h 6825329"/>
              <a:gd name="connsiteX11" fmla="*/ 3409537 w 3799591"/>
              <a:gd name="connsiteY11" fmla="*/ 6825329 h 6825329"/>
              <a:gd name="connsiteX12" fmla="*/ 3325902 w 3799591"/>
              <a:gd name="connsiteY12" fmla="*/ 6825329 h 6825329"/>
              <a:gd name="connsiteX13" fmla="*/ 3231132 w 3799591"/>
              <a:gd name="connsiteY13" fmla="*/ 6825329 h 6825329"/>
              <a:gd name="connsiteX14" fmla="*/ 3124529 w 3799591"/>
              <a:gd name="connsiteY14" fmla="*/ 6825329 h 6825329"/>
              <a:gd name="connsiteX15" fmla="*/ 3005399 w 3799591"/>
              <a:gd name="connsiteY15" fmla="*/ 6825329 h 6825329"/>
              <a:gd name="connsiteX16" fmla="*/ 2873045 w 3799591"/>
              <a:gd name="connsiteY16" fmla="*/ 6825329 h 6825329"/>
              <a:gd name="connsiteX17" fmla="*/ 2726771 w 3799591"/>
              <a:gd name="connsiteY17" fmla="*/ 6825329 h 6825329"/>
              <a:gd name="connsiteX18" fmla="*/ 2565882 w 3799591"/>
              <a:gd name="connsiteY18" fmla="*/ 6825329 h 6825329"/>
              <a:gd name="connsiteX19" fmla="*/ 2389680 w 3799591"/>
              <a:gd name="connsiteY19" fmla="*/ 6825329 h 6825329"/>
              <a:gd name="connsiteX20" fmla="*/ 2197471 w 3799591"/>
              <a:gd name="connsiteY20" fmla="*/ 6825329 h 6825329"/>
              <a:gd name="connsiteX21" fmla="*/ 1988558 w 3799591"/>
              <a:gd name="connsiteY21" fmla="*/ 6825329 h 6825329"/>
              <a:gd name="connsiteX22" fmla="*/ 1762246 w 3799591"/>
              <a:gd name="connsiteY22" fmla="*/ 6825329 h 6825329"/>
              <a:gd name="connsiteX23" fmla="*/ 1517837 w 3799591"/>
              <a:gd name="connsiteY23" fmla="*/ 6825329 h 6825329"/>
              <a:gd name="connsiteX24" fmla="*/ 1254637 w 3799591"/>
              <a:gd name="connsiteY24" fmla="*/ 6825329 h 6825329"/>
              <a:gd name="connsiteX25" fmla="*/ 971949 w 3799591"/>
              <a:gd name="connsiteY25" fmla="*/ 6825329 h 6825329"/>
              <a:gd name="connsiteX26" fmla="*/ 669078 w 3799591"/>
              <a:gd name="connsiteY26" fmla="*/ 6825329 h 6825329"/>
              <a:gd name="connsiteX27" fmla="*/ 345327 w 3799591"/>
              <a:gd name="connsiteY27" fmla="*/ 6825329 h 6825329"/>
              <a:gd name="connsiteX28" fmla="*/ 0 w 3799591"/>
              <a:gd name="connsiteY28" fmla="*/ 6825329 h 6825329"/>
              <a:gd name="connsiteX29" fmla="*/ 1 w 3799591"/>
              <a:gd name="connsiteY29" fmla="*/ 6825328 h 6825329"/>
              <a:gd name="connsiteX30" fmla="*/ 3799590 w 3799591"/>
              <a:gd name="connsiteY30" fmla="*/ 6825328 h 6825329"/>
              <a:gd name="connsiteX31" fmla="*/ 3799590 w 3799591"/>
              <a:gd name="connsiteY31" fmla="*/ 12858 h 6825329"/>
              <a:gd name="connsiteX32" fmla="*/ 3799590 w 3799591"/>
              <a:gd name="connsiteY32" fmla="*/ 2 h 6825329"/>
              <a:gd name="connsiteX33" fmla="*/ 3799591 w 3799591"/>
              <a:gd name="connsiteY33" fmla="*/ 0 h 682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99591" h="6825329">
                <a:moveTo>
                  <a:pt x="3799591" y="0"/>
                </a:moveTo>
                <a:lnTo>
                  <a:pt x="3799591" y="12859"/>
                </a:lnTo>
                <a:cubicBezTo>
                  <a:pt x="3799591" y="208745"/>
                  <a:pt x="3799591" y="1253469"/>
                  <a:pt x="3799591" y="6825329"/>
                </a:cubicBezTo>
                <a:lnTo>
                  <a:pt x="3793607" y="6825329"/>
                </a:lnTo>
                <a:lnTo>
                  <a:pt x="3775975" y="6825329"/>
                </a:lnTo>
                <a:lnTo>
                  <a:pt x="3741640" y="6825329"/>
                </a:lnTo>
                <a:lnTo>
                  <a:pt x="3685033" y="6825329"/>
                </a:lnTo>
                <a:lnTo>
                  <a:pt x="3646637" y="6825329"/>
                </a:lnTo>
                <a:lnTo>
                  <a:pt x="3600586" y="6825329"/>
                </a:lnTo>
                <a:lnTo>
                  <a:pt x="3546183" y="6825329"/>
                </a:lnTo>
                <a:lnTo>
                  <a:pt x="3482732" y="6825329"/>
                </a:lnTo>
                <a:lnTo>
                  <a:pt x="3409537" y="6825329"/>
                </a:lnTo>
                <a:lnTo>
                  <a:pt x="3325902" y="6825329"/>
                </a:lnTo>
                <a:lnTo>
                  <a:pt x="3231132" y="6825329"/>
                </a:lnTo>
                <a:lnTo>
                  <a:pt x="3124529" y="6825329"/>
                </a:lnTo>
                <a:lnTo>
                  <a:pt x="3005399" y="6825329"/>
                </a:lnTo>
                <a:lnTo>
                  <a:pt x="2873045" y="6825329"/>
                </a:lnTo>
                <a:lnTo>
                  <a:pt x="2726771" y="6825329"/>
                </a:lnTo>
                <a:lnTo>
                  <a:pt x="2565882" y="6825329"/>
                </a:lnTo>
                <a:lnTo>
                  <a:pt x="2389680" y="6825329"/>
                </a:lnTo>
                <a:lnTo>
                  <a:pt x="2197471" y="6825329"/>
                </a:lnTo>
                <a:lnTo>
                  <a:pt x="1988558" y="6825329"/>
                </a:lnTo>
                <a:lnTo>
                  <a:pt x="1762246" y="6825329"/>
                </a:lnTo>
                <a:lnTo>
                  <a:pt x="1517837" y="6825329"/>
                </a:lnTo>
                <a:lnTo>
                  <a:pt x="1254637" y="6825329"/>
                </a:lnTo>
                <a:lnTo>
                  <a:pt x="971949" y="6825329"/>
                </a:lnTo>
                <a:lnTo>
                  <a:pt x="669078" y="6825329"/>
                </a:lnTo>
                <a:lnTo>
                  <a:pt x="345327" y="6825329"/>
                </a:lnTo>
                <a:lnTo>
                  <a:pt x="0" y="6825329"/>
                </a:lnTo>
                <a:lnTo>
                  <a:pt x="1" y="6825328"/>
                </a:lnTo>
                <a:lnTo>
                  <a:pt x="3799590" y="6825328"/>
                </a:lnTo>
                <a:cubicBezTo>
                  <a:pt x="3799590" y="1253468"/>
                  <a:pt x="3799590" y="208744"/>
                  <a:pt x="3799590" y="12858"/>
                </a:cubicBezTo>
                <a:lnTo>
                  <a:pt x="3799590" y="2"/>
                </a:lnTo>
                <a:lnTo>
                  <a:pt x="3799591" y="0"/>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a:p>
        </p:txBody>
      </p:sp>
      <p:grpSp>
        <p:nvGrpSpPr>
          <p:cNvPr id="39" name="Group 38">
            <a:extLst>
              <a:ext uri="{FF2B5EF4-FFF2-40B4-BE49-F238E27FC236}">
                <a16:creationId xmlns:a16="http://schemas.microsoft.com/office/drawing/2014/main" xmlns="" id="{62DB0004-AB0B-4841-9DF7-A3C71A440391}"/>
              </a:ext>
            </a:extLst>
          </p:cNvPr>
          <p:cNvGrpSpPr/>
          <p:nvPr userDrawn="1"/>
        </p:nvGrpSpPr>
        <p:grpSpPr>
          <a:xfrm>
            <a:off x="5137199" y="-17168"/>
            <a:ext cx="7072600" cy="6888376"/>
            <a:chOff x="5143137" y="-17168"/>
            <a:chExt cx="7072600" cy="6888376"/>
          </a:xfrm>
        </p:grpSpPr>
        <p:sp>
          <p:nvSpPr>
            <p:cNvPr id="40" name="Freeform 9">
              <a:extLst>
                <a:ext uri="{FF2B5EF4-FFF2-40B4-BE49-F238E27FC236}">
                  <a16:creationId xmlns:a16="http://schemas.microsoft.com/office/drawing/2014/main" xmlns="" id="{98AC1D3F-FBFC-BF48-939B-AB365DF2CC16}"/>
                </a:ext>
              </a:extLst>
            </p:cNvPr>
            <p:cNvSpPr>
              <a:spLocks noChangeArrowheads="1"/>
            </p:cNvSpPr>
            <p:nvPr/>
          </p:nvSpPr>
          <p:spPr bwMode="auto">
            <a:xfrm>
              <a:off x="5143137" y="-17168"/>
              <a:ext cx="3544311" cy="6888376"/>
            </a:xfrm>
            <a:custGeom>
              <a:avLst/>
              <a:gdLst>
                <a:gd name="T0" fmla="*/ 51 w 3902"/>
                <a:gd name="T1" fmla="*/ 0 h 7584"/>
                <a:gd name="T2" fmla="*/ 51 w 3902"/>
                <a:gd name="T3" fmla="*/ 0 h 7584"/>
                <a:gd name="T4" fmla="*/ 0 w 3902"/>
                <a:gd name="T5" fmla="*/ 7583 h 7584"/>
                <a:gd name="T6" fmla="*/ 1455 w 3902"/>
                <a:gd name="T7" fmla="*/ 7583 h 7584"/>
                <a:gd name="T8" fmla="*/ 3901 w 3902"/>
                <a:gd name="T9" fmla="*/ 0 h 7584"/>
                <a:gd name="T10" fmla="*/ 51 w 3902"/>
                <a:gd name="T11" fmla="*/ 0 h 7584"/>
              </a:gdLst>
              <a:ahLst/>
              <a:cxnLst>
                <a:cxn ang="0">
                  <a:pos x="T0" y="T1"/>
                </a:cxn>
                <a:cxn ang="0">
                  <a:pos x="T2" y="T3"/>
                </a:cxn>
                <a:cxn ang="0">
                  <a:pos x="T4" y="T5"/>
                </a:cxn>
                <a:cxn ang="0">
                  <a:pos x="T6" y="T7"/>
                </a:cxn>
                <a:cxn ang="0">
                  <a:pos x="T8" y="T9"/>
                </a:cxn>
                <a:cxn ang="0">
                  <a:pos x="T10" y="T11"/>
                </a:cxn>
              </a:cxnLst>
              <a:rect l="0" t="0" r="r" b="b"/>
              <a:pathLst>
                <a:path w="3902" h="7584">
                  <a:moveTo>
                    <a:pt x="51" y="0"/>
                  </a:moveTo>
                  <a:lnTo>
                    <a:pt x="51" y="0"/>
                  </a:lnTo>
                  <a:cubicBezTo>
                    <a:pt x="51" y="0"/>
                    <a:pt x="1043" y="2845"/>
                    <a:pt x="0" y="7583"/>
                  </a:cubicBezTo>
                  <a:cubicBezTo>
                    <a:pt x="1455" y="7583"/>
                    <a:pt x="1455" y="7583"/>
                    <a:pt x="1455" y="7583"/>
                  </a:cubicBezTo>
                  <a:cubicBezTo>
                    <a:pt x="1455" y="7583"/>
                    <a:pt x="3411" y="3630"/>
                    <a:pt x="3901" y="0"/>
                  </a:cubicBezTo>
                  <a:lnTo>
                    <a:pt x="51" y="0"/>
                  </a:lnTo>
                </a:path>
              </a:pathLst>
            </a:custGeom>
            <a:solidFill>
              <a:srgbClr val="006666">
                <a:alpha val="70000"/>
              </a:srgbClr>
            </a:solidFill>
            <a:ln w="9525" cap="flat">
              <a:noFill/>
              <a:bevel/>
              <a:headEnd/>
              <a:tailEnd/>
            </a:ln>
            <a:effectLst/>
          </p:spPr>
          <p:txBody>
            <a:bodyPr wrap="none" anchor="ctr"/>
            <a:lstStyle/>
            <a:p>
              <a:endParaRPr lang="en-AU" dirty="0"/>
            </a:p>
          </p:txBody>
        </p:sp>
        <p:sp>
          <p:nvSpPr>
            <p:cNvPr id="41" name="Freeform 10">
              <a:extLst>
                <a:ext uri="{FF2B5EF4-FFF2-40B4-BE49-F238E27FC236}">
                  <a16:creationId xmlns:a16="http://schemas.microsoft.com/office/drawing/2014/main" xmlns="" id="{84DF8959-D7C6-2048-838C-E52A520B0AAE}"/>
                </a:ext>
              </a:extLst>
            </p:cNvPr>
            <p:cNvSpPr>
              <a:spLocks noChangeArrowheads="1"/>
            </p:cNvSpPr>
            <p:nvPr/>
          </p:nvSpPr>
          <p:spPr bwMode="auto">
            <a:xfrm>
              <a:off x="8388003" y="-17168"/>
              <a:ext cx="3824652" cy="6888376"/>
            </a:xfrm>
            <a:custGeom>
              <a:avLst/>
              <a:gdLst>
                <a:gd name="T0" fmla="*/ 3102 w 4210"/>
                <a:gd name="T1" fmla="*/ 7583 h 7584"/>
                <a:gd name="T2" fmla="*/ 3102 w 4210"/>
                <a:gd name="T3" fmla="*/ 7583 h 7584"/>
                <a:gd name="T4" fmla="*/ 4209 w 4210"/>
                <a:gd name="T5" fmla="*/ 6411 h 7584"/>
                <a:gd name="T6" fmla="*/ 4209 w 4210"/>
                <a:gd name="T7" fmla="*/ 0 h 7584"/>
                <a:gd name="T8" fmla="*/ 0 w 4210"/>
                <a:gd name="T9" fmla="*/ 7583 h 7584"/>
                <a:gd name="T10" fmla="*/ 3102 w 4210"/>
                <a:gd name="T11" fmla="*/ 7583 h 7584"/>
              </a:gdLst>
              <a:ahLst/>
              <a:cxnLst>
                <a:cxn ang="0">
                  <a:pos x="T0" y="T1"/>
                </a:cxn>
                <a:cxn ang="0">
                  <a:pos x="T2" y="T3"/>
                </a:cxn>
                <a:cxn ang="0">
                  <a:pos x="T4" y="T5"/>
                </a:cxn>
                <a:cxn ang="0">
                  <a:pos x="T6" y="T7"/>
                </a:cxn>
                <a:cxn ang="0">
                  <a:pos x="T8" y="T9"/>
                </a:cxn>
                <a:cxn ang="0">
                  <a:pos x="T10" y="T11"/>
                </a:cxn>
              </a:cxnLst>
              <a:rect l="0" t="0" r="r" b="b"/>
              <a:pathLst>
                <a:path w="4210" h="7584">
                  <a:moveTo>
                    <a:pt x="3102" y="7583"/>
                  </a:moveTo>
                  <a:lnTo>
                    <a:pt x="3102" y="7583"/>
                  </a:lnTo>
                  <a:cubicBezTo>
                    <a:pt x="3707" y="7003"/>
                    <a:pt x="4209" y="6411"/>
                    <a:pt x="4209" y="6411"/>
                  </a:cubicBezTo>
                  <a:cubicBezTo>
                    <a:pt x="4209" y="0"/>
                    <a:pt x="4209" y="0"/>
                    <a:pt x="4209" y="0"/>
                  </a:cubicBezTo>
                  <a:cubicBezTo>
                    <a:pt x="4209" y="0"/>
                    <a:pt x="3012" y="3515"/>
                    <a:pt x="0" y="7583"/>
                  </a:cubicBezTo>
                  <a:lnTo>
                    <a:pt x="3102" y="7583"/>
                  </a:lnTo>
                </a:path>
              </a:pathLst>
            </a:custGeom>
            <a:solidFill>
              <a:srgbClr val="00CCCC">
                <a:alpha val="70000"/>
              </a:srgbClr>
            </a:solidFill>
            <a:ln w="9525" cap="flat">
              <a:noFill/>
              <a:bevel/>
              <a:headEnd/>
              <a:tailEnd/>
            </a:ln>
            <a:effectLst/>
          </p:spPr>
          <p:txBody>
            <a:bodyPr wrap="none" anchor="ctr"/>
            <a:lstStyle/>
            <a:p>
              <a:endParaRPr lang="en-AU" dirty="0"/>
            </a:p>
          </p:txBody>
        </p:sp>
        <p:sp>
          <p:nvSpPr>
            <p:cNvPr id="42" name="Freeform 11">
              <a:extLst>
                <a:ext uri="{FF2B5EF4-FFF2-40B4-BE49-F238E27FC236}">
                  <a16:creationId xmlns:a16="http://schemas.microsoft.com/office/drawing/2014/main" xmlns="" id="{6D46B642-6F57-FD4D-8D70-4D6C5090002C}"/>
                </a:ext>
              </a:extLst>
            </p:cNvPr>
            <p:cNvSpPr>
              <a:spLocks noChangeArrowheads="1"/>
            </p:cNvSpPr>
            <p:nvPr/>
          </p:nvSpPr>
          <p:spPr bwMode="auto">
            <a:xfrm>
              <a:off x="6464744" y="-17168"/>
              <a:ext cx="5750993" cy="6888376"/>
            </a:xfrm>
            <a:custGeom>
              <a:avLst/>
              <a:gdLst>
                <a:gd name="T0" fmla="*/ 0 w 6334"/>
                <a:gd name="T1" fmla="*/ 7583 h 7584"/>
                <a:gd name="T2" fmla="*/ 0 w 6334"/>
                <a:gd name="T3" fmla="*/ 7583 h 7584"/>
                <a:gd name="T4" fmla="*/ 2446 w 6334"/>
                <a:gd name="T5" fmla="*/ 0 h 7584"/>
                <a:gd name="T6" fmla="*/ 6333 w 6334"/>
                <a:gd name="T7" fmla="*/ 0 h 7584"/>
                <a:gd name="T8" fmla="*/ 2124 w 6334"/>
                <a:gd name="T9" fmla="*/ 7583 h 7584"/>
                <a:gd name="T10" fmla="*/ 0 w 6334"/>
                <a:gd name="T11" fmla="*/ 7583 h 7584"/>
              </a:gdLst>
              <a:ahLst/>
              <a:cxnLst>
                <a:cxn ang="0">
                  <a:pos x="T0" y="T1"/>
                </a:cxn>
                <a:cxn ang="0">
                  <a:pos x="T2" y="T3"/>
                </a:cxn>
                <a:cxn ang="0">
                  <a:pos x="T4" y="T5"/>
                </a:cxn>
                <a:cxn ang="0">
                  <a:pos x="T6" y="T7"/>
                </a:cxn>
                <a:cxn ang="0">
                  <a:pos x="T8" y="T9"/>
                </a:cxn>
                <a:cxn ang="0">
                  <a:pos x="T10" y="T11"/>
                </a:cxn>
              </a:cxnLst>
              <a:rect l="0" t="0" r="r" b="b"/>
              <a:pathLst>
                <a:path w="6334" h="7584">
                  <a:moveTo>
                    <a:pt x="0" y="7583"/>
                  </a:moveTo>
                  <a:lnTo>
                    <a:pt x="0" y="7583"/>
                  </a:lnTo>
                  <a:cubicBezTo>
                    <a:pt x="0" y="7583"/>
                    <a:pt x="1956" y="3630"/>
                    <a:pt x="2446" y="0"/>
                  </a:cubicBezTo>
                  <a:cubicBezTo>
                    <a:pt x="6333" y="0"/>
                    <a:pt x="6333" y="0"/>
                    <a:pt x="6333" y="0"/>
                  </a:cubicBezTo>
                  <a:cubicBezTo>
                    <a:pt x="6333" y="0"/>
                    <a:pt x="5136" y="3515"/>
                    <a:pt x="2124" y="7583"/>
                  </a:cubicBezTo>
                  <a:lnTo>
                    <a:pt x="0" y="7583"/>
                  </a:lnTo>
                </a:path>
              </a:pathLst>
            </a:custGeom>
            <a:solidFill>
              <a:srgbClr val="009999">
                <a:alpha val="70000"/>
              </a:srgbClr>
            </a:solidFill>
            <a:ln w="9525" cap="flat">
              <a:noFill/>
              <a:bevel/>
              <a:headEnd/>
              <a:tailEnd/>
            </a:ln>
            <a:effectLst/>
          </p:spPr>
          <p:txBody>
            <a:bodyPr wrap="none" anchor="ctr"/>
            <a:lstStyle/>
            <a:p>
              <a:endParaRPr lang="en-AU" dirty="0"/>
            </a:p>
          </p:txBody>
        </p:sp>
        <p:sp>
          <p:nvSpPr>
            <p:cNvPr id="43" name="Freeform 12">
              <a:extLst>
                <a:ext uri="{FF2B5EF4-FFF2-40B4-BE49-F238E27FC236}">
                  <a16:creationId xmlns:a16="http://schemas.microsoft.com/office/drawing/2014/main" xmlns="" id="{8FC5F9AC-8368-B548-9678-1F382E3BD1F1}"/>
                </a:ext>
              </a:extLst>
            </p:cNvPr>
            <p:cNvSpPr>
              <a:spLocks noChangeArrowheads="1"/>
            </p:cNvSpPr>
            <p:nvPr/>
          </p:nvSpPr>
          <p:spPr bwMode="auto">
            <a:xfrm>
              <a:off x="11209778" y="5802738"/>
              <a:ext cx="1005221" cy="1065295"/>
            </a:xfrm>
            <a:custGeom>
              <a:avLst/>
              <a:gdLst>
                <a:gd name="T0" fmla="*/ 0 w 1108"/>
                <a:gd name="T1" fmla="*/ 1172 h 1173"/>
                <a:gd name="T2" fmla="*/ 0 w 1108"/>
                <a:gd name="T3" fmla="*/ 1172 h 1173"/>
                <a:gd name="T4" fmla="*/ 1107 w 1108"/>
                <a:gd name="T5" fmla="*/ 0 h 1173"/>
                <a:gd name="T6" fmla="*/ 1107 w 1108"/>
                <a:gd name="T7" fmla="*/ 1172 h 1173"/>
                <a:gd name="T8" fmla="*/ 0 w 1108"/>
                <a:gd name="T9" fmla="*/ 1172 h 1173"/>
              </a:gdLst>
              <a:ahLst/>
              <a:cxnLst>
                <a:cxn ang="0">
                  <a:pos x="T0" y="T1"/>
                </a:cxn>
                <a:cxn ang="0">
                  <a:pos x="T2" y="T3"/>
                </a:cxn>
                <a:cxn ang="0">
                  <a:pos x="T4" y="T5"/>
                </a:cxn>
                <a:cxn ang="0">
                  <a:pos x="T6" y="T7"/>
                </a:cxn>
                <a:cxn ang="0">
                  <a:pos x="T8" y="T9"/>
                </a:cxn>
              </a:cxnLst>
              <a:rect l="0" t="0" r="r" b="b"/>
              <a:pathLst>
                <a:path w="1108" h="1173">
                  <a:moveTo>
                    <a:pt x="0" y="1172"/>
                  </a:moveTo>
                  <a:lnTo>
                    <a:pt x="0" y="1172"/>
                  </a:lnTo>
                  <a:cubicBezTo>
                    <a:pt x="605" y="592"/>
                    <a:pt x="1107" y="0"/>
                    <a:pt x="1107" y="0"/>
                  </a:cubicBezTo>
                  <a:cubicBezTo>
                    <a:pt x="1107" y="1172"/>
                    <a:pt x="1107" y="1172"/>
                    <a:pt x="1107" y="1172"/>
                  </a:cubicBezTo>
                  <a:lnTo>
                    <a:pt x="0" y="1172"/>
                  </a:lnTo>
                </a:path>
              </a:pathLst>
            </a:custGeom>
            <a:solidFill>
              <a:srgbClr val="74DECA">
                <a:alpha val="70000"/>
              </a:srgbClr>
            </a:solidFill>
            <a:ln w="9525" cap="flat">
              <a:noFill/>
              <a:bevel/>
              <a:headEnd/>
              <a:tailEnd/>
            </a:ln>
            <a:effectLst/>
          </p:spPr>
          <p:txBody>
            <a:bodyPr wrap="none" anchor="ctr"/>
            <a:lstStyle/>
            <a:p>
              <a:endParaRPr lang="en-AU" dirty="0"/>
            </a:p>
          </p:txBody>
        </p:sp>
      </p:grpSp>
    </p:spTree>
    <p:extLst>
      <p:ext uri="{BB962C8B-B14F-4D97-AF65-F5344CB8AC3E}">
        <p14:creationId xmlns:p14="http://schemas.microsoft.com/office/powerpoint/2010/main" val="34199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B3CCC9F9-B92A-CA43-86E1-46513A4D4877}"/>
              </a:ext>
            </a:extLst>
          </p:cNvPr>
          <p:cNvSpPr>
            <a:spLocks noGrp="1"/>
          </p:cNvSpPr>
          <p:nvPr>
            <p:ph type="pic" sz="quarter" idx="11" hasCustomPrompt="1"/>
          </p:nvPr>
        </p:nvSpPr>
        <p:spPr>
          <a:xfrm>
            <a:off x="-24225" y="-24226"/>
            <a:ext cx="12237540" cy="3794610"/>
          </a:xfrm>
          <a:custGeom>
            <a:avLst/>
            <a:gdLst>
              <a:gd name="connsiteX0" fmla="*/ 0 w 12237540"/>
              <a:gd name="connsiteY0" fmla="*/ 0 h 3794610"/>
              <a:gd name="connsiteX1" fmla="*/ 12237540 w 12237540"/>
              <a:gd name="connsiteY1" fmla="*/ 0 h 3794610"/>
              <a:gd name="connsiteX2" fmla="*/ 12237540 w 12237540"/>
              <a:gd name="connsiteY2" fmla="*/ 3222335 h 3794610"/>
              <a:gd name="connsiteX3" fmla="*/ 9609897 w 12237540"/>
              <a:gd name="connsiteY3" fmla="*/ 3794610 h 3794610"/>
              <a:gd name="connsiteX4" fmla="*/ 5780451 w 12237540"/>
              <a:gd name="connsiteY4" fmla="*/ 2848678 h 3794610"/>
              <a:gd name="connsiteX5" fmla="*/ 2019938 w 12237540"/>
              <a:gd name="connsiteY5" fmla="*/ 2148526 h 3794610"/>
              <a:gd name="connsiteX6" fmla="*/ 0 w 12237540"/>
              <a:gd name="connsiteY6" fmla="*/ 2323564 h 3794610"/>
              <a:gd name="connsiteX7" fmla="*/ 0 w 12237540"/>
              <a:gd name="connsiteY7" fmla="*/ 0 h 37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7540" h="3794610">
                <a:moveTo>
                  <a:pt x="0" y="0"/>
                </a:moveTo>
                <a:cubicBezTo>
                  <a:pt x="0" y="0"/>
                  <a:pt x="0" y="0"/>
                  <a:pt x="12237540" y="0"/>
                </a:cubicBezTo>
                <a:lnTo>
                  <a:pt x="12237540" y="3222335"/>
                </a:lnTo>
                <a:cubicBezTo>
                  <a:pt x="11325983" y="3631362"/>
                  <a:pt x="10789026" y="3794610"/>
                  <a:pt x="9609897" y="3794610"/>
                </a:cubicBezTo>
                <a:cubicBezTo>
                  <a:pt x="8465236" y="3794610"/>
                  <a:pt x="7064794" y="3385583"/>
                  <a:pt x="5780451" y="2848678"/>
                </a:cubicBezTo>
                <a:cubicBezTo>
                  <a:pt x="4495200" y="2323564"/>
                  <a:pt x="3234440" y="2148526"/>
                  <a:pt x="2019938" y="2148526"/>
                </a:cubicBezTo>
                <a:cubicBezTo>
                  <a:pt x="805436" y="2148526"/>
                  <a:pt x="0" y="2323564"/>
                  <a:pt x="0" y="2323564"/>
                </a:cubicBezTo>
                <a:cubicBezTo>
                  <a:pt x="0" y="2323564"/>
                  <a:pt x="0" y="2323564"/>
                  <a:pt x="0" y="0"/>
                </a:cubicBezTo>
                <a:close/>
              </a:path>
            </a:pathLst>
          </a:custGeom>
          <a:solidFill>
            <a:schemeClr val="bg1">
              <a:lumMod val="95000"/>
            </a:schemeClr>
          </a:solidFill>
        </p:spPr>
        <p:txBody>
          <a:bodyPr wrap="square" tIns="1260000" bIns="54000">
            <a:noAutofit/>
          </a:bodyPr>
          <a:lstStyle>
            <a:lvl1pPr algn="ctr">
              <a:defRPr sz="1200"/>
            </a:lvl1pPr>
          </a:lstStyle>
          <a:p>
            <a:r>
              <a:rPr lang="en-AU" dirty="0"/>
              <a:t>Click to insert image</a:t>
            </a:r>
          </a:p>
        </p:txBody>
      </p:sp>
      <p:grpSp>
        <p:nvGrpSpPr>
          <p:cNvPr id="4" name="Group 3">
            <a:extLst>
              <a:ext uri="{FF2B5EF4-FFF2-40B4-BE49-F238E27FC236}">
                <a16:creationId xmlns:a16="http://schemas.microsoft.com/office/drawing/2014/main" xmlns="" id="{AA4193E0-5FED-7F4F-A9C5-E2DA8C4E93AB}"/>
              </a:ext>
            </a:extLst>
          </p:cNvPr>
          <p:cNvGrpSpPr/>
          <p:nvPr userDrawn="1"/>
        </p:nvGrpSpPr>
        <p:grpSpPr>
          <a:xfrm>
            <a:off x="-24225" y="-24225"/>
            <a:ext cx="12238449" cy="3795517"/>
            <a:chOff x="-24225" y="-24225"/>
            <a:chExt cx="12238449" cy="3795517"/>
          </a:xfrm>
        </p:grpSpPr>
        <p:sp>
          <p:nvSpPr>
            <p:cNvPr id="9" name="Freeform 1">
              <a:extLst>
                <a:ext uri="{FF2B5EF4-FFF2-40B4-BE49-F238E27FC236}">
                  <a16:creationId xmlns:a16="http://schemas.microsoft.com/office/drawing/2014/main" xmlns="" id="{4EBDE098-8274-5440-A270-FE13C6DAA38C}"/>
                </a:ext>
              </a:extLst>
            </p:cNvPr>
            <p:cNvSpPr>
              <a:spLocks noChangeArrowheads="1"/>
            </p:cNvSpPr>
            <p:nvPr/>
          </p:nvSpPr>
          <p:spPr bwMode="auto">
            <a:xfrm>
              <a:off x="6570939" y="-24225"/>
              <a:ext cx="5639284" cy="1671788"/>
            </a:xfrm>
            <a:custGeom>
              <a:avLst/>
              <a:gdLst>
                <a:gd name="T0" fmla="*/ 6218 w 6219"/>
                <a:gd name="T1" fmla="*/ 1841 h 1842"/>
                <a:gd name="T2" fmla="*/ 6218 w 6219"/>
                <a:gd name="T3" fmla="*/ 1841 h 1842"/>
                <a:gd name="T4" fmla="*/ 0 w 6219"/>
                <a:gd name="T5" fmla="*/ 0 h 1842"/>
                <a:gd name="T6" fmla="*/ 3515 w 6219"/>
                <a:gd name="T7" fmla="*/ 0 h 1842"/>
                <a:gd name="T8" fmla="*/ 6218 w 6219"/>
                <a:gd name="T9" fmla="*/ 1107 h 1842"/>
                <a:gd name="T10" fmla="*/ 6218 w 6219"/>
                <a:gd name="T11" fmla="*/ 1841 h 1842"/>
              </a:gdLst>
              <a:ahLst/>
              <a:cxnLst>
                <a:cxn ang="0">
                  <a:pos x="T0" y="T1"/>
                </a:cxn>
                <a:cxn ang="0">
                  <a:pos x="T2" y="T3"/>
                </a:cxn>
                <a:cxn ang="0">
                  <a:pos x="T4" y="T5"/>
                </a:cxn>
                <a:cxn ang="0">
                  <a:pos x="T6" y="T7"/>
                </a:cxn>
                <a:cxn ang="0">
                  <a:pos x="T8" y="T9"/>
                </a:cxn>
                <a:cxn ang="0">
                  <a:pos x="T10" y="T11"/>
                </a:cxn>
              </a:cxnLst>
              <a:rect l="0" t="0" r="r" b="b"/>
              <a:pathLst>
                <a:path w="6219" h="1842">
                  <a:moveTo>
                    <a:pt x="6218" y="1841"/>
                  </a:moveTo>
                  <a:lnTo>
                    <a:pt x="6218" y="1841"/>
                  </a:lnTo>
                  <a:cubicBezTo>
                    <a:pt x="2549" y="1712"/>
                    <a:pt x="0" y="0"/>
                    <a:pt x="0" y="0"/>
                  </a:cubicBezTo>
                  <a:cubicBezTo>
                    <a:pt x="3515" y="0"/>
                    <a:pt x="3515" y="0"/>
                    <a:pt x="3515" y="0"/>
                  </a:cubicBezTo>
                  <a:cubicBezTo>
                    <a:pt x="3515" y="0"/>
                    <a:pt x="4738" y="695"/>
                    <a:pt x="6218" y="1107"/>
                  </a:cubicBezTo>
                  <a:lnTo>
                    <a:pt x="6218" y="1841"/>
                  </a:lnTo>
                </a:path>
              </a:pathLst>
            </a:custGeom>
            <a:solidFill>
              <a:srgbClr val="00CCCC">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2">
              <a:extLst>
                <a:ext uri="{FF2B5EF4-FFF2-40B4-BE49-F238E27FC236}">
                  <a16:creationId xmlns:a16="http://schemas.microsoft.com/office/drawing/2014/main" xmlns="" id="{4BD665E7-263D-A244-A211-41B7ED96823B}"/>
                </a:ext>
              </a:extLst>
            </p:cNvPr>
            <p:cNvSpPr>
              <a:spLocks noChangeArrowheads="1"/>
            </p:cNvSpPr>
            <p:nvPr/>
          </p:nvSpPr>
          <p:spPr bwMode="auto">
            <a:xfrm>
              <a:off x="3151374" y="-24225"/>
              <a:ext cx="9058849" cy="2791646"/>
            </a:xfrm>
            <a:custGeom>
              <a:avLst/>
              <a:gdLst>
                <a:gd name="T0" fmla="*/ 9989 w 9990"/>
                <a:gd name="T1" fmla="*/ 2781 h 3078"/>
                <a:gd name="T2" fmla="*/ 9989 w 9990"/>
                <a:gd name="T3" fmla="*/ 2781 h 3078"/>
                <a:gd name="T4" fmla="*/ 9989 w 9990"/>
                <a:gd name="T5" fmla="*/ 1841 h 3078"/>
                <a:gd name="T6" fmla="*/ 3771 w 9990"/>
                <a:gd name="T7" fmla="*/ 0 h 3078"/>
                <a:gd name="T8" fmla="*/ 0 w 9990"/>
                <a:gd name="T9" fmla="*/ 0 h 3078"/>
                <a:gd name="T10" fmla="*/ 7659 w 9990"/>
                <a:gd name="T11" fmla="*/ 3038 h 3078"/>
                <a:gd name="T12" fmla="*/ 9989 w 9990"/>
                <a:gd name="T13" fmla="*/ 2781 h 3078"/>
              </a:gdLst>
              <a:ahLst/>
              <a:cxnLst>
                <a:cxn ang="0">
                  <a:pos x="T0" y="T1"/>
                </a:cxn>
                <a:cxn ang="0">
                  <a:pos x="T2" y="T3"/>
                </a:cxn>
                <a:cxn ang="0">
                  <a:pos x="T4" y="T5"/>
                </a:cxn>
                <a:cxn ang="0">
                  <a:pos x="T6" y="T7"/>
                </a:cxn>
                <a:cxn ang="0">
                  <a:pos x="T8" y="T9"/>
                </a:cxn>
                <a:cxn ang="0">
                  <a:pos x="T10" y="T11"/>
                </a:cxn>
                <a:cxn ang="0">
                  <a:pos x="T12" y="T13"/>
                </a:cxn>
              </a:cxnLst>
              <a:rect l="0" t="0" r="r" b="b"/>
              <a:pathLst>
                <a:path w="9990" h="3078">
                  <a:moveTo>
                    <a:pt x="9989" y="2781"/>
                  </a:moveTo>
                  <a:lnTo>
                    <a:pt x="9989" y="2781"/>
                  </a:lnTo>
                  <a:cubicBezTo>
                    <a:pt x="9989" y="1841"/>
                    <a:pt x="9989" y="1841"/>
                    <a:pt x="9989" y="1841"/>
                  </a:cubicBezTo>
                  <a:cubicBezTo>
                    <a:pt x="6320" y="1712"/>
                    <a:pt x="3771" y="0"/>
                    <a:pt x="3771" y="0"/>
                  </a:cubicBezTo>
                  <a:cubicBezTo>
                    <a:pt x="0" y="0"/>
                    <a:pt x="0" y="0"/>
                    <a:pt x="0" y="0"/>
                  </a:cubicBezTo>
                  <a:cubicBezTo>
                    <a:pt x="0" y="0"/>
                    <a:pt x="2961" y="2807"/>
                    <a:pt x="7659" y="3038"/>
                  </a:cubicBezTo>
                  <a:cubicBezTo>
                    <a:pt x="8238" y="3077"/>
                    <a:pt x="9294" y="3000"/>
                    <a:pt x="9989" y="2781"/>
                  </a:cubicBezTo>
                </a:path>
              </a:pathLst>
            </a:custGeom>
            <a:solidFill>
              <a:srgbClr val="74DECA">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3">
              <a:extLst>
                <a:ext uri="{FF2B5EF4-FFF2-40B4-BE49-F238E27FC236}">
                  <a16:creationId xmlns:a16="http://schemas.microsoft.com/office/drawing/2014/main" xmlns="" id="{0B2EDF15-3AC4-7B4E-9AB4-EEEC982333A8}"/>
                </a:ext>
              </a:extLst>
            </p:cNvPr>
            <p:cNvSpPr>
              <a:spLocks noChangeArrowheads="1"/>
            </p:cNvSpPr>
            <p:nvPr/>
          </p:nvSpPr>
          <p:spPr bwMode="auto">
            <a:xfrm>
              <a:off x="-24225" y="-24225"/>
              <a:ext cx="12238449" cy="3795517"/>
            </a:xfrm>
            <a:custGeom>
              <a:avLst/>
              <a:gdLst>
                <a:gd name="T0" fmla="*/ 13491 w 13492"/>
                <a:gd name="T1" fmla="*/ 3553 h 4185"/>
                <a:gd name="T2" fmla="*/ 13491 w 13492"/>
                <a:gd name="T3" fmla="*/ 3553 h 4185"/>
                <a:gd name="T4" fmla="*/ 10608 w 13492"/>
                <a:gd name="T5" fmla="*/ 4184 h 4185"/>
                <a:gd name="T6" fmla="*/ 6372 w 13492"/>
                <a:gd name="T7" fmla="*/ 3141 h 4185"/>
                <a:gd name="T8" fmla="*/ 2227 w 13492"/>
                <a:gd name="T9" fmla="*/ 2369 h 4185"/>
                <a:gd name="T10" fmla="*/ 0 w 13492"/>
                <a:gd name="T11" fmla="*/ 2562 h 4185"/>
                <a:gd name="T12" fmla="*/ 0 w 13492"/>
                <a:gd name="T13" fmla="*/ 0 h 4185"/>
                <a:gd name="T14" fmla="*/ 3502 w 13492"/>
                <a:gd name="T15" fmla="*/ 0 h 4185"/>
                <a:gd name="T16" fmla="*/ 11161 w 13492"/>
                <a:gd name="T17" fmla="*/ 3038 h 4185"/>
                <a:gd name="T18" fmla="*/ 13491 w 13492"/>
                <a:gd name="T19" fmla="*/ 2781 h 4185"/>
                <a:gd name="T20" fmla="*/ 13491 w 13492"/>
                <a:gd name="T21" fmla="*/ 3553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2" h="4185">
                  <a:moveTo>
                    <a:pt x="13491" y="3553"/>
                  </a:moveTo>
                  <a:lnTo>
                    <a:pt x="13491" y="3553"/>
                  </a:lnTo>
                  <a:cubicBezTo>
                    <a:pt x="12487" y="4004"/>
                    <a:pt x="11895" y="4184"/>
                    <a:pt x="10608" y="4184"/>
                  </a:cubicBezTo>
                  <a:cubicBezTo>
                    <a:pt x="9333" y="4184"/>
                    <a:pt x="7788" y="3733"/>
                    <a:pt x="6372" y="3141"/>
                  </a:cubicBezTo>
                  <a:cubicBezTo>
                    <a:pt x="4956" y="2562"/>
                    <a:pt x="3566" y="2369"/>
                    <a:pt x="2227" y="2369"/>
                  </a:cubicBezTo>
                  <a:cubicBezTo>
                    <a:pt x="901" y="2369"/>
                    <a:pt x="0" y="2562"/>
                    <a:pt x="0" y="2562"/>
                  </a:cubicBezTo>
                  <a:cubicBezTo>
                    <a:pt x="0" y="0"/>
                    <a:pt x="0" y="0"/>
                    <a:pt x="0" y="0"/>
                  </a:cubicBezTo>
                  <a:cubicBezTo>
                    <a:pt x="3502" y="0"/>
                    <a:pt x="3502" y="0"/>
                    <a:pt x="3502" y="0"/>
                  </a:cubicBezTo>
                  <a:cubicBezTo>
                    <a:pt x="3502" y="0"/>
                    <a:pt x="6463" y="2807"/>
                    <a:pt x="11161" y="3038"/>
                  </a:cubicBezTo>
                  <a:cubicBezTo>
                    <a:pt x="11740" y="3077"/>
                    <a:pt x="12796" y="3000"/>
                    <a:pt x="13491" y="2781"/>
                  </a:cubicBezTo>
                  <a:lnTo>
                    <a:pt x="13491" y="3553"/>
                  </a:lnTo>
                </a:path>
              </a:pathLst>
            </a:custGeom>
            <a:solidFill>
              <a:srgbClr val="BDF0E8">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 name="Freeform 5">
              <a:extLst>
                <a:ext uri="{FF2B5EF4-FFF2-40B4-BE49-F238E27FC236}">
                  <a16:creationId xmlns:a16="http://schemas.microsoft.com/office/drawing/2014/main" xmlns="" id="{FA156060-6BE5-9147-B8A0-F256DE65C650}"/>
                </a:ext>
              </a:extLst>
            </p:cNvPr>
            <p:cNvSpPr>
              <a:spLocks noChangeArrowheads="1"/>
            </p:cNvSpPr>
            <p:nvPr/>
          </p:nvSpPr>
          <p:spPr bwMode="auto">
            <a:xfrm>
              <a:off x="9758536" y="-24225"/>
              <a:ext cx="2451688" cy="1003871"/>
            </a:xfrm>
            <a:custGeom>
              <a:avLst/>
              <a:gdLst>
                <a:gd name="T0" fmla="*/ 2703 w 2704"/>
                <a:gd name="T1" fmla="*/ 322 h 1108"/>
                <a:gd name="T2" fmla="*/ 2703 w 2704"/>
                <a:gd name="T3" fmla="*/ 322 h 1108"/>
                <a:gd name="T4" fmla="*/ 2201 w 2704"/>
                <a:gd name="T5" fmla="*/ 0 h 1108"/>
                <a:gd name="T6" fmla="*/ 0 w 2704"/>
                <a:gd name="T7" fmla="*/ 0 h 1108"/>
                <a:gd name="T8" fmla="*/ 2703 w 2704"/>
                <a:gd name="T9" fmla="*/ 1107 h 1108"/>
                <a:gd name="T10" fmla="*/ 2703 w 2704"/>
                <a:gd name="T11" fmla="*/ 322 h 1108"/>
              </a:gdLst>
              <a:ahLst/>
              <a:cxnLst>
                <a:cxn ang="0">
                  <a:pos x="T0" y="T1"/>
                </a:cxn>
                <a:cxn ang="0">
                  <a:pos x="T2" y="T3"/>
                </a:cxn>
                <a:cxn ang="0">
                  <a:pos x="T4" y="T5"/>
                </a:cxn>
                <a:cxn ang="0">
                  <a:pos x="T6" y="T7"/>
                </a:cxn>
                <a:cxn ang="0">
                  <a:pos x="T8" y="T9"/>
                </a:cxn>
                <a:cxn ang="0">
                  <a:pos x="T10" y="T11"/>
                </a:cxn>
              </a:cxnLst>
              <a:rect l="0" t="0" r="r" b="b"/>
              <a:pathLst>
                <a:path w="2704" h="1108">
                  <a:moveTo>
                    <a:pt x="2703" y="322"/>
                  </a:moveTo>
                  <a:lnTo>
                    <a:pt x="2703" y="322"/>
                  </a:lnTo>
                  <a:cubicBezTo>
                    <a:pt x="2201" y="0"/>
                    <a:pt x="2201" y="0"/>
                    <a:pt x="2201" y="0"/>
                  </a:cubicBezTo>
                  <a:cubicBezTo>
                    <a:pt x="0" y="0"/>
                    <a:pt x="0" y="0"/>
                    <a:pt x="0" y="0"/>
                  </a:cubicBezTo>
                  <a:cubicBezTo>
                    <a:pt x="0" y="0"/>
                    <a:pt x="1223" y="695"/>
                    <a:pt x="2703" y="1107"/>
                  </a:cubicBezTo>
                  <a:lnTo>
                    <a:pt x="2703" y="322"/>
                  </a:lnTo>
                </a:path>
              </a:pathLst>
            </a:custGeom>
            <a:solidFill>
              <a:srgbClr val="009999">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5" name="Freeform 6">
              <a:extLst>
                <a:ext uri="{FF2B5EF4-FFF2-40B4-BE49-F238E27FC236}">
                  <a16:creationId xmlns:a16="http://schemas.microsoft.com/office/drawing/2014/main" xmlns="" id="{AEF14DBE-6477-2540-A686-8F91C1395D63}"/>
                </a:ext>
              </a:extLst>
            </p:cNvPr>
            <p:cNvSpPr>
              <a:spLocks noChangeArrowheads="1"/>
            </p:cNvSpPr>
            <p:nvPr/>
          </p:nvSpPr>
          <p:spPr bwMode="auto">
            <a:xfrm>
              <a:off x="11755107" y="-21050"/>
              <a:ext cx="455942" cy="291962"/>
            </a:xfrm>
            <a:custGeom>
              <a:avLst/>
              <a:gdLst>
                <a:gd name="T0" fmla="*/ 0 w 503"/>
                <a:gd name="T1" fmla="*/ 0 h 323"/>
                <a:gd name="T2" fmla="*/ 502 w 503"/>
                <a:gd name="T3" fmla="*/ 322 h 323"/>
                <a:gd name="T4" fmla="*/ 502 w 503"/>
                <a:gd name="T5" fmla="*/ 0 h 323"/>
                <a:gd name="T6" fmla="*/ 0 w 503"/>
                <a:gd name="T7" fmla="*/ 0 h 323"/>
              </a:gdLst>
              <a:ahLst/>
              <a:cxnLst>
                <a:cxn ang="0">
                  <a:pos x="T0" y="T1"/>
                </a:cxn>
                <a:cxn ang="0">
                  <a:pos x="T2" y="T3"/>
                </a:cxn>
                <a:cxn ang="0">
                  <a:pos x="T4" y="T5"/>
                </a:cxn>
                <a:cxn ang="0">
                  <a:pos x="T6" y="T7"/>
                </a:cxn>
              </a:cxnLst>
              <a:rect l="0" t="0" r="r" b="b"/>
              <a:pathLst>
                <a:path w="503" h="323">
                  <a:moveTo>
                    <a:pt x="0" y="0"/>
                  </a:moveTo>
                  <a:lnTo>
                    <a:pt x="502" y="322"/>
                  </a:lnTo>
                  <a:lnTo>
                    <a:pt x="502" y="0"/>
                  </a:lnTo>
                  <a:lnTo>
                    <a:pt x="0" y="0"/>
                  </a:lnTo>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xmlns="" id="{1364D27C-D4B4-4146-8198-6898DDE1FCF1}"/>
              </a:ext>
            </a:extLst>
          </p:cNvPr>
          <p:cNvSpPr>
            <a:spLocks noGrp="1"/>
          </p:cNvSpPr>
          <p:nvPr userDrawn="1">
            <p:ph type="title" hasCustomPrompt="1"/>
          </p:nvPr>
        </p:nvSpPr>
        <p:spPr>
          <a:xfrm>
            <a:off x="695325" y="3854450"/>
            <a:ext cx="6156325" cy="1490256"/>
          </a:xfrm>
        </p:spPr>
        <p:txBody>
          <a:bodyPr anchor="b" anchorCtr="0">
            <a:noAutofit/>
          </a:bodyPr>
          <a:lstStyle>
            <a:lvl1pPr>
              <a:defRPr sz="4800"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xmlns="" id="{69CDF758-E512-A347-9814-D93B67A4B137}"/>
              </a:ext>
            </a:extLst>
          </p:cNvPr>
          <p:cNvSpPr>
            <a:spLocks noGrp="1"/>
          </p:cNvSpPr>
          <p:nvPr>
            <p:ph type="subTitle" idx="1"/>
          </p:nvPr>
        </p:nvSpPr>
        <p:spPr>
          <a:xfrm>
            <a:off x="705424" y="5904716"/>
            <a:ext cx="4535649" cy="615738"/>
          </a:xfrm>
        </p:spPr>
        <p:txBody>
          <a:bodyPr lIns="0" tIns="0" rIns="0" bIns="0" anchor="b" anchorCtr="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xmlns="" id="{43F7A200-BF56-3E41-9566-CC0B5D6603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8854" y="5506982"/>
            <a:ext cx="2925381" cy="955399"/>
          </a:xfrm>
          <a:prstGeom prst="rect">
            <a:avLst/>
          </a:prstGeom>
        </p:spPr>
      </p:pic>
    </p:spTree>
    <p:extLst>
      <p:ext uri="{BB962C8B-B14F-4D97-AF65-F5344CB8AC3E}">
        <p14:creationId xmlns:p14="http://schemas.microsoft.com/office/powerpoint/2010/main" val="19959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C1CC0AC9-CB21-AC4E-8609-488DC7B4DF30}"/>
              </a:ext>
            </a:extLst>
          </p:cNvPr>
          <p:cNvGrpSpPr/>
          <p:nvPr userDrawn="1"/>
        </p:nvGrpSpPr>
        <p:grpSpPr>
          <a:xfrm>
            <a:off x="0" y="-9566"/>
            <a:ext cx="12204821" cy="6868940"/>
            <a:chOff x="0" y="-9566"/>
            <a:chExt cx="12204821" cy="6868940"/>
          </a:xfrm>
        </p:grpSpPr>
        <p:sp>
          <p:nvSpPr>
            <p:cNvPr id="14" name="Rectangle 13">
              <a:extLst>
                <a:ext uri="{FF2B5EF4-FFF2-40B4-BE49-F238E27FC236}">
                  <a16:creationId xmlns:a16="http://schemas.microsoft.com/office/drawing/2014/main" xmlns="" id="{03F5C85F-2924-2748-A81E-D9A49310E839}"/>
                </a:ext>
              </a:extLst>
            </p:cNvPr>
            <p:cNvSpPr/>
            <p:nvPr userDrawn="1"/>
          </p:nvSpPr>
          <p:spPr>
            <a:xfrm>
              <a:off x="0" y="-9566"/>
              <a:ext cx="12192000" cy="68675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2">
              <a:extLst>
                <a:ext uri="{FF2B5EF4-FFF2-40B4-BE49-F238E27FC236}">
                  <a16:creationId xmlns:a16="http://schemas.microsoft.com/office/drawing/2014/main" xmlns="" id="{C45705DA-549D-6542-A653-B07369F65606}"/>
                </a:ext>
              </a:extLst>
            </p:cNvPr>
            <p:cNvSpPr>
              <a:spLocks noChangeArrowheads="1"/>
            </p:cNvSpPr>
            <p:nvPr/>
          </p:nvSpPr>
          <p:spPr bwMode="auto">
            <a:xfrm>
              <a:off x="1490571" y="5245161"/>
              <a:ext cx="10116648" cy="1614213"/>
            </a:xfrm>
            <a:custGeom>
              <a:avLst/>
              <a:gdLst>
                <a:gd name="T0" fmla="*/ 30750 w 32477"/>
                <a:gd name="T1" fmla="*/ 4455 h 5184"/>
                <a:gd name="T2" fmla="*/ 30750 w 32477"/>
                <a:gd name="T3" fmla="*/ 4455 h 5184"/>
                <a:gd name="T4" fmla="*/ 10296 w 32477"/>
                <a:gd name="T5" fmla="*/ 0 h 5184"/>
                <a:gd name="T6" fmla="*/ 0 w 32477"/>
                <a:gd name="T7" fmla="*/ 5183 h 5184"/>
                <a:gd name="T8" fmla="*/ 32476 w 32477"/>
                <a:gd name="T9" fmla="*/ 5183 h 5184"/>
                <a:gd name="T10" fmla="*/ 30750 w 32477"/>
                <a:gd name="T11" fmla="*/ 4455 h 5184"/>
              </a:gdLst>
              <a:ahLst/>
              <a:cxnLst>
                <a:cxn ang="0">
                  <a:pos x="T0" y="T1"/>
                </a:cxn>
                <a:cxn ang="0">
                  <a:pos x="T2" y="T3"/>
                </a:cxn>
                <a:cxn ang="0">
                  <a:pos x="T4" y="T5"/>
                </a:cxn>
                <a:cxn ang="0">
                  <a:pos x="T6" y="T7"/>
                </a:cxn>
                <a:cxn ang="0">
                  <a:pos x="T8" y="T9"/>
                </a:cxn>
                <a:cxn ang="0">
                  <a:pos x="T10" y="T11"/>
                </a:cxn>
              </a:cxnLst>
              <a:rect l="0" t="0" r="r" b="b"/>
              <a:pathLst>
                <a:path w="32477" h="5184">
                  <a:moveTo>
                    <a:pt x="30750" y="4455"/>
                  </a:moveTo>
                  <a:lnTo>
                    <a:pt x="30750" y="4455"/>
                  </a:lnTo>
                  <a:cubicBezTo>
                    <a:pt x="22802" y="1402"/>
                    <a:pt x="15919" y="224"/>
                    <a:pt x="10296" y="0"/>
                  </a:cubicBezTo>
                  <a:cubicBezTo>
                    <a:pt x="7114" y="2071"/>
                    <a:pt x="3661" y="3817"/>
                    <a:pt x="0" y="5183"/>
                  </a:cubicBezTo>
                  <a:cubicBezTo>
                    <a:pt x="32476" y="5183"/>
                    <a:pt x="32476" y="5183"/>
                    <a:pt x="32476" y="5183"/>
                  </a:cubicBezTo>
                  <a:cubicBezTo>
                    <a:pt x="31398" y="4711"/>
                    <a:pt x="30750" y="4455"/>
                    <a:pt x="30750" y="4455"/>
                  </a:cubicBezTo>
                </a:path>
              </a:pathLst>
            </a:custGeom>
            <a:solidFill>
              <a:srgbClr val="009999"/>
            </a:solidFill>
            <a:ln w="9525"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sp>
          <p:nvSpPr>
            <p:cNvPr id="7" name="Freeform 3">
              <a:extLst>
                <a:ext uri="{FF2B5EF4-FFF2-40B4-BE49-F238E27FC236}">
                  <a16:creationId xmlns:a16="http://schemas.microsoft.com/office/drawing/2014/main" xmlns="" id="{FACFF6B4-FB7D-F34A-A84C-53F5365C9DC5}"/>
                </a:ext>
              </a:extLst>
            </p:cNvPr>
            <p:cNvSpPr>
              <a:spLocks noChangeArrowheads="1"/>
            </p:cNvSpPr>
            <p:nvPr/>
          </p:nvSpPr>
          <p:spPr bwMode="auto">
            <a:xfrm>
              <a:off x="4698389" y="2614338"/>
              <a:ext cx="7506432" cy="4243662"/>
            </a:xfrm>
            <a:custGeom>
              <a:avLst/>
              <a:gdLst>
                <a:gd name="T0" fmla="*/ 9929 w 24098"/>
                <a:gd name="T1" fmla="*/ 0 h 13625"/>
                <a:gd name="T2" fmla="*/ 9929 w 24098"/>
                <a:gd name="T3" fmla="*/ 0 h 13625"/>
                <a:gd name="T4" fmla="*/ 0 w 24098"/>
                <a:gd name="T5" fmla="*/ 8441 h 13625"/>
                <a:gd name="T6" fmla="*/ 20454 w 24098"/>
                <a:gd name="T7" fmla="*/ 12896 h 13625"/>
                <a:gd name="T8" fmla="*/ 22180 w 24098"/>
                <a:gd name="T9" fmla="*/ 13624 h 13625"/>
                <a:gd name="T10" fmla="*/ 24097 w 24098"/>
                <a:gd name="T11" fmla="*/ 13624 h 13625"/>
                <a:gd name="T12" fmla="*/ 24097 w 24098"/>
                <a:gd name="T13" fmla="*/ 7579 h 13625"/>
                <a:gd name="T14" fmla="*/ 16367 w 24098"/>
                <a:gd name="T15" fmla="*/ 2985 h 13625"/>
                <a:gd name="T16" fmla="*/ 9929 w 24098"/>
                <a:gd name="T17" fmla="*/ 0 h 1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98" h="13625">
                  <a:moveTo>
                    <a:pt x="9929" y="0"/>
                  </a:moveTo>
                  <a:lnTo>
                    <a:pt x="9929" y="0"/>
                  </a:lnTo>
                  <a:cubicBezTo>
                    <a:pt x="7039" y="3199"/>
                    <a:pt x="3699" y="6040"/>
                    <a:pt x="0" y="8441"/>
                  </a:cubicBezTo>
                  <a:cubicBezTo>
                    <a:pt x="5623" y="8665"/>
                    <a:pt x="12506" y="9843"/>
                    <a:pt x="20454" y="12896"/>
                  </a:cubicBezTo>
                  <a:cubicBezTo>
                    <a:pt x="20454" y="12896"/>
                    <a:pt x="21102" y="13152"/>
                    <a:pt x="22180" y="13624"/>
                  </a:cubicBezTo>
                  <a:cubicBezTo>
                    <a:pt x="24097" y="13624"/>
                    <a:pt x="24097" y="13624"/>
                    <a:pt x="24097" y="13624"/>
                  </a:cubicBezTo>
                  <a:cubicBezTo>
                    <a:pt x="24097" y="7579"/>
                    <a:pt x="24097" y="7579"/>
                    <a:pt x="24097" y="7579"/>
                  </a:cubicBezTo>
                  <a:cubicBezTo>
                    <a:pt x="21843" y="6064"/>
                    <a:pt x="19278" y="4518"/>
                    <a:pt x="16367" y="2985"/>
                  </a:cubicBezTo>
                  <a:cubicBezTo>
                    <a:pt x="14173" y="1833"/>
                    <a:pt x="12022" y="845"/>
                    <a:pt x="9929" y="0"/>
                  </a:cubicBezTo>
                </a:path>
              </a:pathLst>
            </a:custGeom>
            <a:solidFill>
              <a:srgbClr val="00CCCC"/>
            </a:solidFill>
            <a:ln w="9525"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 name="Freeform 4">
              <a:extLst>
                <a:ext uri="{FF2B5EF4-FFF2-40B4-BE49-F238E27FC236}">
                  <a16:creationId xmlns:a16="http://schemas.microsoft.com/office/drawing/2014/main" xmlns="" id="{6AE9D180-795D-3342-ADE5-8E86EF3F2398}"/>
                </a:ext>
              </a:extLst>
            </p:cNvPr>
            <p:cNvSpPr>
              <a:spLocks noChangeArrowheads="1"/>
            </p:cNvSpPr>
            <p:nvPr/>
          </p:nvSpPr>
          <p:spPr bwMode="auto">
            <a:xfrm>
              <a:off x="7792182" y="35719"/>
              <a:ext cx="4412639" cy="4938804"/>
            </a:xfrm>
            <a:custGeom>
              <a:avLst/>
              <a:gdLst>
                <a:gd name="T0" fmla="*/ 6004 w 14169"/>
                <a:gd name="T1" fmla="*/ 0 h 15858"/>
                <a:gd name="T2" fmla="*/ 6004 w 14169"/>
                <a:gd name="T3" fmla="*/ 0 h 15858"/>
                <a:gd name="T4" fmla="*/ 0 w 14169"/>
                <a:gd name="T5" fmla="*/ 8278 h 15858"/>
                <a:gd name="T6" fmla="*/ 6438 w 14169"/>
                <a:gd name="T7" fmla="*/ 11263 h 15858"/>
                <a:gd name="T8" fmla="*/ 14168 w 14169"/>
                <a:gd name="T9" fmla="*/ 15857 h 15858"/>
                <a:gd name="T10" fmla="*/ 14168 w 14169"/>
                <a:gd name="T11" fmla="*/ 5406 h 15858"/>
                <a:gd name="T12" fmla="*/ 8735 w 14169"/>
                <a:gd name="T13" fmla="*/ 1639 h 15858"/>
                <a:gd name="T14" fmla="*/ 6004 w 14169"/>
                <a:gd name="T15" fmla="*/ 0 h 15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69" h="15858">
                  <a:moveTo>
                    <a:pt x="6004" y="0"/>
                  </a:moveTo>
                  <a:lnTo>
                    <a:pt x="6004" y="0"/>
                  </a:lnTo>
                  <a:cubicBezTo>
                    <a:pt x="4316" y="2958"/>
                    <a:pt x="2300" y="5730"/>
                    <a:pt x="0" y="8278"/>
                  </a:cubicBezTo>
                  <a:cubicBezTo>
                    <a:pt x="2093" y="9123"/>
                    <a:pt x="4244" y="10111"/>
                    <a:pt x="6438" y="11263"/>
                  </a:cubicBezTo>
                  <a:cubicBezTo>
                    <a:pt x="9349" y="12796"/>
                    <a:pt x="11914" y="14342"/>
                    <a:pt x="14168" y="15857"/>
                  </a:cubicBezTo>
                  <a:cubicBezTo>
                    <a:pt x="14168" y="5406"/>
                    <a:pt x="14168" y="5406"/>
                    <a:pt x="14168" y="5406"/>
                  </a:cubicBezTo>
                  <a:cubicBezTo>
                    <a:pt x="12535" y="4150"/>
                    <a:pt x="10729" y="2891"/>
                    <a:pt x="8735" y="1639"/>
                  </a:cubicBezTo>
                  <a:cubicBezTo>
                    <a:pt x="7817" y="1065"/>
                    <a:pt x="6905" y="517"/>
                    <a:pt x="6004" y="0"/>
                  </a:cubicBezTo>
                </a:path>
              </a:pathLst>
            </a:custGeom>
            <a:solidFill>
              <a:srgbClr val="74DECA"/>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 name="Freeform 5">
              <a:extLst>
                <a:ext uri="{FF2B5EF4-FFF2-40B4-BE49-F238E27FC236}">
                  <a16:creationId xmlns:a16="http://schemas.microsoft.com/office/drawing/2014/main" xmlns="" id="{B7CDBF69-E1AC-0A4D-B7FB-695893EBC0D5}"/>
                </a:ext>
              </a:extLst>
            </p:cNvPr>
            <p:cNvSpPr>
              <a:spLocks noChangeArrowheads="1"/>
            </p:cNvSpPr>
            <p:nvPr/>
          </p:nvSpPr>
          <p:spPr bwMode="auto">
            <a:xfrm>
              <a:off x="9661921" y="0"/>
              <a:ext cx="2542900" cy="1719995"/>
            </a:xfrm>
            <a:custGeom>
              <a:avLst/>
              <a:gdLst>
                <a:gd name="T0" fmla="*/ 2731 w 8165"/>
                <a:gd name="T1" fmla="*/ 1756 h 5524"/>
                <a:gd name="T2" fmla="*/ 2731 w 8165"/>
                <a:gd name="T3" fmla="*/ 1756 h 5524"/>
                <a:gd name="T4" fmla="*/ 8164 w 8165"/>
                <a:gd name="T5" fmla="*/ 5523 h 5524"/>
                <a:gd name="T6" fmla="*/ 8164 w 8165"/>
                <a:gd name="T7" fmla="*/ 0 h 5524"/>
                <a:gd name="T8" fmla="*/ 66 w 8165"/>
                <a:gd name="T9" fmla="*/ 0 h 5524"/>
                <a:gd name="T10" fmla="*/ 0 w 8165"/>
                <a:gd name="T11" fmla="*/ 117 h 5524"/>
                <a:gd name="T12" fmla="*/ 2731 w 8165"/>
                <a:gd name="T13" fmla="*/ 1756 h 5524"/>
              </a:gdLst>
              <a:ahLst/>
              <a:cxnLst>
                <a:cxn ang="0">
                  <a:pos x="T0" y="T1"/>
                </a:cxn>
                <a:cxn ang="0">
                  <a:pos x="T2" y="T3"/>
                </a:cxn>
                <a:cxn ang="0">
                  <a:pos x="T4" y="T5"/>
                </a:cxn>
                <a:cxn ang="0">
                  <a:pos x="T6" y="T7"/>
                </a:cxn>
                <a:cxn ang="0">
                  <a:pos x="T8" y="T9"/>
                </a:cxn>
                <a:cxn ang="0">
                  <a:pos x="T10" y="T11"/>
                </a:cxn>
                <a:cxn ang="0">
                  <a:pos x="T12" y="T13"/>
                </a:cxn>
              </a:cxnLst>
              <a:rect l="0" t="0" r="r" b="b"/>
              <a:pathLst>
                <a:path w="8165" h="5524">
                  <a:moveTo>
                    <a:pt x="2731" y="1756"/>
                  </a:moveTo>
                  <a:lnTo>
                    <a:pt x="2731" y="1756"/>
                  </a:lnTo>
                  <a:cubicBezTo>
                    <a:pt x="4725" y="3008"/>
                    <a:pt x="6531" y="4267"/>
                    <a:pt x="8164" y="5523"/>
                  </a:cubicBezTo>
                  <a:cubicBezTo>
                    <a:pt x="8164" y="0"/>
                    <a:pt x="8164" y="0"/>
                    <a:pt x="8164" y="0"/>
                  </a:cubicBezTo>
                  <a:cubicBezTo>
                    <a:pt x="66" y="0"/>
                    <a:pt x="66" y="0"/>
                    <a:pt x="66" y="0"/>
                  </a:cubicBezTo>
                  <a:cubicBezTo>
                    <a:pt x="43" y="36"/>
                    <a:pt x="22" y="77"/>
                    <a:pt x="0" y="117"/>
                  </a:cubicBezTo>
                  <a:cubicBezTo>
                    <a:pt x="901" y="634"/>
                    <a:pt x="1813" y="1182"/>
                    <a:pt x="2731" y="1756"/>
                  </a:cubicBezTo>
                </a:path>
              </a:pathLst>
            </a:custGeom>
            <a:solidFill>
              <a:srgbClr val="BDF0E8"/>
            </a:solidFill>
            <a:ln w="9525" cap="flat">
              <a:solidFill>
                <a:schemeClr val="accent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6">
              <a:extLst>
                <a:ext uri="{FF2B5EF4-FFF2-40B4-BE49-F238E27FC236}">
                  <a16:creationId xmlns:a16="http://schemas.microsoft.com/office/drawing/2014/main" xmlns="" id="{F0CF7BA2-A072-3547-9A42-C70B502AD07D}"/>
                </a:ext>
              </a:extLst>
            </p:cNvPr>
            <p:cNvSpPr>
              <a:spLocks noChangeArrowheads="1"/>
            </p:cNvSpPr>
            <p:nvPr/>
          </p:nvSpPr>
          <p:spPr bwMode="auto">
            <a:xfrm>
              <a:off x="0" y="5155864"/>
              <a:ext cx="4697015" cy="1702136"/>
            </a:xfrm>
            <a:custGeom>
              <a:avLst/>
              <a:gdLst>
                <a:gd name="T0" fmla="*/ 0 w 15082"/>
                <a:gd name="T1" fmla="*/ 2213 h 5470"/>
                <a:gd name="T2" fmla="*/ 0 w 15082"/>
                <a:gd name="T3" fmla="*/ 2213 h 5470"/>
                <a:gd name="T4" fmla="*/ 0 w 15082"/>
                <a:gd name="T5" fmla="*/ 5469 h 5470"/>
                <a:gd name="T6" fmla="*/ 4785 w 15082"/>
                <a:gd name="T7" fmla="*/ 5469 h 5470"/>
                <a:gd name="T8" fmla="*/ 15081 w 15082"/>
                <a:gd name="T9" fmla="*/ 286 h 5470"/>
                <a:gd name="T10" fmla="*/ 0 w 15082"/>
                <a:gd name="T11" fmla="*/ 2213 h 5470"/>
              </a:gdLst>
              <a:ahLst/>
              <a:cxnLst>
                <a:cxn ang="0">
                  <a:pos x="T0" y="T1"/>
                </a:cxn>
                <a:cxn ang="0">
                  <a:pos x="T2" y="T3"/>
                </a:cxn>
                <a:cxn ang="0">
                  <a:pos x="T4" y="T5"/>
                </a:cxn>
                <a:cxn ang="0">
                  <a:pos x="T6" y="T7"/>
                </a:cxn>
                <a:cxn ang="0">
                  <a:pos x="T8" y="T9"/>
                </a:cxn>
                <a:cxn ang="0">
                  <a:pos x="T10" y="T11"/>
                </a:cxn>
              </a:cxnLst>
              <a:rect l="0" t="0" r="r" b="b"/>
              <a:pathLst>
                <a:path w="15082" h="5470">
                  <a:moveTo>
                    <a:pt x="0" y="2213"/>
                  </a:moveTo>
                  <a:lnTo>
                    <a:pt x="0" y="2213"/>
                  </a:lnTo>
                  <a:cubicBezTo>
                    <a:pt x="0" y="5469"/>
                    <a:pt x="0" y="5469"/>
                    <a:pt x="0" y="5469"/>
                  </a:cubicBezTo>
                  <a:cubicBezTo>
                    <a:pt x="4785" y="5469"/>
                    <a:pt x="4785" y="5469"/>
                    <a:pt x="4785" y="5469"/>
                  </a:cubicBezTo>
                  <a:cubicBezTo>
                    <a:pt x="8446" y="4103"/>
                    <a:pt x="11899" y="2357"/>
                    <a:pt x="15081" y="286"/>
                  </a:cubicBezTo>
                  <a:cubicBezTo>
                    <a:pt x="7834" y="0"/>
                    <a:pt x="2675" y="1298"/>
                    <a:pt x="0" y="2213"/>
                  </a:cubicBezTo>
                </a:path>
              </a:pathLst>
            </a:custGeom>
            <a:solidFill>
              <a:srgbClr val="33ADAD"/>
            </a:solidFill>
            <a:ln w="9525"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7">
              <a:extLst>
                <a:ext uri="{FF2B5EF4-FFF2-40B4-BE49-F238E27FC236}">
                  <a16:creationId xmlns:a16="http://schemas.microsoft.com/office/drawing/2014/main" xmlns="" id="{8AA7A215-1699-1549-B5A3-E4DA4B4E3511}"/>
                </a:ext>
              </a:extLst>
            </p:cNvPr>
            <p:cNvSpPr>
              <a:spLocks noChangeArrowheads="1"/>
            </p:cNvSpPr>
            <p:nvPr/>
          </p:nvSpPr>
          <p:spPr bwMode="auto">
            <a:xfrm>
              <a:off x="0" y="1122393"/>
              <a:ext cx="7790808" cy="4721744"/>
            </a:xfrm>
            <a:custGeom>
              <a:avLst/>
              <a:gdLst>
                <a:gd name="T0" fmla="*/ 15081 w 25011"/>
                <a:gd name="T1" fmla="*/ 13233 h 15161"/>
                <a:gd name="T2" fmla="*/ 15081 w 25011"/>
                <a:gd name="T3" fmla="*/ 13233 h 15161"/>
                <a:gd name="T4" fmla="*/ 25010 w 25011"/>
                <a:gd name="T5" fmla="*/ 4792 h 15161"/>
                <a:gd name="T6" fmla="*/ 0 w 25011"/>
                <a:gd name="T7" fmla="*/ 234 h 15161"/>
                <a:gd name="T8" fmla="*/ 0 w 25011"/>
                <a:gd name="T9" fmla="*/ 15160 h 15161"/>
                <a:gd name="T10" fmla="*/ 15081 w 25011"/>
                <a:gd name="T11" fmla="*/ 13233 h 15161"/>
              </a:gdLst>
              <a:ahLst/>
              <a:cxnLst>
                <a:cxn ang="0">
                  <a:pos x="T0" y="T1"/>
                </a:cxn>
                <a:cxn ang="0">
                  <a:pos x="T2" y="T3"/>
                </a:cxn>
                <a:cxn ang="0">
                  <a:pos x="T4" y="T5"/>
                </a:cxn>
                <a:cxn ang="0">
                  <a:pos x="T6" y="T7"/>
                </a:cxn>
                <a:cxn ang="0">
                  <a:pos x="T8" y="T9"/>
                </a:cxn>
                <a:cxn ang="0">
                  <a:pos x="T10" y="T11"/>
                </a:cxn>
              </a:cxnLst>
              <a:rect l="0" t="0" r="r" b="b"/>
              <a:pathLst>
                <a:path w="25011" h="15161">
                  <a:moveTo>
                    <a:pt x="15081" y="13233"/>
                  </a:moveTo>
                  <a:lnTo>
                    <a:pt x="15081" y="13233"/>
                  </a:lnTo>
                  <a:cubicBezTo>
                    <a:pt x="18780" y="10832"/>
                    <a:pt x="22120" y="7991"/>
                    <a:pt x="25010" y="4792"/>
                  </a:cubicBezTo>
                  <a:cubicBezTo>
                    <a:pt x="14914" y="725"/>
                    <a:pt x="6105" y="0"/>
                    <a:pt x="0" y="234"/>
                  </a:cubicBezTo>
                  <a:cubicBezTo>
                    <a:pt x="0" y="15160"/>
                    <a:pt x="0" y="15160"/>
                    <a:pt x="0" y="15160"/>
                  </a:cubicBezTo>
                  <a:cubicBezTo>
                    <a:pt x="2675" y="14245"/>
                    <a:pt x="7834" y="12947"/>
                    <a:pt x="15081" y="13233"/>
                  </a:cubicBezTo>
                </a:path>
              </a:pathLst>
            </a:custGeom>
            <a:solidFill>
              <a:srgbClr val="33D6D6"/>
            </a:solidFill>
            <a:ln w="952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2" name="Freeform 8">
              <a:extLst>
                <a:ext uri="{FF2B5EF4-FFF2-40B4-BE49-F238E27FC236}">
                  <a16:creationId xmlns:a16="http://schemas.microsoft.com/office/drawing/2014/main" xmlns="" id="{A956F957-1F63-2E46-9D8E-329E341C2D9E}"/>
                </a:ext>
              </a:extLst>
            </p:cNvPr>
            <p:cNvSpPr>
              <a:spLocks noChangeArrowheads="1"/>
            </p:cNvSpPr>
            <p:nvPr/>
          </p:nvSpPr>
          <p:spPr bwMode="auto">
            <a:xfrm>
              <a:off x="0" y="0"/>
              <a:ext cx="9660547" cy="2614338"/>
            </a:xfrm>
            <a:custGeom>
              <a:avLst/>
              <a:gdLst>
                <a:gd name="T0" fmla="*/ 25010 w 31015"/>
                <a:gd name="T1" fmla="*/ 8395 h 8396"/>
                <a:gd name="T2" fmla="*/ 25010 w 31015"/>
                <a:gd name="T3" fmla="*/ 8395 h 8396"/>
                <a:gd name="T4" fmla="*/ 31014 w 31015"/>
                <a:gd name="T5" fmla="*/ 117 h 8396"/>
                <a:gd name="T6" fmla="*/ 30810 w 31015"/>
                <a:gd name="T7" fmla="*/ 0 h 8396"/>
                <a:gd name="T8" fmla="*/ 0 w 31015"/>
                <a:gd name="T9" fmla="*/ 0 h 8396"/>
                <a:gd name="T10" fmla="*/ 0 w 31015"/>
                <a:gd name="T11" fmla="*/ 3837 h 8396"/>
                <a:gd name="T12" fmla="*/ 25010 w 31015"/>
                <a:gd name="T13" fmla="*/ 8395 h 8396"/>
              </a:gdLst>
              <a:ahLst/>
              <a:cxnLst>
                <a:cxn ang="0">
                  <a:pos x="T0" y="T1"/>
                </a:cxn>
                <a:cxn ang="0">
                  <a:pos x="T2" y="T3"/>
                </a:cxn>
                <a:cxn ang="0">
                  <a:pos x="T4" y="T5"/>
                </a:cxn>
                <a:cxn ang="0">
                  <a:pos x="T6" y="T7"/>
                </a:cxn>
                <a:cxn ang="0">
                  <a:pos x="T8" y="T9"/>
                </a:cxn>
                <a:cxn ang="0">
                  <a:pos x="T10" y="T11"/>
                </a:cxn>
                <a:cxn ang="0">
                  <a:pos x="T12" y="T13"/>
                </a:cxn>
              </a:cxnLst>
              <a:rect l="0" t="0" r="r" b="b"/>
              <a:pathLst>
                <a:path w="31015" h="8396">
                  <a:moveTo>
                    <a:pt x="25010" y="8395"/>
                  </a:moveTo>
                  <a:lnTo>
                    <a:pt x="25010" y="8395"/>
                  </a:lnTo>
                  <a:cubicBezTo>
                    <a:pt x="27310" y="5847"/>
                    <a:pt x="29326" y="3075"/>
                    <a:pt x="31014" y="117"/>
                  </a:cubicBezTo>
                  <a:cubicBezTo>
                    <a:pt x="30944" y="77"/>
                    <a:pt x="30877" y="36"/>
                    <a:pt x="30810" y="0"/>
                  </a:cubicBezTo>
                  <a:cubicBezTo>
                    <a:pt x="0" y="0"/>
                    <a:pt x="0" y="0"/>
                    <a:pt x="0" y="0"/>
                  </a:cubicBezTo>
                  <a:cubicBezTo>
                    <a:pt x="0" y="3837"/>
                    <a:pt x="0" y="3837"/>
                    <a:pt x="0" y="3837"/>
                  </a:cubicBezTo>
                  <a:cubicBezTo>
                    <a:pt x="6105" y="3603"/>
                    <a:pt x="14914" y="4328"/>
                    <a:pt x="25010" y="8395"/>
                  </a:cubicBezTo>
                </a:path>
              </a:pathLst>
            </a:custGeom>
            <a:solidFill>
              <a:srgbClr val="90E5D5"/>
            </a:solidFill>
            <a:ln w="952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 name="Freeform 9">
              <a:extLst>
                <a:ext uri="{FF2B5EF4-FFF2-40B4-BE49-F238E27FC236}">
                  <a16:creationId xmlns:a16="http://schemas.microsoft.com/office/drawing/2014/main" xmlns="" id="{A5459A5B-3EB4-5948-9221-4DCC35F133F2}"/>
                </a:ext>
              </a:extLst>
            </p:cNvPr>
            <p:cNvSpPr>
              <a:spLocks noChangeArrowheads="1"/>
            </p:cNvSpPr>
            <p:nvPr/>
          </p:nvSpPr>
          <p:spPr bwMode="auto">
            <a:xfrm>
              <a:off x="9598726" y="0"/>
              <a:ext cx="82428" cy="35719"/>
            </a:xfrm>
            <a:custGeom>
              <a:avLst/>
              <a:gdLst>
                <a:gd name="T0" fmla="*/ 270 w 271"/>
                <a:gd name="T1" fmla="*/ 0 h 118"/>
                <a:gd name="T2" fmla="*/ 270 w 271"/>
                <a:gd name="T3" fmla="*/ 0 h 118"/>
                <a:gd name="T4" fmla="*/ 0 w 271"/>
                <a:gd name="T5" fmla="*/ 0 h 118"/>
                <a:gd name="T6" fmla="*/ 204 w 271"/>
                <a:gd name="T7" fmla="*/ 117 h 118"/>
                <a:gd name="T8" fmla="*/ 270 w 271"/>
                <a:gd name="T9" fmla="*/ 0 h 118"/>
              </a:gdLst>
              <a:ahLst/>
              <a:cxnLst>
                <a:cxn ang="0">
                  <a:pos x="T0" y="T1"/>
                </a:cxn>
                <a:cxn ang="0">
                  <a:pos x="T2" y="T3"/>
                </a:cxn>
                <a:cxn ang="0">
                  <a:pos x="T4" y="T5"/>
                </a:cxn>
                <a:cxn ang="0">
                  <a:pos x="T6" y="T7"/>
                </a:cxn>
                <a:cxn ang="0">
                  <a:pos x="T8" y="T9"/>
                </a:cxn>
              </a:cxnLst>
              <a:rect l="0" t="0" r="r" b="b"/>
              <a:pathLst>
                <a:path w="271" h="118">
                  <a:moveTo>
                    <a:pt x="270" y="0"/>
                  </a:moveTo>
                  <a:lnTo>
                    <a:pt x="270" y="0"/>
                  </a:lnTo>
                  <a:cubicBezTo>
                    <a:pt x="0" y="0"/>
                    <a:pt x="0" y="0"/>
                    <a:pt x="0" y="0"/>
                  </a:cubicBezTo>
                  <a:cubicBezTo>
                    <a:pt x="67" y="36"/>
                    <a:pt x="134" y="77"/>
                    <a:pt x="204" y="117"/>
                  </a:cubicBezTo>
                  <a:cubicBezTo>
                    <a:pt x="226" y="77"/>
                    <a:pt x="247" y="36"/>
                    <a:pt x="270" y="0"/>
                  </a:cubicBezTo>
                </a:path>
              </a:pathLst>
            </a:custGeom>
            <a:solidFill>
              <a:srgbClr val="CAF3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xmlns="" id="{52417183-785F-0149-9562-3461F57169BD}"/>
              </a:ext>
            </a:extLst>
          </p:cNvPr>
          <p:cNvSpPr>
            <a:spLocks noGrp="1"/>
          </p:cNvSpPr>
          <p:nvPr userDrawn="1">
            <p:ph type="title" hasCustomPrompt="1"/>
          </p:nvPr>
        </p:nvSpPr>
        <p:spPr>
          <a:xfrm>
            <a:off x="695325" y="2424948"/>
            <a:ext cx="4891875" cy="2342528"/>
          </a:xfrm>
        </p:spPr>
        <p:txBody>
          <a:bodyPr/>
          <a:lstStyle>
            <a:lvl1pPr>
              <a:defRPr cap="none" baseline="0">
                <a:solidFill>
                  <a:schemeClr val="bg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xmlns="" id="{F1390D36-9DE6-914D-BE09-A99CCDDD28CC}"/>
              </a:ext>
            </a:extLst>
          </p:cNvPr>
          <p:cNvSpPr>
            <a:spLocks noGrp="1"/>
          </p:cNvSpPr>
          <p:nvPr userDrawn="1">
            <p:ph type="ftr" sz="quarter" idx="10"/>
          </p:nvPr>
        </p:nvSpPr>
        <p:spPr>
          <a:xfrm>
            <a:off x="7428555" y="6117880"/>
            <a:ext cx="3493071"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xmlns=""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23" name="Picture 22">
            <a:extLst>
              <a:ext uri="{FF2B5EF4-FFF2-40B4-BE49-F238E27FC236}">
                <a16:creationId xmlns:a16="http://schemas.microsoft.com/office/drawing/2014/main" xmlns="" id="{D0164D1C-4456-674F-86A6-A87BF86EFF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6"/>
          </a:xfrm>
          <a:prstGeom prst="rect">
            <a:avLst/>
          </a:prstGeom>
        </p:spPr>
      </p:pic>
    </p:spTree>
    <p:extLst>
      <p:ext uri="{BB962C8B-B14F-4D97-AF65-F5344CB8AC3E}">
        <p14:creationId xmlns:p14="http://schemas.microsoft.com/office/powerpoint/2010/main" val="424539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97F15D5-9A3C-724B-B3BC-FB7676509058}"/>
              </a:ext>
            </a:extLst>
          </p:cNvPr>
          <p:cNvGrpSpPr/>
          <p:nvPr userDrawn="1"/>
        </p:nvGrpSpPr>
        <p:grpSpPr>
          <a:xfrm>
            <a:off x="3190875" y="2174875"/>
            <a:ext cx="9001126" cy="4683126"/>
            <a:chOff x="3190875" y="2174875"/>
            <a:chExt cx="9001126" cy="4683126"/>
          </a:xfrm>
        </p:grpSpPr>
        <p:sp>
          <p:nvSpPr>
            <p:cNvPr id="19" name="Freeform 2">
              <a:extLst>
                <a:ext uri="{FF2B5EF4-FFF2-40B4-BE49-F238E27FC236}">
                  <a16:creationId xmlns:a16="http://schemas.microsoft.com/office/drawing/2014/main" xmlns="" id="{29CD4C64-CB9F-0247-9F18-41BC2292A927}"/>
                </a:ext>
              </a:extLst>
            </p:cNvPr>
            <p:cNvSpPr>
              <a:spLocks noChangeArrowheads="1"/>
            </p:cNvSpPr>
            <p:nvPr/>
          </p:nvSpPr>
          <p:spPr bwMode="auto">
            <a:xfrm>
              <a:off x="10466388" y="5087938"/>
              <a:ext cx="1725613" cy="1770063"/>
            </a:xfrm>
            <a:custGeom>
              <a:avLst/>
              <a:gdLst>
                <a:gd name="T0" fmla="*/ 0 w 4797"/>
                <a:gd name="T1" fmla="*/ 4922 h 4923"/>
                <a:gd name="T2" fmla="*/ 0 w 4797"/>
                <a:gd name="T3" fmla="*/ 4922 h 4923"/>
                <a:gd name="T4" fmla="*/ 4796 w 4797"/>
                <a:gd name="T5" fmla="*/ 4922 h 4923"/>
                <a:gd name="T6" fmla="*/ 4796 w 4797"/>
                <a:gd name="T7" fmla="*/ 0 h 4923"/>
                <a:gd name="T8" fmla="*/ 0 w 4797"/>
                <a:gd name="T9" fmla="*/ 4922 h 4923"/>
              </a:gdLst>
              <a:ahLst/>
              <a:cxnLst>
                <a:cxn ang="0">
                  <a:pos x="T0" y="T1"/>
                </a:cxn>
                <a:cxn ang="0">
                  <a:pos x="T2" y="T3"/>
                </a:cxn>
                <a:cxn ang="0">
                  <a:pos x="T4" y="T5"/>
                </a:cxn>
                <a:cxn ang="0">
                  <a:pos x="T6" y="T7"/>
                </a:cxn>
                <a:cxn ang="0">
                  <a:pos x="T8" y="T9"/>
                </a:cxn>
              </a:cxnLst>
              <a:rect l="0" t="0" r="r" b="b"/>
              <a:pathLst>
                <a:path w="4797" h="4923">
                  <a:moveTo>
                    <a:pt x="0" y="4922"/>
                  </a:moveTo>
                  <a:lnTo>
                    <a:pt x="0" y="4922"/>
                  </a:lnTo>
                  <a:cubicBezTo>
                    <a:pt x="4796" y="4922"/>
                    <a:pt x="4796" y="4922"/>
                    <a:pt x="4796" y="4922"/>
                  </a:cubicBezTo>
                  <a:cubicBezTo>
                    <a:pt x="4796" y="0"/>
                    <a:pt x="4796" y="0"/>
                    <a:pt x="4796" y="0"/>
                  </a:cubicBezTo>
                  <a:cubicBezTo>
                    <a:pt x="2660" y="1696"/>
                    <a:pt x="1113" y="3389"/>
                    <a:pt x="0" y="4922"/>
                  </a:cubicBezTo>
                </a:path>
              </a:pathLst>
            </a:custGeom>
            <a:solidFill>
              <a:srgbClr val="006666"/>
            </a:solidFill>
            <a:ln w="12700"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 name="Freeform 3">
              <a:extLst>
                <a:ext uri="{FF2B5EF4-FFF2-40B4-BE49-F238E27FC236}">
                  <a16:creationId xmlns:a16="http://schemas.microsoft.com/office/drawing/2014/main" xmlns="" id="{DFDA60F6-B012-4947-BBB8-E7C341A7E879}"/>
                </a:ext>
              </a:extLst>
            </p:cNvPr>
            <p:cNvSpPr>
              <a:spLocks noChangeArrowheads="1"/>
            </p:cNvSpPr>
            <p:nvPr/>
          </p:nvSpPr>
          <p:spPr bwMode="auto">
            <a:xfrm>
              <a:off x="7907338" y="3521075"/>
              <a:ext cx="4284663" cy="3336925"/>
            </a:xfrm>
            <a:custGeom>
              <a:avLst/>
              <a:gdLst>
                <a:gd name="T0" fmla="*/ 11906 w 11907"/>
                <a:gd name="T1" fmla="*/ 4351 h 9274"/>
                <a:gd name="T2" fmla="*/ 11906 w 11907"/>
                <a:gd name="T3" fmla="*/ 4351 h 9274"/>
                <a:gd name="T4" fmla="*/ 11906 w 11907"/>
                <a:gd name="T5" fmla="*/ 0 h 9274"/>
                <a:gd name="T6" fmla="*/ 11549 w 11907"/>
                <a:gd name="T7" fmla="*/ 132 h 9274"/>
                <a:gd name="T8" fmla="*/ 923 w 11907"/>
                <a:gd name="T9" fmla="*/ 6317 h 9274"/>
                <a:gd name="T10" fmla="*/ 0 w 11907"/>
                <a:gd name="T11" fmla="*/ 9273 h 9274"/>
                <a:gd name="T12" fmla="*/ 7110 w 11907"/>
                <a:gd name="T13" fmla="*/ 9273 h 9274"/>
                <a:gd name="T14" fmla="*/ 11906 w 11907"/>
                <a:gd name="T15" fmla="*/ 4351 h 9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7" h="9274">
                  <a:moveTo>
                    <a:pt x="11906" y="4351"/>
                  </a:moveTo>
                  <a:lnTo>
                    <a:pt x="11906" y="4351"/>
                  </a:lnTo>
                  <a:cubicBezTo>
                    <a:pt x="11906" y="0"/>
                    <a:pt x="11906" y="0"/>
                    <a:pt x="11906" y="0"/>
                  </a:cubicBezTo>
                  <a:cubicBezTo>
                    <a:pt x="11675" y="84"/>
                    <a:pt x="11549" y="132"/>
                    <a:pt x="11549" y="132"/>
                  </a:cubicBezTo>
                  <a:cubicBezTo>
                    <a:pt x="6896" y="1963"/>
                    <a:pt x="3449" y="4183"/>
                    <a:pt x="923" y="6317"/>
                  </a:cubicBezTo>
                  <a:cubicBezTo>
                    <a:pt x="669" y="7312"/>
                    <a:pt x="359" y="8298"/>
                    <a:pt x="0" y="9273"/>
                  </a:cubicBezTo>
                  <a:cubicBezTo>
                    <a:pt x="7110" y="9273"/>
                    <a:pt x="7110" y="9273"/>
                    <a:pt x="7110" y="9273"/>
                  </a:cubicBezTo>
                  <a:cubicBezTo>
                    <a:pt x="8223" y="7740"/>
                    <a:pt x="9770" y="6047"/>
                    <a:pt x="11906" y="4351"/>
                  </a:cubicBezTo>
                </a:path>
              </a:pathLst>
            </a:custGeom>
            <a:solidFill>
              <a:srgbClr val="009999"/>
            </a:solidFill>
            <a:ln w="1270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 name="Freeform 4">
              <a:extLst>
                <a:ext uri="{FF2B5EF4-FFF2-40B4-BE49-F238E27FC236}">
                  <a16:creationId xmlns:a16="http://schemas.microsoft.com/office/drawing/2014/main" xmlns="" id="{D914EA78-FB1D-6D42-A38F-A48F678CCC06}"/>
                </a:ext>
              </a:extLst>
            </p:cNvPr>
            <p:cNvSpPr>
              <a:spLocks noChangeArrowheads="1"/>
            </p:cNvSpPr>
            <p:nvPr/>
          </p:nvSpPr>
          <p:spPr bwMode="auto">
            <a:xfrm>
              <a:off x="8239125" y="2174875"/>
              <a:ext cx="3952875" cy="3619500"/>
            </a:xfrm>
            <a:custGeom>
              <a:avLst/>
              <a:gdLst>
                <a:gd name="T0" fmla="*/ 0 w 10984"/>
                <a:gd name="T1" fmla="*/ 10056 h 10057"/>
                <a:gd name="T2" fmla="*/ 0 w 10984"/>
                <a:gd name="T3" fmla="*/ 10056 h 10057"/>
                <a:gd name="T4" fmla="*/ 10626 w 10984"/>
                <a:gd name="T5" fmla="*/ 3871 h 10057"/>
                <a:gd name="T6" fmla="*/ 10983 w 10984"/>
                <a:gd name="T7" fmla="*/ 3739 h 10057"/>
                <a:gd name="T8" fmla="*/ 10983 w 10984"/>
                <a:gd name="T9" fmla="*/ 0 h 10057"/>
                <a:gd name="T10" fmla="*/ 4924 w 10984"/>
                <a:gd name="T11" fmla="*/ 1200 h 10057"/>
                <a:gd name="T12" fmla="*/ 949 w 10984"/>
                <a:gd name="T13" fmla="*/ 2463 h 10057"/>
                <a:gd name="T14" fmla="*/ 0 w 10984"/>
                <a:gd name="T15" fmla="*/ 10056 h 10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4" h="10057">
                  <a:moveTo>
                    <a:pt x="0" y="10056"/>
                  </a:moveTo>
                  <a:lnTo>
                    <a:pt x="0" y="10056"/>
                  </a:lnTo>
                  <a:cubicBezTo>
                    <a:pt x="2526" y="7922"/>
                    <a:pt x="5973" y="5702"/>
                    <a:pt x="10626" y="3871"/>
                  </a:cubicBezTo>
                  <a:cubicBezTo>
                    <a:pt x="10626" y="3871"/>
                    <a:pt x="10752" y="3823"/>
                    <a:pt x="10983" y="3739"/>
                  </a:cubicBezTo>
                  <a:cubicBezTo>
                    <a:pt x="10983" y="0"/>
                    <a:pt x="10983" y="0"/>
                    <a:pt x="10983" y="0"/>
                  </a:cubicBezTo>
                  <a:cubicBezTo>
                    <a:pt x="9171" y="234"/>
                    <a:pt x="7149" y="614"/>
                    <a:pt x="4924" y="1200"/>
                  </a:cubicBezTo>
                  <a:cubicBezTo>
                    <a:pt x="3516" y="1570"/>
                    <a:pt x="2193" y="1996"/>
                    <a:pt x="949" y="2463"/>
                  </a:cubicBezTo>
                  <a:cubicBezTo>
                    <a:pt x="966" y="4993"/>
                    <a:pt x="648" y="7548"/>
                    <a:pt x="0" y="10056"/>
                  </a:cubicBezTo>
                </a:path>
              </a:pathLst>
            </a:custGeom>
            <a:solidFill>
              <a:schemeClr val="accent3"/>
            </a:solidFill>
            <a:ln w="12700">
              <a:solidFill>
                <a:schemeClr val="accent3"/>
              </a:solidFill>
            </a:ln>
            <a:effectLst/>
          </p:spPr>
          <p:txBody>
            <a:bodyPr wrap="none" anchor="ctr"/>
            <a:lstStyle/>
            <a:p>
              <a:endParaRPr lang="en-AU"/>
            </a:p>
          </p:txBody>
        </p:sp>
        <p:sp>
          <p:nvSpPr>
            <p:cNvPr id="22" name="Freeform 5">
              <a:extLst>
                <a:ext uri="{FF2B5EF4-FFF2-40B4-BE49-F238E27FC236}">
                  <a16:creationId xmlns:a16="http://schemas.microsoft.com/office/drawing/2014/main" xmlns="" id="{CED66D06-04FD-5643-9A45-F7EA4029603E}"/>
                </a:ext>
              </a:extLst>
            </p:cNvPr>
            <p:cNvSpPr>
              <a:spLocks noChangeArrowheads="1"/>
            </p:cNvSpPr>
            <p:nvPr/>
          </p:nvSpPr>
          <p:spPr bwMode="auto">
            <a:xfrm>
              <a:off x="7151688" y="5794375"/>
              <a:ext cx="1085850" cy="1063625"/>
            </a:xfrm>
            <a:custGeom>
              <a:avLst/>
              <a:gdLst>
                <a:gd name="T0" fmla="*/ 0 w 3021"/>
                <a:gd name="T1" fmla="*/ 2956 h 2957"/>
                <a:gd name="T2" fmla="*/ 0 w 3021"/>
                <a:gd name="T3" fmla="*/ 2956 h 2957"/>
                <a:gd name="T4" fmla="*/ 2097 w 3021"/>
                <a:gd name="T5" fmla="*/ 2956 h 2957"/>
                <a:gd name="T6" fmla="*/ 3020 w 3021"/>
                <a:gd name="T7" fmla="*/ 0 h 2957"/>
                <a:gd name="T8" fmla="*/ 0 w 3021"/>
                <a:gd name="T9" fmla="*/ 2956 h 2957"/>
              </a:gdLst>
              <a:ahLst/>
              <a:cxnLst>
                <a:cxn ang="0">
                  <a:pos x="T0" y="T1"/>
                </a:cxn>
                <a:cxn ang="0">
                  <a:pos x="T2" y="T3"/>
                </a:cxn>
                <a:cxn ang="0">
                  <a:pos x="T4" y="T5"/>
                </a:cxn>
                <a:cxn ang="0">
                  <a:pos x="T6" y="T7"/>
                </a:cxn>
                <a:cxn ang="0">
                  <a:pos x="T8" y="T9"/>
                </a:cxn>
              </a:cxnLst>
              <a:rect l="0" t="0" r="r" b="b"/>
              <a:pathLst>
                <a:path w="3021" h="2957">
                  <a:moveTo>
                    <a:pt x="0" y="2956"/>
                  </a:moveTo>
                  <a:lnTo>
                    <a:pt x="0" y="2956"/>
                  </a:lnTo>
                  <a:cubicBezTo>
                    <a:pt x="2097" y="2956"/>
                    <a:pt x="2097" y="2956"/>
                    <a:pt x="2097" y="2956"/>
                  </a:cubicBezTo>
                  <a:cubicBezTo>
                    <a:pt x="2456" y="1981"/>
                    <a:pt x="2766" y="995"/>
                    <a:pt x="3020" y="0"/>
                  </a:cubicBezTo>
                  <a:cubicBezTo>
                    <a:pt x="1814" y="1023"/>
                    <a:pt x="817" y="2024"/>
                    <a:pt x="0" y="2956"/>
                  </a:cubicBezTo>
                </a:path>
              </a:pathLst>
            </a:custGeom>
            <a:solidFill>
              <a:srgbClr val="33ADAD"/>
            </a:solidFill>
            <a:ln w="1270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 name="Freeform 6">
              <a:extLst>
                <a:ext uri="{FF2B5EF4-FFF2-40B4-BE49-F238E27FC236}">
                  <a16:creationId xmlns:a16="http://schemas.microsoft.com/office/drawing/2014/main" xmlns="" id="{E030C235-0861-D347-A801-9C419EC52463}"/>
                </a:ext>
              </a:extLst>
            </p:cNvPr>
            <p:cNvSpPr>
              <a:spLocks noChangeArrowheads="1"/>
            </p:cNvSpPr>
            <p:nvPr/>
          </p:nvSpPr>
          <p:spPr bwMode="auto">
            <a:xfrm>
              <a:off x="3190875" y="3062288"/>
              <a:ext cx="5394325" cy="3795713"/>
            </a:xfrm>
            <a:custGeom>
              <a:avLst/>
              <a:gdLst>
                <a:gd name="T0" fmla="*/ 14023 w 14990"/>
                <a:gd name="T1" fmla="*/ 7593 h 10550"/>
                <a:gd name="T2" fmla="*/ 14023 w 14990"/>
                <a:gd name="T3" fmla="*/ 7593 h 10550"/>
                <a:gd name="T4" fmla="*/ 14972 w 14990"/>
                <a:gd name="T5" fmla="*/ 0 h 10550"/>
                <a:gd name="T6" fmla="*/ 0 w 14990"/>
                <a:gd name="T7" fmla="*/ 10549 h 10550"/>
                <a:gd name="T8" fmla="*/ 11003 w 14990"/>
                <a:gd name="T9" fmla="*/ 10549 h 10550"/>
                <a:gd name="T10" fmla="*/ 14023 w 14990"/>
                <a:gd name="T11" fmla="*/ 7593 h 10550"/>
              </a:gdLst>
              <a:ahLst/>
              <a:cxnLst>
                <a:cxn ang="0">
                  <a:pos x="T0" y="T1"/>
                </a:cxn>
                <a:cxn ang="0">
                  <a:pos x="T2" y="T3"/>
                </a:cxn>
                <a:cxn ang="0">
                  <a:pos x="T4" y="T5"/>
                </a:cxn>
                <a:cxn ang="0">
                  <a:pos x="T6" y="T7"/>
                </a:cxn>
                <a:cxn ang="0">
                  <a:pos x="T8" y="T9"/>
                </a:cxn>
                <a:cxn ang="0">
                  <a:pos x="T10" y="T11"/>
                </a:cxn>
              </a:cxnLst>
              <a:rect l="0" t="0" r="r" b="b"/>
              <a:pathLst>
                <a:path w="14990" h="10550">
                  <a:moveTo>
                    <a:pt x="14023" y="7593"/>
                  </a:moveTo>
                  <a:lnTo>
                    <a:pt x="14023" y="7593"/>
                  </a:lnTo>
                  <a:cubicBezTo>
                    <a:pt x="14671" y="5085"/>
                    <a:pt x="14989" y="2530"/>
                    <a:pt x="14972" y="0"/>
                  </a:cubicBezTo>
                  <a:cubicBezTo>
                    <a:pt x="6600" y="3137"/>
                    <a:pt x="1914" y="8108"/>
                    <a:pt x="0" y="10549"/>
                  </a:cubicBezTo>
                  <a:cubicBezTo>
                    <a:pt x="11003" y="10549"/>
                    <a:pt x="11003" y="10549"/>
                    <a:pt x="11003" y="10549"/>
                  </a:cubicBezTo>
                  <a:cubicBezTo>
                    <a:pt x="11820" y="9617"/>
                    <a:pt x="12817" y="8616"/>
                    <a:pt x="14023" y="7593"/>
                  </a:cubicBezTo>
                </a:path>
              </a:pathLst>
            </a:custGeom>
            <a:solidFill>
              <a:srgbClr val="33D6D6"/>
            </a:solidFill>
            <a:ln w="12700"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grpSp>
      <p:sp>
        <p:nvSpPr>
          <p:cNvPr id="2" name="Title 1">
            <a:extLst>
              <a:ext uri="{FF2B5EF4-FFF2-40B4-BE49-F238E27FC236}">
                <a16:creationId xmlns:a16="http://schemas.microsoft.com/office/drawing/2014/main" xmlns="" id="{52417183-785F-0149-9562-3461F57169BD}"/>
              </a:ext>
            </a:extLst>
          </p:cNvPr>
          <p:cNvSpPr>
            <a:spLocks noGrp="1"/>
          </p:cNvSpPr>
          <p:nvPr userDrawn="1">
            <p:ph type="title" hasCustomPrompt="1"/>
          </p:nvPr>
        </p:nvSpPr>
        <p:spPr>
          <a:xfrm>
            <a:off x="695325" y="1891024"/>
            <a:ext cx="4891875" cy="2342528"/>
          </a:xfrm>
        </p:spPr>
        <p:txBody>
          <a:bodyPr/>
          <a:lstStyle>
            <a:lvl1pPr>
              <a:defRPr cap="none" baseline="0">
                <a:solidFill>
                  <a:schemeClr val="accent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xmlns="" id="{F1390D36-9DE6-914D-BE09-A99CCDDD28CC}"/>
              </a:ext>
            </a:extLst>
          </p:cNvPr>
          <p:cNvSpPr>
            <a:spLocks noGrp="1"/>
          </p:cNvSpPr>
          <p:nvPr userDrawn="1">
            <p:ph type="ftr" sz="quarter" idx="10"/>
          </p:nvPr>
        </p:nvSpPr>
        <p:spPr>
          <a:xfrm>
            <a:off x="7292530" y="6117880"/>
            <a:ext cx="3629098"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xmlns=""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13" name="Picture 12">
            <a:extLst>
              <a:ext uri="{FF2B5EF4-FFF2-40B4-BE49-F238E27FC236}">
                <a16:creationId xmlns:a16="http://schemas.microsoft.com/office/drawing/2014/main" xmlns="" id="{F1B819A6-CE0A-0D42-A252-C715913DBA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05956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xmlns="" id="{27043F05-C84B-7944-BD2B-9477D243CF7A}"/>
              </a:ext>
            </a:extLst>
          </p:cNvPr>
          <p:cNvSpPr>
            <a:spLocks noGrp="1"/>
          </p:cNvSpPr>
          <p:nvPr>
            <p:ph sz="quarter" idx="14"/>
          </p:nvPr>
        </p:nvSpPr>
        <p:spPr>
          <a:xfrm>
            <a:off x="695325" y="1858963"/>
            <a:ext cx="10801350" cy="370300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xmlns="" id="{2BFD7F2B-E2BD-A74B-AB79-A3CB432C43D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3121834F-CF4F-C846-A1E1-0D55CFFCA4F2}"/>
              </a:ext>
            </a:extLst>
          </p:cNvPr>
          <p:cNvSpPr>
            <a:spLocks noGrp="1"/>
          </p:cNvSpPr>
          <p:nvPr>
            <p:ph type="sldNum" sz="quarter" idx="16"/>
          </p:nvPr>
        </p:nvSpPr>
        <p:spPr/>
        <p:txBody>
          <a:bodyPr/>
          <a:lstStyle/>
          <a:p>
            <a:fld id="{84D3DED8-CEC3-1449-A2AB-4F5665AE0AC9}" type="slidenum">
              <a:rPr lang="en-AU" smtClean="0"/>
              <a:t>‹#›</a:t>
            </a:fld>
            <a:endParaRPr lang="en-AU" dirty="0"/>
          </a:p>
        </p:txBody>
      </p:sp>
      <p:pic>
        <p:nvPicPr>
          <p:cNvPr id="16" name="Picture 15">
            <a:extLst>
              <a:ext uri="{FF2B5EF4-FFF2-40B4-BE49-F238E27FC236}">
                <a16:creationId xmlns:a16="http://schemas.microsoft.com/office/drawing/2014/main" xmlns="" id="{81DF9110-8C0B-1344-97EA-32D7CC11F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9184347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xmlns="" id="{27043F05-C84B-7944-BD2B-9477D243CF7A}"/>
              </a:ext>
            </a:extLst>
          </p:cNvPr>
          <p:cNvSpPr>
            <a:spLocks noGrp="1"/>
          </p:cNvSpPr>
          <p:nvPr>
            <p:ph sz="quarter" idx="14"/>
          </p:nvPr>
        </p:nvSpPr>
        <p:spPr>
          <a:xfrm>
            <a:off x="695325" y="1858963"/>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1">
            <a:extLst>
              <a:ext uri="{FF2B5EF4-FFF2-40B4-BE49-F238E27FC236}">
                <a16:creationId xmlns:a16="http://schemas.microsoft.com/office/drawing/2014/main" xmlns="" id="{C2F14BFC-5F6A-374C-836B-8E0E4034FD7C}"/>
              </a:ext>
            </a:extLst>
          </p:cNvPr>
          <p:cNvSpPr>
            <a:spLocks noGrp="1"/>
          </p:cNvSpPr>
          <p:nvPr>
            <p:ph sz="quarter" idx="15"/>
          </p:nvPr>
        </p:nvSpPr>
        <p:spPr>
          <a:xfrm>
            <a:off x="6276675" y="1859176"/>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xmlns="" id="{60CE5B04-7AD5-9D44-B982-EC7FFBF0EDB3}"/>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506E5FCE-40E0-6745-AEAC-DBFBD7EF6B26}"/>
              </a:ext>
            </a:extLst>
          </p:cNvPr>
          <p:cNvSpPr>
            <a:spLocks noGrp="1"/>
          </p:cNvSpPr>
          <p:nvPr>
            <p:ph type="sldNum" sz="quarter" idx="17"/>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xmlns="" id="{302690F1-83B4-D14B-90EA-4C9F865CF7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6050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xmlns="" id="{27043F05-C84B-7944-BD2B-9477D243CF7A}"/>
              </a:ext>
            </a:extLst>
          </p:cNvPr>
          <p:cNvSpPr>
            <a:spLocks noGrp="1"/>
          </p:cNvSpPr>
          <p:nvPr>
            <p:ph sz="quarter" idx="14"/>
          </p:nvPr>
        </p:nvSpPr>
        <p:spPr>
          <a:xfrm>
            <a:off x="695325" y="1858964"/>
            <a:ext cx="5220000" cy="3710564"/>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Picture Placeholder 6">
            <a:extLst>
              <a:ext uri="{FF2B5EF4-FFF2-40B4-BE49-F238E27FC236}">
                <a16:creationId xmlns:a16="http://schemas.microsoft.com/office/drawing/2014/main" xmlns="" id="{21911A40-863F-E742-A7F8-B7C6A3592F66}"/>
              </a:ext>
            </a:extLst>
          </p:cNvPr>
          <p:cNvSpPr>
            <a:spLocks noGrp="1"/>
          </p:cNvSpPr>
          <p:nvPr>
            <p:ph type="pic" sz="quarter" idx="15" hasCustomPrompt="1"/>
          </p:nvPr>
        </p:nvSpPr>
        <p:spPr>
          <a:xfrm>
            <a:off x="6254750" y="1858964"/>
            <a:ext cx="5241925" cy="1760852"/>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16" name="Picture Placeholder 6">
            <a:extLst>
              <a:ext uri="{FF2B5EF4-FFF2-40B4-BE49-F238E27FC236}">
                <a16:creationId xmlns:a16="http://schemas.microsoft.com/office/drawing/2014/main" xmlns="" id="{B2E4536E-9A90-A840-B031-0C0681A89D3B}"/>
              </a:ext>
            </a:extLst>
          </p:cNvPr>
          <p:cNvSpPr>
            <a:spLocks noGrp="1"/>
          </p:cNvSpPr>
          <p:nvPr>
            <p:ph type="pic" sz="quarter" idx="16" hasCustomPrompt="1"/>
          </p:nvPr>
        </p:nvSpPr>
        <p:spPr>
          <a:xfrm>
            <a:off x="6254750" y="3823855"/>
            <a:ext cx="5241925" cy="1753229"/>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5" name="Footer Placeholder 4">
            <a:extLst>
              <a:ext uri="{FF2B5EF4-FFF2-40B4-BE49-F238E27FC236}">
                <a16:creationId xmlns:a16="http://schemas.microsoft.com/office/drawing/2014/main" xmlns="" id="{084DB11B-410A-DF46-B66B-DF69B7D9E28A}"/>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8BEF3A94-6483-1F43-8B31-91790C4014B3}"/>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4" name="Picture 13">
            <a:extLst>
              <a:ext uri="{FF2B5EF4-FFF2-40B4-BE49-F238E27FC236}">
                <a16:creationId xmlns:a16="http://schemas.microsoft.com/office/drawing/2014/main" xmlns="" id="{BFA42588-8F00-D544-A17C-23C5FFED27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7738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xmlns=""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xmlns="" id="{27043F05-C84B-7944-BD2B-9477D243CF7A}"/>
              </a:ext>
            </a:extLst>
          </p:cNvPr>
          <p:cNvSpPr>
            <a:spLocks noGrp="1"/>
          </p:cNvSpPr>
          <p:nvPr>
            <p:ph sz="quarter" idx="14"/>
          </p:nvPr>
        </p:nvSpPr>
        <p:spPr>
          <a:xfrm>
            <a:off x="69532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1">
            <a:extLst>
              <a:ext uri="{FF2B5EF4-FFF2-40B4-BE49-F238E27FC236}">
                <a16:creationId xmlns:a16="http://schemas.microsoft.com/office/drawing/2014/main" xmlns="" id="{57F41A4F-A1AA-2745-8ABA-90F01E105BF2}"/>
              </a:ext>
            </a:extLst>
          </p:cNvPr>
          <p:cNvSpPr>
            <a:spLocks noGrp="1"/>
          </p:cNvSpPr>
          <p:nvPr>
            <p:ph sz="quarter" idx="15"/>
          </p:nvPr>
        </p:nvSpPr>
        <p:spPr>
          <a:xfrm>
            <a:off x="4422000"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11">
            <a:extLst>
              <a:ext uri="{FF2B5EF4-FFF2-40B4-BE49-F238E27FC236}">
                <a16:creationId xmlns:a16="http://schemas.microsoft.com/office/drawing/2014/main" xmlns="" id="{A93E1894-3BA9-FC42-98DE-8C62B54EA803}"/>
              </a:ext>
            </a:extLst>
          </p:cNvPr>
          <p:cNvSpPr>
            <a:spLocks noGrp="1"/>
          </p:cNvSpPr>
          <p:nvPr>
            <p:ph sz="quarter" idx="16"/>
          </p:nvPr>
        </p:nvSpPr>
        <p:spPr>
          <a:xfrm>
            <a:off x="814867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xmlns="" id="{D078E868-2C24-9A49-8139-8BD3F4037063}"/>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B3914481-69CB-C549-BAA9-E8748159DF79}"/>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xmlns="" id="{7BD04A67-E624-6040-ADE8-9424235239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8260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00FAB8-7B61-884B-961D-C7B3A8C06B3B}"/>
              </a:ext>
            </a:extLst>
          </p:cNvPr>
          <p:cNvSpPr>
            <a:spLocks noGrp="1"/>
          </p:cNvSpPr>
          <p:nvPr>
            <p:ph type="title"/>
          </p:nvPr>
        </p:nvSpPr>
        <p:spPr>
          <a:xfrm>
            <a:off x="695325" y="512763"/>
            <a:ext cx="10515600" cy="666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xmlns="" id="{F46F62BA-5866-6948-9750-B811322B3135}"/>
              </a:ext>
            </a:extLst>
          </p:cNvPr>
          <p:cNvSpPr>
            <a:spLocks noGrp="1"/>
          </p:cNvSpPr>
          <p:nvPr>
            <p:ph type="body" idx="1"/>
          </p:nvPr>
        </p:nvSpPr>
        <p:spPr>
          <a:xfrm>
            <a:off x="695325" y="1858963"/>
            <a:ext cx="10801350" cy="418419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xmlns="" id="{E6E1824B-8F9A-B247-855A-9F9D885DF231}"/>
              </a:ext>
            </a:extLst>
          </p:cNvPr>
          <p:cNvSpPr>
            <a:spLocks noGrp="1"/>
          </p:cNvSpPr>
          <p:nvPr>
            <p:ph type="ftr" sz="quarter" idx="3"/>
          </p:nvPr>
        </p:nvSpPr>
        <p:spPr>
          <a:xfrm>
            <a:off x="7020555" y="6125103"/>
            <a:ext cx="4114800" cy="365125"/>
          </a:xfrm>
          <a:prstGeom prst="rect">
            <a:avLst/>
          </a:prstGeom>
        </p:spPr>
        <p:txBody>
          <a:bodyPr vert="horz" lIns="0" tIns="0" rIns="0" bIns="0" rtlCol="0" anchor="b" anchorCtr="0"/>
          <a:lstStyle>
            <a:lvl1pPr algn="r">
              <a:defRPr sz="1000">
                <a:solidFill>
                  <a:schemeClr val="tx1">
                    <a:tint val="75000"/>
                  </a:schemeClr>
                </a:solidFill>
              </a:defRPr>
            </a:lvl1p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xmlns="" id="{F32D78C7-2AE7-9A45-832B-7D239E503DCD}"/>
              </a:ext>
            </a:extLst>
          </p:cNvPr>
          <p:cNvSpPr>
            <a:spLocks noGrp="1"/>
          </p:cNvSpPr>
          <p:nvPr>
            <p:ph type="sldNum" sz="quarter" idx="4"/>
          </p:nvPr>
        </p:nvSpPr>
        <p:spPr>
          <a:xfrm>
            <a:off x="11139055" y="6125103"/>
            <a:ext cx="380290" cy="365125"/>
          </a:xfrm>
          <a:prstGeom prst="rect">
            <a:avLst/>
          </a:prstGeom>
        </p:spPr>
        <p:txBody>
          <a:bodyPr vert="horz" lIns="0" tIns="0" rIns="0" bIns="0" rtlCol="0" anchor="b" anchorCtr="0"/>
          <a:lstStyle>
            <a:lvl1pPr algn="r">
              <a:defRPr sz="1000">
                <a:solidFill>
                  <a:schemeClr val="tx1">
                    <a:tint val="75000"/>
                  </a:schemeClr>
                </a:solidFill>
              </a:defRPr>
            </a:lvl1pPr>
          </a:lstStyle>
          <a:p>
            <a:fld id="{84D3DED8-CEC3-1449-A2AB-4F5665AE0AC9}" type="slidenum">
              <a:rPr lang="en-AU" smtClean="0"/>
              <a:pPr/>
              <a:t>‹#›</a:t>
            </a:fld>
            <a:endParaRPr lang="en-AU" dirty="0"/>
          </a:p>
        </p:txBody>
      </p:sp>
    </p:spTree>
    <p:extLst>
      <p:ext uri="{BB962C8B-B14F-4D97-AF65-F5344CB8AC3E}">
        <p14:creationId xmlns:p14="http://schemas.microsoft.com/office/powerpoint/2010/main" val="314660995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1" r:id="rId4"/>
    <p:sldLayoutId id="2147483652" r:id="rId5"/>
    <p:sldLayoutId id="2147483650" r:id="rId6"/>
    <p:sldLayoutId id="2147483656" r:id="rId7"/>
    <p:sldLayoutId id="2147483657" r:id="rId8"/>
    <p:sldLayoutId id="2147483658" r:id="rId9"/>
    <p:sldLayoutId id="2147483659" r:id="rId10"/>
    <p:sldLayoutId id="2147483662"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242" userDrawn="1">
          <p15:clr>
            <a:srgbClr val="F26B43"/>
          </p15:clr>
        </p15:guide>
        <p15:guide id="4" orient="horz" pos="4065" userDrawn="1">
          <p15:clr>
            <a:srgbClr val="F26B43"/>
          </p15:clr>
        </p15:guide>
        <p15:guide id="5" orient="horz" pos="1171" userDrawn="1">
          <p15:clr>
            <a:srgbClr val="F26B43"/>
          </p15:clr>
        </p15:guide>
        <p15:guide id="7" orient="horz" pos="9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www.safetyandquality.gov.au/our-work/medication-safety/medication-chart/nimc/vteprophylaxi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microsoft.com/office/2007/relationships/hdphoto" Target="../media/hdphoto4.wdp"/></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www.cec.health.nsw.gov.au/"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FABF4-62C7-FB45-BBB6-701939AAF9D7}"/>
              </a:ext>
            </a:extLst>
          </p:cNvPr>
          <p:cNvSpPr>
            <a:spLocks noGrp="1"/>
          </p:cNvSpPr>
          <p:nvPr>
            <p:ph type="ctrTitle"/>
          </p:nvPr>
        </p:nvSpPr>
        <p:spPr>
          <a:xfrm>
            <a:off x="233162" y="1976466"/>
            <a:ext cx="7645710" cy="2052109"/>
          </a:xfrm>
        </p:spPr>
        <p:txBody>
          <a:bodyPr/>
          <a:lstStyle/>
          <a:p>
            <a:r>
              <a:rPr lang="en-US" sz="4000" dirty="0"/>
              <a:t>Venous Thromboembolism (VTE</a:t>
            </a:r>
            <a:r>
              <a:rPr lang="en-US" sz="4000" dirty="0" smtClean="0"/>
              <a:t>)</a:t>
            </a:r>
            <a:endParaRPr lang="en-AU" sz="4000" dirty="0"/>
          </a:p>
        </p:txBody>
      </p:sp>
      <p:sp>
        <p:nvSpPr>
          <p:cNvPr id="3" name="Subtitle 2">
            <a:extLst>
              <a:ext uri="{FF2B5EF4-FFF2-40B4-BE49-F238E27FC236}">
                <a16:creationId xmlns="" xmlns:a16="http://schemas.microsoft.com/office/drawing/2014/main" id="{E1B04690-73C2-074E-B65D-76AFF0BD7801}"/>
              </a:ext>
            </a:extLst>
          </p:cNvPr>
          <p:cNvSpPr>
            <a:spLocks noGrp="1"/>
          </p:cNvSpPr>
          <p:nvPr>
            <p:ph type="subTitle" idx="1"/>
          </p:nvPr>
        </p:nvSpPr>
        <p:spPr>
          <a:xfrm>
            <a:off x="292066" y="4040592"/>
            <a:ext cx="8137950" cy="660806"/>
          </a:xfrm>
        </p:spPr>
        <p:txBody>
          <a:bodyPr/>
          <a:lstStyle/>
          <a:p>
            <a:r>
              <a:rPr lang="en-US" sz="2800" dirty="0">
                <a:solidFill>
                  <a:schemeClr val="tx1"/>
                </a:solidFill>
              </a:rPr>
              <a:t>Reducing the Risk in Maternity Patients</a:t>
            </a:r>
            <a:endParaRPr lang="en-AU" sz="2800" dirty="0"/>
          </a:p>
        </p:txBody>
      </p:sp>
      <p:pic>
        <p:nvPicPr>
          <p:cNvPr id="5" name="Picture Placeholder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5" y="0"/>
            <a:ext cx="12191116" cy="3783336"/>
          </a:xfrm>
          <a:custGeom>
            <a:avLst/>
            <a:gdLst>
              <a:gd name="connsiteX0" fmla="*/ 0 w 12191116"/>
              <a:gd name="connsiteY0" fmla="*/ 0 h 3783336"/>
              <a:gd name="connsiteX1" fmla="*/ 12191116 w 12191116"/>
              <a:gd name="connsiteY1" fmla="*/ 0 h 3783336"/>
              <a:gd name="connsiteX2" fmla="*/ 12191116 w 12191116"/>
              <a:gd name="connsiteY2" fmla="*/ 3212008 h 3783336"/>
              <a:gd name="connsiteX3" fmla="*/ 11977097 w 12191116"/>
              <a:gd name="connsiteY3" fmla="*/ 3319046 h 3783336"/>
              <a:gd name="connsiteX4" fmla="*/ 11884237 w 12191116"/>
              <a:gd name="connsiteY4" fmla="*/ 3359738 h 3783336"/>
              <a:gd name="connsiteX5" fmla="*/ 11775459 w 12191116"/>
              <a:gd name="connsiteY5" fmla="*/ 3407507 h 3783336"/>
              <a:gd name="connsiteX6" fmla="*/ 11659606 w 12191116"/>
              <a:gd name="connsiteY6" fmla="*/ 3453506 h 3783336"/>
              <a:gd name="connsiteX7" fmla="*/ 11627768 w 12191116"/>
              <a:gd name="connsiteY7" fmla="*/ 3464121 h 3783336"/>
              <a:gd name="connsiteX8" fmla="*/ 11480078 w 12191116"/>
              <a:gd name="connsiteY8" fmla="*/ 3517198 h 3783336"/>
              <a:gd name="connsiteX9" fmla="*/ 11352728 w 12191116"/>
              <a:gd name="connsiteY9" fmla="*/ 3557890 h 3783336"/>
              <a:gd name="connsiteX10" fmla="*/ 10839790 w 12191116"/>
              <a:gd name="connsiteY10" fmla="*/ 3682619 h 3783336"/>
              <a:gd name="connsiteX11" fmla="*/ 10780537 w 12191116"/>
              <a:gd name="connsiteY11" fmla="*/ 3694119 h 3783336"/>
              <a:gd name="connsiteX12" fmla="*/ 10700943 w 12191116"/>
              <a:gd name="connsiteY12" fmla="*/ 3707388 h 3783336"/>
              <a:gd name="connsiteX13" fmla="*/ 10660262 w 12191116"/>
              <a:gd name="connsiteY13" fmla="*/ 3714465 h 3783336"/>
              <a:gd name="connsiteX14" fmla="*/ 10564749 w 12191116"/>
              <a:gd name="connsiteY14" fmla="*/ 3727734 h 3783336"/>
              <a:gd name="connsiteX15" fmla="*/ 10493999 w 12191116"/>
              <a:gd name="connsiteY15" fmla="*/ 3737465 h 3783336"/>
              <a:gd name="connsiteX16" fmla="*/ 10421480 w 12191116"/>
              <a:gd name="connsiteY16" fmla="*/ 3746311 h 3783336"/>
              <a:gd name="connsiteX17" fmla="*/ 10276443 w 12191116"/>
              <a:gd name="connsiteY17" fmla="*/ 3759580 h 3783336"/>
              <a:gd name="connsiteX18" fmla="*/ 7250994 w 12191116"/>
              <a:gd name="connsiteY18" fmla="*/ 3387161 h 3783336"/>
              <a:gd name="connsiteX19" fmla="*/ 6000487 w 12191116"/>
              <a:gd name="connsiteY19" fmla="*/ 2939549 h 3783336"/>
              <a:gd name="connsiteX20" fmla="*/ 5945656 w 12191116"/>
              <a:gd name="connsiteY20" fmla="*/ 2917434 h 3783336"/>
              <a:gd name="connsiteX21" fmla="*/ 4608480 w 12191116"/>
              <a:gd name="connsiteY21" fmla="*/ 2476015 h 3783336"/>
              <a:gd name="connsiteX22" fmla="*/ 4504124 w 12191116"/>
              <a:gd name="connsiteY22" fmla="*/ 2451246 h 3783336"/>
              <a:gd name="connsiteX23" fmla="*/ 4399768 w 12191116"/>
              <a:gd name="connsiteY23" fmla="*/ 2426477 h 3783336"/>
              <a:gd name="connsiteX24" fmla="*/ 4294527 w 12191116"/>
              <a:gd name="connsiteY24" fmla="*/ 2401708 h 3783336"/>
              <a:gd name="connsiteX25" fmla="*/ 4272418 w 12191116"/>
              <a:gd name="connsiteY25" fmla="*/ 2396401 h 3783336"/>
              <a:gd name="connsiteX26" fmla="*/ 3304911 w 12191116"/>
              <a:gd name="connsiteY26" fmla="*/ 2228325 h 3783336"/>
              <a:gd name="connsiteX27" fmla="*/ 2857417 w 12191116"/>
              <a:gd name="connsiteY27" fmla="*/ 2183210 h 3783336"/>
              <a:gd name="connsiteX28" fmla="*/ 2843267 w 12191116"/>
              <a:gd name="connsiteY28" fmla="*/ 2180557 h 3783336"/>
              <a:gd name="connsiteX29" fmla="*/ 2614214 w 12191116"/>
              <a:gd name="connsiteY29" fmla="*/ 2164634 h 3783336"/>
              <a:gd name="connsiteX30" fmla="*/ 2498361 w 12191116"/>
              <a:gd name="connsiteY30" fmla="*/ 2158441 h 3783336"/>
              <a:gd name="connsiteX31" fmla="*/ 2423189 w 12191116"/>
              <a:gd name="connsiteY31" fmla="*/ 2155788 h 3783336"/>
              <a:gd name="connsiteX32" fmla="*/ 2289648 w 12191116"/>
              <a:gd name="connsiteY32" fmla="*/ 2149595 h 3783336"/>
              <a:gd name="connsiteX33" fmla="*/ 2241892 w 12191116"/>
              <a:gd name="connsiteY33" fmla="*/ 2149595 h 3783336"/>
              <a:gd name="connsiteX34" fmla="*/ 2195904 w 12191116"/>
              <a:gd name="connsiteY34" fmla="*/ 2146941 h 3783336"/>
              <a:gd name="connsiteX35" fmla="*/ 2148148 w 12191116"/>
              <a:gd name="connsiteY35" fmla="*/ 2146941 h 3783336"/>
              <a:gd name="connsiteX36" fmla="*/ 2011954 w 12191116"/>
              <a:gd name="connsiteY36" fmla="*/ 2144288 h 3783336"/>
              <a:gd name="connsiteX37" fmla="*/ 1878414 w 12191116"/>
              <a:gd name="connsiteY37" fmla="*/ 2144288 h 3783336"/>
              <a:gd name="connsiteX38" fmla="*/ 1810317 w 12191116"/>
              <a:gd name="connsiteY38" fmla="*/ 2146941 h 3783336"/>
              <a:gd name="connsiteX39" fmla="*/ 1721879 w 12191116"/>
              <a:gd name="connsiteY39" fmla="*/ 2146941 h 3783336"/>
              <a:gd name="connsiteX40" fmla="*/ 1655551 w 12191116"/>
              <a:gd name="connsiteY40" fmla="*/ 2149595 h 3783336"/>
              <a:gd name="connsiteX41" fmla="*/ 1610448 w 12191116"/>
              <a:gd name="connsiteY41" fmla="*/ 2149595 h 3783336"/>
              <a:gd name="connsiteX42" fmla="*/ 1523779 w 12191116"/>
              <a:gd name="connsiteY42" fmla="*/ 2154018 h 3783336"/>
              <a:gd name="connsiteX43" fmla="*/ 1394660 w 12191116"/>
              <a:gd name="connsiteY43" fmla="*/ 2158441 h 3783336"/>
              <a:gd name="connsiteX44" fmla="*/ 1307991 w 12191116"/>
              <a:gd name="connsiteY44" fmla="*/ 2162864 h 3783336"/>
              <a:gd name="connsiteX45" fmla="*/ 1180641 w 12191116"/>
              <a:gd name="connsiteY45" fmla="*/ 2171710 h 3783336"/>
              <a:gd name="connsiteX46" fmla="*/ 1094857 w 12191116"/>
              <a:gd name="connsiteY46" fmla="*/ 2176133 h 3783336"/>
              <a:gd name="connsiteX47" fmla="*/ 970160 w 12191116"/>
              <a:gd name="connsiteY47" fmla="*/ 2187633 h 3783336"/>
              <a:gd name="connsiteX48" fmla="*/ 928594 w 12191116"/>
              <a:gd name="connsiteY48" fmla="*/ 2192056 h 3783336"/>
              <a:gd name="connsiteX49" fmla="*/ 847232 w 12191116"/>
              <a:gd name="connsiteY49" fmla="*/ 2199133 h 3783336"/>
              <a:gd name="connsiteX50" fmla="*/ 806550 w 12191116"/>
              <a:gd name="connsiteY50" fmla="*/ 2203556 h 3783336"/>
              <a:gd name="connsiteX51" fmla="*/ 686276 w 12191116"/>
              <a:gd name="connsiteY51" fmla="*/ 2215056 h 3783336"/>
              <a:gd name="connsiteX52" fmla="*/ 606682 w 12191116"/>
              <a:gd name="connsiteY52" fmla="*/ 2226556 h 3783336"/>
              <a:gd name="connsiteX53" fmla="*/ 179528 w 12191116"/>
              <a:gd name="connsiteY53" fmla="*/ 2283171 h 3783336"/>
              <a:gd name="connsiteX54" fmla="*/ 0 w 12191116"/>
              <a:gd name="connsiteY54" fmla="*/ 2312363 h 3783336"/>
              <a:gd name="connsiteX55" fmla="*/ 0 w 12191116"/>
              <a:gd name="connsiteY55" fmla="*/ 0 h 378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1116" h="3783336">
                <a:moveTo>
                  <a:pt x="0" y="0"/>
                </a:moveTo>
                <a:cubicBezTo>
                  <a:pt x="12191116" y="0"/>
                  <a:pt x="12191116" y="0"/>
                  <a:pt x="12191116" y="0"/>
                </a:cubicBezTo>
                <a:lnTo>
                  <a:pt x="12191116" y="3212008"/>
                </a:lnTo>
                <a:cubicBezTo>
                  <a:pt x="12123019" y="3249162"/>
                  <a:pt x="12050500" y="3285431"/>
                  <a:pt x="11977097" y="3319046"/>
                </a:cubicBezTo>
                <a:cubicBezTo>
                  <a:pt x="11946144" y="3333200"/>
                  <a:pt x="11916075" y="3346469"/>
                  <a:pt x="11884237" y="3359738"/>
                </a:cubicBezTo>
                <a:cubicBezTo>
                  <a:pt x="11847978" y="3375661"/>
                  <a:pt x="11811719" y="3391584"/>
                  <a:pt x="11775459" y="3407507"/>
                </a:cubicBezTo>
                <a:cubicBezTo>
                  <a:pt x="11736547" y="3423429"/>
                  <a:pt x="11698518" y="3437583"/>
                  <a:pt x="11659606" y="3453506"/>
                </a:cubicBezTo>
                <a:cubicBezTo>
                  <a:pt x="11650762" y="3455275"/>
                  <a:pt x="11639265" y="3459698"/>
                  <a:pt x="11627768" y="3464121"/>
                </a:cubicBezTo>
                <a:cubicBezTo>
                  <a:pt x="11580012" y="3482698"/>
                  <a:pt x="11530487" y="3498621"/>
                  <a:pt x="11480078" y="3517198"/>
                </a:cubicBezTo>
                <a:cubicBezTo>
                  <a:pt x="11439396" y="3530467"/>
                  <a:pt x="11396062" y="3543736"/>
                  <a:pt x="11352728" y="3557890"/>
                </a:cubicBezTo>
                <a:cubicBezTo>
                  <a:pt x="11191771" y="3605659"/>
                  <a:pt x="11019318" y="3649004"/>
                  <a:pt x="10839790" y="3682619"/>
                </a:cubicBezTo>
                <a:cubicBezTo>
                  <a:pt x="10819449" y="3687042"/>
                  <a:pt x="10800877" y="3689696"/>
                  <a:pt x="10780537" y="3694119"/>
                </a:cubicBezTo>
                <a:cubicBezTo>
                  <a:pt x="10755774" y="3698542"/>
                  <a:pt x="10728359" y="3702965"/>
                  <a:pt x="10700943" y="3707388"/>
                </a:cubicBezTo>
                <a:cubicBezTo>
                  <a:pt x="10687677" y="3710042"/>
                  <a:pt x="10673527" y="3711811"/>
                  <a:pt x="10660262" y="3714465"/>
                </a:cubicBezTo>
                <a:cubicBezTo>
                  <a:pt x="10628424" y="3718888"/>
                  <a:pt x="10596587" y="3723311"/>
                  <a:pt x="10564749" y="3727734"/>
                </a:cubicBezTo>
                <a:cubicBezTo>
                  <a:pt x="10541755" y="3730388"/>
                  <a:pt x="10519646" y="3734811"/>
                  <a:pt x="10493999" y="3737465"/>
                </a:cubicBezTo>
                <a:cubicBezTo>
                  <a:pt x="10471890" y="3739234"/>
                  <a:pt x="10447127" y="3743657"/>
                  <a:pt x="10421480" y="3746311"/>
                </a:cubicBezTo>
                <a:cubicBezTo>
                  <a:pt x="10373724" y="3750734"/>
                  <a:pt x="10324199" y="3755157"/>
                  <a:pt x="10276443" y="3759580"/>
                </a:cubicBezTo>
                <a:cubicBezTo>
                  <a:pt x="9447783" y="3833003"/>
                  <a:pt x="8448439" y="3743657"/>
                  <a:pt x="7250994" y="3387161"/>
                </a:cubicBezTo>
                <a:cubicBezTo>
                  <a:pt x="6855678" y="3266854"/>
                  <a:pt x="6438253" y="3121778"/>
                  <a:pt x="6000487" y="2939549"/>
                </a:cubicBezTo>
                <a:cubicBezTo>
                  <a:pt x="5982800" y="2933357"/>
                  <a:pt x="5964228" y="2923626"/>
                  <a:pt x="5945656" y="2917434"/>
                </a:cubicBezTo>
                <a:cubicBezTo>
                  <a:pt x="5493740" y="2733436"/>
                  <a:pt x="5046246" y="2590130"/>
                  <a:pt x="4608480" y="2476015"/>
                </a:cubicBezTo>
                <a:cubicBezTo>
                  <a:pt x="4573990" y="2467169"/>
                  <a:pt x="4537730" y="2458323"/>
                  <a:pt x="4504124" y="2451246"/>
                </a:cubicBezTo>
                <a:cubicBezTo>
                  <a:pt x="4467865" y="2442400"/>
                  <a:pt x="4433374" y="2433554"/>
                  <a:pt x="4399768" y="2426477"/>
                </a:cubicBezTo>
                <a:cubicBezTo>
                  <a:pt x="4362624" y="2417631"/>
                  <a:pt x="4329018" y="2407901"/>
                  <a:pt x="4294527" y="2401708"/>
                </a:cubicBezTo>
                <a:cubicBezTo>
                  <a:pt x="4285683" y="2399054"/>
                  <a:pt x="4278608" y="2399054"/>
                  <a:pt x="4272418" y="2396401"/>
                </a:cubicBezTo>
                <a:cubicBezTo>
                  <a:pt x="3942546" y="2323863"/>
                  <a:pt x="3620633" y="2269902"/>
                  <a:pt x="3304911" y="2228325"/>
                </a:cubicBezTo>
                <a:cubicBezTo>
                  <a:pt x="3152799" y="2210633"/>
                  <a:pt x="3005108" y="2194710"/>
                  <a:pt x="2857417" y="2183210"/>
                </a:cubicBezTo>
                <a:cubicBezTo>
                  <a:pt x="2852995" y="2180557"/>
                  <a:pt x="2847689" y="2180557"/>
                  <a:pt x="2843267" y="2180557"/>
                </a:cubicBezTo>
                <a:cubicBezTo>
                  <a:pt x="2766327" y="2174364"/>
                  <a:pt x="2689386" y="2169941"/>
                  <a:pt x="2614214" y="2164634"/>
                </a:cubicBezTo>
                <a:cubicBezTo>
                  <a:pt x="2575301" y="2162864"/>
                  <a:pt x="2537273" y="2160211"/>
                  <a:pt x="2498361" y="2158441"/>
                </a:cubicBezTo>
                <a:cubicBezTo>
                  <a:pt x="2473598" y="2158441"/>
                  <a:pt x="2447951" y="2155788"/>
                  <a:pt x="2423189" y="2155788"/>
                </a:cubicBezTo>
                <a:cubicBezTo>
                  <a:pt x="2378086" y="2154018"/>
                  <a:pt x="2334751" y="2151364"/>
                  <a:pt x="2289648" y="2149595"/>
                </a:cubicBezTo>
                <a:cubicBezTo>
                  <a:pt x="2273729" y="2149595"/>
                  <a:pt x="2257811" y="2149595"/>
                  <a:pt x="2241892" y="2149595"/>
                </a:cubicBezTo>
                <a:cubicBezTo>
                  <a:pt x="2225973" y="2149595"/>
                  <a:pt x="2210054" y="2146941"/>
                  <a:pt x="2195904" y="2146941"/>
                </a:cubicBezTo>
                <a:cubicBezTo>
                  <a:pt x="2179986" y="2146941"/>
                  <a:pt x="2164067" y="2146941"/>
                  <a:pt x="2148148" y="2146941"/>
                </a:cubicBezTo>
                <a:cubicBezTo>
                  <a:pt x="2103045" y="2146941"/>
                  <a:pt x="2057942" y="2144288"/>
                  <a:pt x="2011954" y="2144288"/>
                </a:cubicBezTo>
                <a:cubicBezTo>
                  <a:pt x="1966851" y="2144288"/>
                  <a:pt x="1921748" y="2144288"/>
                  <a:pt x="1878414" y="2144288"/>
                </a:cubicBezTo>
                <a:cubicBezTo>
                  <a:pt x="1855420" y="2144288"/>
                  <a:pt x="1833311" y="2144288"/>
                  <a:pt x="1810317" y="2146941"/>
                </a:cubicBezTo>
                <a:cubicBezTo>
                  <a:pt x="1780248" y="2146941"/>
                  <a:pt x="1751063" y="2146941"/>
                  <a:pt x="1721879" y="2146941"/>
                </a:cubicBezTo>
                <a:cubicBezTo>
                  <a:pt x="1698885" y="2146941"/>
                  <a:pt x="1675892" y="2149595"/>
                  <a:pt x="1655551" y="2149595"/>
                </a:cubicBezTo>
                <a:cubicBezTo>
                  <a:pt x="1639632" y="2149595"/>
                  <a:pt x="1626367" y="2149595"/>
                  <a:pt x="1610448" y="2149595"/>
                </a:cubicBezTo>
                <a:cubicBezTo>
                  <a:pt x="1583032" y="2151364"/>
                  <a:pt x="1553848" y="2151364"/>
                  <a:pt x="1523779" y="2154018"/>
                </a:cubicBezTo>
                <a:cubicBezTo>
                  <a:pt x="1480445" y="2154018"/>
                  <a:pt x="1437995" y="2155788"/>
                  <a:pt x="1394660" y="2158441"/>
                </a:cubicBezTo>
                <a:cubicBezTo>
                  <a:pt x="1364591" y="2160211"/>
                  <a:pt x="1335407" y="2162864"/>
                  <a:pt x="1307991" y="2162864"/>
                </a:cubicBezTo>
                <a:cubicBezTo>
                  <a:pt x="1264657" y="2164634"/>
                  <a:pt x="1222207" y="2169941"/>
                  <a:pt x="1180641" y="2171710"/>
                </a:cubicBezTo>
                <a:cubicBezTo>
                  <a:pt x="1151457" y="2174364"/>
                  <a:pt x="1124041" y="2176133"/>
                  <a:pt x="1094857" y="2176133"/>
                </a:cubicBezTo>
                <a:cubicBezTo>
                  <a:pt x="1054176" y="2180557"/>
                  <a:pt x="1012610" y="2183210"/>
                  <a:pt x="970160" y="2187633"/>
                </a:cubicBezTo>
                <a:cubicBezTo>
                  <a:pt x="956010" y="2187633"/>
                  <a:pt x="942744" y="2190287"/>
                  <a:pt x="928594" y="2192056"/>
                </a:cubicBezTo>
                <a:cubicBezTo>
                  <a:pt x="902063" y="2194710"/>
                  <a:pt x="874648" y="2196479"/>
                  <a:pt x="847232" y="2199133"/>
                </a:cubicBezTo>
                <a:cubicBezTo>
                  <a:pt x="833966" y="2201787"/>
                  <a:pt x="819816" y="2201787"/>
                  <a:pt x="806550" y="2203556"/>
                </a:cubicBezTo>
                <a:cubicBezTo>
                  <a:pt x="764985" y="2207979"/>
                  <a:pt x="724304" y="2210633"/>
                  <a:pt x="686276" y="2215056"/>
                </a:cubicBezTo>
                <a:cubicBezTo>
                  <a:pt x="658860" y="2219479"/>
                  <a:pt x="631444" y="2222133"/>
                  <a:pt x="606682" y="2226556"/>
                </a:cubicBezTo>
                <a:cubicBezTo>
                  <a:pt x="458991" y="2242479"/>
                  <a:pt x="318375" y="2262825"/>
                  <a:pt x="179528" y="2283171"/>
                </a:cubicBezTo>
                <a:cubicBezTo>
                  <a:pt x="118507" y="2294671"/>
                  <a:pt x="59253" y="2303517"/>
                  <a:pt x="0" y="2312363"/>
                </a:cubicBezTo>
                <a:cubicBezTo>
                  <a:pt x="0" y="0"/>
                  <a:pt x="0" y="0"/>
                  <a:pt x="0" y="0"/>
                </a:cubicBezTo>
                <a:close/>
              </a:path>
            </a:pathLst>
          </a:custGeom>
        </p:spPr>
      </p:pic>
      <p:grpSp>
        <p:nvGrpSpPr>
          <p:cNvPr id="6" name="Group 5">
            <a:extLst>
              <a:ext uri="{FF2B5EF4-FFF2-40B4-BE49-F238E27FC236}">
                <a16:creationId xmlns="" xmlns:a16="http://schemas.microsoft.com/office/drawing/2014/main" id="{27A59256-F5AA-8A4B-8FA3-6ED11568CFD3}"/>
              </a:ext>
            </a:extLst>
          </p:cNvPr>
          <p:cNvGrpSpPr/>
          <p:nvPr/>
        </p:nvGrpSpPr>
        <p:grpSpPr>
          <a:xfrm>
            <a:off x="-3840" y="-5935"/>
            <a:ext cx="12192601" cy="3781184"/>
            <a:chOff x="0" y="-2"/>
            <a:chExt cx="12192601" cy="3781184"/>
          </a:xfrm>
        </p:grpSpPr>
        <p:sp>
          <p:nvSpPr>
            <p:cNvPr id="7" name="Freeform 6">
              <a:extLst>
                <a:ext uri="{FF2B5EF4-FFF2-40B4-BE49-F238E27FC236}">
                  <a16:creationId xmlns="" xmlns:a16="http://schemas.microsoft.com/office/drawing/2014/main" id="{3A1262DF-D1DA-1E49-BF8D-957B00CD6C75}"/>
                </a:ext>
              </a:extLst>
            </p:cNvPr>
            <p:cNvSpPr>
              <a:spLocks noChangeArrowheads="1"/>
            </p:cNvSpPr>
            <p:nvPr/>
          </p:nvSpPr>
          <p:spPr bwMode="auto">
            <a:xfrm>
              <a:off x="0" y="-2"/>
              <a:ext cx="12192601" cy="3781184"/>
            </a:xfrm>
            <a:custGeom>
              <a:avLst/>
              <a:gdLst>
                <a:gd name="connsiteX0" fmla="*/ 0 w 12192601"/>
                <a:gd name="connsiteY0" fmla="*/ 0 h 3781184"/>
                <a:gd name="connsiteX1" fmla="*/ 3157246 w 12192601"/>
                <a:gd name="connsiteY1" fmla="*/ 0 h 3781184"/>
                <a:gd name="connsiteX2" fmla="*/ 3599165 w 12192601"/>
                <a:gd name="connsiteY2" fmla="*/ 364180 h 3781184"/>
                <a:gd name="connsiteX3" fmla="*/ 7630425 w 12192601"/>
                <a:gd name="connsiteY3" fmla="*/ 2335187 h 3781184"/>
                <a:gd name="connsiteX4" fmla="*/ 8131557 w 12192601"/>
                <a:gd name="connsiteY4" fmla="*/ 2462672 h 3781184"/>
                <a:gd name="connsiteX5" fmla="*/ 12190681 w 12192601"/>
                <a:gd name="connsiteY5" fmla="*/ 2512708 h 3781184"/>
                <a:gd name="connsiteX6" fmla="*/ 12190681 w 12192601"/>
                <a:gd name="connsiteY6" fmla="*/ 1683318 h 3781184"/>
                <a:gd name="connsiteX7" fmla="*/ 12190681 w 12192601"/>
                <a:gd name="connsiteY7" fmla="*/ 1660700 h 3781184"/>
                <a:gd name="connsiteX8" fmla="*/ 12192600 w 12192601"/>
                <a:gd name="connsiteY8" fmla="*/ 1660768 h 3781184"/>
                <a:gd name="connsiteX9" fmla="*/ 12192600 w 12192601"/>
                <a:gd name="connsiteY9" fmla="*/ 0 h 3781184"/>
                <a:gd name="connsiteX10" fmla="*/ 12192601 w 12192601"/>
                <a:gd name="connsiteY10" fmla="*/ 0 h 3781184"/>
                <a:gd name="connsiteX11" fmla="*/ 12192601 w 12192601"/>
                <a:gd name="connsiteY11" fmla="*/ 3211350 h 3781184"/>
                <a:gd name="connsiteX12" fmla="*/ 11978351 w 12192601"/>
                <a:gd name="connsiteY12" fmla="*/ 3315841 h 3781184"/>
                <a:gd name="connsiteX13" fmla="*/ 11887339 w 12192601"/>
                <a:gd name="connsiteY13" fmla="*/ 3357202 h 3781184"/>
                <a:gd name="connsiteX14" fmla="*/ 11778037 w 12192601"/>
                <a:gd name="connsiteY14" fmla="*/ 3402482 h 3781184"/>
                <a:gd name="connsiteX15" fmla="*/ 11663945 w 12192601"/>
                <a:gd name="connsiteY15" fmla="*/ 3448196 h 3781184"/>
                <a:gd name="connsiteX16" fmla="*/ 11627366 w 12192601"/>
                <a:gd name="connsiteY16" fmla="*/ 3461693 h 3781184"/>
                <a:gd name="connsiteX17" fmla="*/ 11481485 w 12192601"/>
                <a:gd name="connsiteY17" fmla="*/ 3511761 h 3781184"/>
                <a:gd name="connsiteX18" fmla="*/ 11353894 w 12192601"/>
                <a:gd name="connsiteY18" fmla="*/ 3552687 h 3781184"/>
                <a:gd name="connsiteX19" fmla="*/ 10839174 w 12192601"/>
                <a:gd name="connsiteY19" fmla="*/ 3680253 h 3781184"/>
                <a:gd name="connsiteX20" fmla="*/ 10784740 w 12192601"/>
                <a:gd name="connsiteY20" fmla="*/ 3689396 h 3781184"/>
                <a:gd name="connsiteX21" fmla="*/ 10702437 w 12192601"/>
                <a:gd name="connsiteY21" fmla="*/ 3703328 h 3781184"/>
                <a:gd name="connsiteX22" fmla="*/ 10661504 w 12192601"/>
                <a:gd name="connsiteY22" fmla="*/ 3712471 h 3781184"/>
                <a:gd name="connsiteX23" fmla="*/ 10565701 w 12192601"/>
                <a:gd name="connsiteY23" fmla="*/ 3725968 h 3781184"/>
                <a:gd name="connsiteX24" fmla="*/ 10424610 w 12192601"/>
                <a:gd name="connsiteY24" fmla="*/ 3744253 h 3781184"/>
                <a:gd name="connsiteX25" fmla="*/ 10278729 w 12192601"/>
                <a:gd name="connsiteY25" fmla="*/ 3757750 h 3781184"/>
                <a:gd name="connsiteX26" fmla="*/ 7253115 w 12192601"/>
                <a:gd name="connsiteY26" fmla="*/ 3384196 h 3781184"/>
                <a:gd name="connsiteX27" fmla="*/ 6000716 w 12192601"/>
                <a:gd name="connsiteY27" fmla="*/ 2937933 h 3781184"/>
                <a:gd name="connsiteX28" fmla="*/ 5946283 w 12192601"/>
                <a:gd name="connsiteY28" fmla="*/ 2914858 h 3781184"/>
                <a:gd name="connsiteX29" fmla="*/ 4611145 w 12192601"/>
                <a:gd name="connsiteY29" fmla="*/ 2473384 h 3781184"/>
                <a:gd name="connsiteX30" fmla="*/ 4501843 w 12192601"/>
                <a:gd name="connsiteY30" fmla="*/ 2445955 h 3781184"/>
                <a:gd name="connsiteX31" fmla="*/ 4396896 w 12192601"/>
                <a:gd name="connsiteY31" fmla="*/ 2422880 h 3781184"/>
                <a:gd name="connsiteX32" fmla="*/ 4296739 w 12192601"/>
                <a:gd name="connsiteY32" fmla="*/ 2400241 h 3781184"/>
                <a:gd name="connsiteX33" fmla="*/ 4274095 w 12192601"/>
                <a:gd name="connsiteY33" fmla="*/ 2391098 h 3781184"/>
                <a:gd name="connsiteX34" fmla="*/ 3303442 w 12192601"/>
                <a:gd name="connsiteY34" fmla="*/ 2227395 h 3781184"/>
                <a:gd name="connsiteX35" fmla="*/ 2857090 w 12192601"/>
                <a:gd name="connsiteY35" fmla="*/ 2181681 h 3781184"/>
                <a:gd name="connsiteX36" fmla="*/ 2843155 w 12192601"/>
                <a:gd name="connsiteY36" fmla="*/ 2177327 h 3781184"/>
                <a:gd name="connsiteX37" fmla="*/ 2615406 w 12192601"/>
                <a:gd name="connsiteY37" fmla="*/ 2163395 h 3781184"/>
                <a:gd name="connsiteX38" fmla="*/ 2496960 w 12192601"/>
                <a:gd name="connsiteY38" fmla="*/ 2154252 h 3781184"/>
                <a:gd name="connsiteX39" fmla="*/ 2423801 w 12192601"/>
                <a:gd name="connsiteY39" fmla="*/ 2154252 h 3781184"/>
                <a:gd name="connsiteX40" fmla="*/ 2291855 w 12192601"/>
                <a:gd name="connsiteY40" fmla="*/ 2145109 h 3781184"/>
                <a:gd name="connsiteX41" fmla="*/ 2241777 w 12192601"/>
                <a:gd name="connsiteY41" fmla="*/ 2145109 h 3781184"/>
                <a:gd name="connsiteX42" fmla="*/ 2196053 w 12192601"/>
                <a:gd name="connsiteY42" fmla="*/ 2145109 h 3781184"/>
                <a:gd name="connsiteX43" fmla="*/ 2150765 w 12192601"/>
                <a:gd name="connsiteY43" fmla="*/ 2145109 h 3781184"/>
                <a:gd name="connsiteX44" fmla="*/ 2014028 w 12192601"/>
                <a:gd name="connsiteY44" fmla="*/ 2140755 h 3781184"/>
                <a:gd name="connsiteX45" fmla="*/ 1877292 w 12192601"/>
                <a:gd name="connsiteY45" fmla="*/ 2140755 h 3781184"/>
                <a:gd name="connsiteX46" fmla="*/ 1808924 w 12192601"/>
                <a:gd name="connsiteY46" fmla="*/ 2140755 h 3781184"/>
                <a:gd name="connsiteX47" fmla="*/ 1722266 w 12192601"/>
                <a:gd name="connsiteY47" fmla="*/ 2145109 h 3781184"/>
                <a:gd name="connsiteX48" fmla="*/ 1653898 w 12192601"/>
                <a:gd name="connsiteY48" fmla="*/ 2145109 h 3781184"/>
                <a:gd name="connsiteX49" fmla="*/ 1612965 w 12192601"/>
                <a:gd name="connsiteY49" fmla="*/ 2145109 h 3781184"/>
                <a:gd name="connsiteX50" fmla="*/ 1521952 w 12192601"/>
                <a:gd name="connsiteY50" fmla="*/ 2149898 h 3781184"/>
                <a:gd name="connsiteX51" fmla="*/ 1394361 w 12192601"/>
                <a:gd name="connsiteY51" fmla="*/ 2154252 h 3781184"/>
                <a:gd name="connsiteX52" fmla="*/ 1307703 w 12192601"/>
                <a:gd name="connsiteY52" fmla="*/ 2159041 h 3781184"/>
                <a:gd name="connsiteX53" fmla="*/ 1180112 w 12192601"/>
                <a:gd name="connsiteY53" fmla="*/ 2168184 h 3781184"/>
                <a:gd name="connsiteX54" fmla="*/ 1093454 w 12192601"/>
                <a:gd name="connsiteY54" fmla="*/ 2172538 h 3781184"/>
                <a:gd name="connsiteX55" fmla="*/ 970653 w 12192601"/>
                <a:gd name="connsiteY55" fmla="*/ 2186035 h 3781184"/>
                <a:gd name="connsiteX56" fmla="*/ 929719 w 12192601"/>
                <a:gd name="connsiteY56" fmla="*/ 2186035 h 3781184"/>
                <a:gd name="connsiteX57" fmla="*/ 847416 w 12192601"/>
                <a:gd name="connsiteY57" fmla="*/ 2195177 h 3781184"/>
                <a:gd name="connsiteX58" fmla="*/ 806482 w 12192601"/>
                <a:gd name="connsiteY58" fmla="*/ 2199967 h 3781184"/>
                <a:gd name="connsiteX59" fmla="*/ 683681 w 12192601"/>
                <a:gd name="connsiteY59" fmla="*/ 2213463 h 3781184"/>
                <a:gd name="connsiteX60" fmla="*/ 606168 w 12192601"/>
                <a:gd name="connsiteY60" fmla="*/ 2222606 h 3781184"/>
                <a:gd name="connsiteX61" fmla="*/ 177670 w 12192601"/>
                <a:gd name="connsiteY61" fmla="*/ 2281818 h 3781184"/>
                <a:gd name="connsiteX62" fmla="*/ 0 w 12192601"/>
                <a:gd name="connsiteY62" fmla="*/ 2309247 h 3781184"/>
                <a:gd name="connsiteX63" fmla="*/ 0 w 12192601"/>
                <a:gd name="connsiteY63" fmla="*/ 59211 h 3781184"/>
                <a:gd name="connsiteX64" fmla="*/ 0 w 12192601"/>
                <a:gd name="connsiteY64" fmla="*/ 0 h 37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601" h="3781184">
                  <a:moveTo>
                    <a:pt x="0" y="0"/>
                  </a:moveTo>
                  <a:lnTo>
                    <a:pt x="3157246" y="0"/>
                  </a:lnTo>
                  <a:cubicBezTo>
                    <a:pt x="3293958" y="118347"/>
                    <a:pt x="3439813" y="241481"/>
                    <a:pt x="3599165" y="364180"/>
                  </a:cubicBezTo>
                  <a:cubicBezTo>
                    <a:pt x="4519576" y="1083402"/>
                    <a:pt x="5831401" y="1839172"/>
                    <a:pt x="7630425" y="2335187"/>
                  </a:cubicBezTo>
                  <a:cubicBezTo>
                    <a:pt x="7794566" y="2380438"/>
                    <a:pt x="7963061" y="2421337"/>
                    <a:pt x="8131557" y="2462672"/>
                  </a:cubicBezTo>
                  <a:cubicBezTo>
                    <a:pt x="9949302" y="2886025"/>
                    <a:pt x="11279413" y="2772029"/>
                    <a:pt x="12190681" y="2512708"/>
                  </a:cubicBezTo>
                  <a:cubicBezTo>
                    <a:pt x="12190681" y="2198620"/>
                    <a:pt x="12190681" y="1923792"/>
                    <a:pt x="12190681" y="1683318"/>
                  </a:cubicBezTo>
                  <a:lnTo>
                    <a:pt x="12190681" y="1660700"/>
                  </a:lnTo>
                  <a:lnTo>
                    <a:pt x="12192600" y="1660768"/>
                  </a:lnTo>
                  <a:cubicBezTo>
                    <a:pt x="12192600" y="0"/>
                    <a:pt x="12192600" y="0"/>
                    <a:pt x="12192600" y="0"/>
                  </a:cubicBezTo>
                  <a:lnTo>
                    <a:pt x="12192601" y="0"/>
                  </a:lnTo>
                  <a:cubicBezTo>
                    <a:pt x="12192601" y="0"/>
                    <a:pt x="12192601" y="0"/>
                    <a:pt x="12192601" y="3211350"/>
                  </a:cubicBezTo>
                  <a:cubicBezTo>
                    <a:pt x="12124232" y="3247922"/>
                    <a:pt x="12051510" y="3279705"/>
                    <a:pt x="11978351" y="3315841"/>
                  </a:cubicBezTo>
                  <a:cubicBezTo>
                    <a:pt x="11946562" y="3329773"/>
                    <a:pt x="11919128" y="3343270"/>
                    <a:pt x="11887339" y="3357202"/>
                  </a:cubicBezTo>
                  <a:cubicBezTo>
                    <a:pt x="11850760" y="3375488"/>
                    <a:pt x="11814181" y="3388985"/>
                    <a:pt x="11778037" y="3402482"/>
                  </a:cubicBezTo>
                  <a:cubicBezTo>
                    <a:pt x="11736668" y="3420767"/>
                    <a:pt x="11700524" y="3434264"/>
                    <a:pt x="11663945" y="3448196"/>
                  </a:cubicBezTo>
                  <a:cubicBezTo>
                    <a:pt x="11650446" y="3452550"/>
                    <a:pt x="11641301" y="3457339"/>
                    <a:pt x="11627366" y="3461693"/>
                  </a:cubicBezTo>
                  <a:cubicBezTo>
                    <a:pt x="11582078" y="3479979"/>
                    <a:pt x="11531999" y="3498265"/>
                    <a:pt x="11481485" y="3511761"/>
                  </a:cubicBezTo>
                  <a:cubicBezTo>
                    <a:pt x="11440551" y="3525694"/>
                    <a:pt x="11399618" y="3539190"/>
                    <a:pt x="11353894" y="3552687"/>
                  </a:cubicBezTo>
                  <a:cubicBezTo>
                    <a:pt x="11194513" y="3603191"/>
                    <a:pt x="11021634" y="3644116"/>
                    <a:pt x="10839174" y="3680253"/>
                  </a:cubicBezTo>
                  <a:cubicBezTo>
                    <a:pt x="10820884" y="3685042"/>
                    <a:pt x="10802594" y="3685042"/>
                    <a:pt x="10784740" y="3689396"/>
                  </a:cubicBezTo>
                  <a:cubicBezTo>
                    <a:pt x="10757306" y="3694185"/>
                    <a:pt x="10729872" y="3698539"/>
                    <a:pt x="10702437" y="3703328"/>
                  </a:cubicBezTo>
                  <a:cubicBezTo>
                    <a:pt x="10688938" y="3707682"/>
                    <a:pt x="10675003" y="3707682"/>
                    <a:pt x="10661504" y="3712471"/>
                  </a:cubicBezTo>
                  <a:cubicBezTo>
                    <a:pt x="10629715" y="3716825"/>
                    <a:pt x="10597926" y="3721614"/>
                    <a:pt x="10565701" y="3725968"/>
                  </a:cubicBezTo>
                  <a:cubicBezTo>
                    <a:pt x="10520413" y="3730321"/>
                    <a:pt x="10474689" y="3735111"/>
                    <a:pt x="10424610" y="3744253"/>
                  </a:cubicBezTo>
                  <a:cubicBezTo>
                    <a:pt x="10374532" y="3748607"/>
                    <a:pt x="10328808" y="3753396"/>
                    <a:pt x="10278729" y="3757750"/>
                  </a:cubicBezTo>
                  <a:cubicBezTo>
                    <a:pt x="9449603" y="3830894"/>
                    <a:pt x="8447161" y="3739900"/>
                    <a:pt x="7253115" y="3384196"/>
                  </a:cubicBezTo>
                  <a:cubicBezTo>
                    <a:pt x="6856841" y="3265773"/>
                    <a:pt x="6442278" y="3115567"/>
                    <a:pt x="6000716" y="2937933"/>
                  </a:cubicBezTo>
                  <a:cubicBezTo>
                    <a:pt x="5982862" y="2928790"/>
                    <a:pt x="5964572" y="2919647"/>
                    <a:pt x="5946283" y="2914858"/>
                  </a:cubicBezTo>
                  <a:cubicBezTo>
                    <a:pt x="5495140" y="2732870"/>
                    <a:pt x="5048353" y="2587018"/>
                    <a:pt x="4611145" y="2473384"/>
                  </a:cubicBezTo>
                  <a:cubicBezTo>
                    <a:pt x="4574566" y="2464241"/>
                    <a:pt x="4537987" y="2455098"/>
                    <a:pt x="4501843" y="2445955"/>
                  </a:cubicBezTo>
                  <a:cubicBezTo>
                    <a:pt x="4470054" y="2436812"/>
                    <a:pt x="4433475" y="2432459"/>
                    <a:pt x="4396896" y="2422880"/>
                  </a:cubicBezTo>
                  <a:cubicBezTo>
                    <a:pt x="4365107" y="2414173"/>
                    <a:pt x="4328528" y="2405030"/>
                    <a:pt x="4296739" y="2400241"/>
                  </a:cubicBezTo>
                  <a:cubicBezTo>
                    <a:pt x="4287594" y="2395887"/>
                    <a:pt x="4278449" y="2395887"/>
                    <a:pt x="4274095" y="2391098"/>
                  </a:cubicBezTo>
                  <a:cubicBezTo>
                    <a:pt x="3945754" y="2318390"/>
                    <a:pt x="3622203" y="2263532"/>
                    <a:pt x="3303442" y="2227395"/>
                  </a:cubicBezTo>
                  <a:cubicBezTo>
                    <a:pt x="3153206" y="2209110"/>
                    <a:pt x="3007325" y="2190824"/>
                    <a:pt x="2857090" y="2181681"/>
                  </a:cubicBezTo>
                  <a:cubicBezTo>
                    <a:pt x="2852300" y="2177327"/>
                    <a:pt x="2847945" y="2177327"/>
                    <a:pt x="2843155" y="2177327"/>
                  </a:cubicBezTo>
                  <a:cubicBezTo>
                    <a:pt x="2765642" y="2172538"/>
                    <a:pt x="2688129" y="2168184"/>
                    <a:pt x="2615406" y="2163395"/>
                  </a:cubicBezTo>
                  <a:cubicBezTo>
                    <a:pt x="2574473" y="2159041"/>
                    <a:pt x="2537893" y="2159041"/>
                    <a:pt x="2496960" y="2154252"/>
                  </a:cubicBezTo>
                  <a:cubicBezTo>
                    <a:pt x="2474316" y="2154252"/>
                    <a:pt x="2446881" y="2154252"/>
                    <a:pt x="2423801" y="2154252"/>
                  </a:cubicBezTo>
                  <a:cubicBezTo>
                    <a:pt x="2378513" y="2149898"/>
                    <a:pt x="2332789" y="2149898"/>
                    <a:pt x="2291855" y="2145109"/>
                  </a:cubicBezTo>
                  <a:cubicBezTo>
                    <a:pt x="2273566" y="2145109"/>
                    <a:pt x="2255276" y="2145109"/>
                    <a:pt x="2241777" y="2145109"/>
                  </a:cubicBezTo>
                  <a:cubicBezTo>
                    <a:pt x="2228277" y="2145109"/>
                    <a:pt x="2209988" y="2145109"/>
                    <a:pt x="2196053" y="2145109"/>
                  </a:cubicBezTo>
                  <a:cubicBezTo>
                    <a:pt x="2178199" y="2145109"/>
                    <a:pt x="2164264" y="2145109"/>
                    <a:pt x="2150765" y="2145109"/>
                  </a:cubicBezTo>
                  <a:cubicBezTo>
                    <a:pt x="2105041" y="2140755"/>
                    <a:pt x="2059317" y="2140755"/>
                    <a:pt x="2014028" y="2140755"/>
                  </a:cubicBezTo>
                  <a:cubicBezTo>
                    <a:pt x="1968304" y="2140755"/>
                    <a:pt x="1923016" y="2140755"/>
                    <a:pt x="1877292" y="2140755"/>
                  </a:cubicBezTo>
                  <a:cubicBezTo>
                    <a:pt x="1854648" y="2140755"/>
                    <a:pt x="1831568" y="2140755"/>
                    <a:pt x="1808924" y="2140755"/>
                  </a:cubicBezTo>
                  <a:cubicBezTo>
                    <a:pt x="1781490" y="2145109"/>
                    <a:pt x="1749701" y="2145109"/>
                    <a:pt x="1722266" y="2145109"/>
                  </a:cubicBezTo>
                  <a:cubicBezTo>
                    <a:pt x="1699622" y="2145109"/>
                    <a:pt x="1676543" y="2145109"/>
                    <a:pt x="1653898" y="2145109"/>
                  </a:cubicBezTo>
                  <a:cubicBezTo>
                    <a:pt x="1640399" y="2145109"/>
                    <a:pt x="1626464" y="2145109"/>
                    <a:pt x="1612965" y="2145109"/>
                  </a:cubicBezTo>
                  <a:cubicBezTo>
                    <a:pt x="1581176" y="2149898"/>
                    <a:pt x="1553741" y="2149898"/>
                    <a:pt x="1521952" y="2149898"/>
                  </a:cubicBezTo>
                  <a:cubicBezTo>
                    <a:pt x="1481018" y="2149898"/>
                    <a:pt x="1435295" y="2154252"/>
                    <a:pt x="1394361" y="2154252"/>
                  </a:cubicBezTo>
                  <a:cubicBezTo>
                    <a:pt x="1366926" y="2159041"/>
                    <a:pt x="1335138" y="2159041"/>
                    <a:pt x="1307703" y="2159041"/>
                  </a:cubicBezTo>
                  <a:cubicBezTo>
                    <a:pt x="1266769" y="2163395"/>
                    <a:pt x="1221046" y="2163395"/>
                    <a:pt x="1180112" y="2168184"/>
                  </a:cubicBezTo>
                  <a:cubicBezTo>
                    <a:pt x="1152677" y="2172538"/>
                    <a:pt x="1125679" y="2172538"/>
                    <a:pt x="1093454" y="2172538"/>
                  </a:cubicBezTo>
                  <a:cubicBezTo>
                    <a:pt x="1052520" y="2177327"/>
                    <a:pt x="1011587" y="2181681"/>
                    <a:pt x="970653" y="2186035"/>
                  </a:cubicBezTo>
                  <a:cubicBezTo>
                    <a:pt x="956718" y="2186035"/>
                    <a:pt x="943218" y="2186035"/>
                    <a:pt x="929719" y="2186035"/>
                  </a:cubicBezTo>
                  <a:cubicBezTo>
                    <a:pt x="902285" y="2190824"/>
                    <a:pt x="874850" y="2195177"/>
                    <a:pt x="847416" y="2195177"/>
                  </a:cubicBezTo>
                  <a:cubicBezTo>
                    <a:pt x="833917" y="2195177"/>
                    <a:pt x="819982" y="2199967"/>
                    <a:pt x="806482" y="2199967"/>
                  </a:cubicBezTo>
                  <a:cubicBezTo>
                    <a:pt x="765549" y="2204320"/>
                    <a:pt x="724615" y="2209110"/>
                    <a:pt x="683681" y="2213463"/>
                  </a:cubicBezTo>
                  <a:cubicBezTo>
                    <a:pt x="660601" y="2218253"/>
                    <a:pt x="633167" y="2218253"/>
                    <a:pt x="606168" y="2222606"/>
                  </a:cubicBezTo>
                  <a:cubicBezTo>
                    <a:pt x="460287" y="2240892"/>
                    <a:pt x="319196" y="2259178"/>
                    <a:pt x="177670" y="2281818"/>
                  </a:cubicBezTo>
                  <a:cubicBezTo>
                    <a:pt x="118447" y="2290961"/>
                    <a:pt x="59223" y="2300104"/>
                    <a:pt x="0" y="2309247"/>
                  </a:cubicBezTo>
                  <a:cubicBezTo>
                    <a:pt x="0" y="2309247"/>
                    <a:pt x="0" y="2309247"/>
                    <a:pt x="0" y="59211"/>
                  </a:cubicBezTo>
                  <a:cubicBezTo>
                    <a:pt x="0" y="36572"/>
                    <a:pt x="0" y="23075"/>
                    <a:pt x="0" y="0"/>
                  </a:cubicBezTo>
                  <a:close/>
                </a:path>
              </a:pathLst>
            </a:custGeom>
            <a:solidFill>
              <a:schemeClr val="accent5">
                <a:alpha val="60000"/>
              </a:schemeClr>
            </a:solidFill>
            <a:ln>
              <a:noFill/>
            </a:ln>
            <a:effectLst/>
          </p:spPr>
          <p:txBody>
            <a:bodyPr wrap="square" anchor="ctr">
              <a:noAutofit/>
            </a:bodyPr>
            <a:lstStyle/>
            <a:p>
              <a:endParaRPr lang="en-AU" dirty="0"/>
            </a:p>
          </p:txBody>
        </p:sp>
        <p:sp>
          <p:nvSpPr>
            <p:cNvPr id="8" name="Freeform 7">
              <a:extLst>
                <a:ext uri="{FF2B5EF4-FFF2-40B4-BE49-F238E27FC236}">
                  <a16:creationId xmlns="" xmlns:a16="http://schemas.microsoft.com/office/drawing/2014/main" id="{B6AAEEFD-CD8A-444D-8682-258833E0D8F7}"/>
                </a:ext>
              </a:extLst>
            </p:cNvPr>
            <p:cNvSpPr>
              <a:spLocks noChangeArrowheads="1"/>
            </p:cNvSpPr>
            <p:nvPr/>
          </p:nvSpPr>
          <p:spPr bwMode="auto">
            <a:xfrm>
              <a:off x="6566072" y="-2"/>
              <a:ext cx="5624609" cy="1660700"/>
            </a:xfrm>
            <a:custGeom>
              <a:avLst/>
              <a:gdLst>
                <a:gd name="connsiteX0" fmla="*/ 0 w 5624609"/>
                <a:gd name="connsiteY0" fmla="*/ 0 h 1660700"/>
                <a:gd name="connsiteX1" fmla="*/ 3184132 w 5624609"/>
                <a:gd name="connsiteY1" fmla="*/ 0 h 1660700"/>
                <a:gd name="connsiteX2" fmla="*/ 4039974 w 5624609"/>
                <a:gd name="connsiteY2" fmla="*/ 422944 h 1660700"/>
                <a:gd name="connsiteX3" fmla="*/ 5624609 w 5624609"/>
                <a:gd name="connsiteY3" fmla="*/ 996287 h 1660700"/>
                <a:gd name="connsiteX4" fmla="*/ 5624609 w 5624609"/>
                <a:gd name="connsiteY4" fmla="*/ 1060049 h 1660700"/>
                <a:gd name="connsiteX5" fmla="*/ 5624609 w 5624609"/>
                <a:gd name="connsiteY5" fmla="*/ 1509327 h 1660700"/>
                <a:gd name="connsiteX6" fmla="*/ 5624609 w 5624609"/>
                <a:gd name="connsiteY6" fmla="*/ 1660700 h 1660700"/>
                <a:gd name="connsiteX7" fmla="*/ 5314578 w 5624609"/>
                <a:gd name="connsiteY7" fmla="*/ 1649633 h 1660700"/>
                <a:gd name="connsiteX8" fmla="*/ 2423561 w 5624609"/>
                <a:gd name="connsiteY8" fmla="*/ 1091958 h 1660700"/>
                <a:gd name="connsiteX9" fmla="*/ 1334570 w 5624609"/>
                <a:gd name="connsiteY9" fmla="*/ 687094 h 1660700"/>
                <a:gd name="connsiteX10" fmla="*/ 0 w 5624609"/>
                <a:gd name="connsiteY10" fmla="*/ 0 h 16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4609" h="1660700">
                  <a:moveTo>
                    <a:pt x="0" y="0"/>
                  </a:moveTo>
                  <a:lnTo>
                    <a:pt x="3184132" y="0"/>
                  </a:lnTo>
                  <a:cubicBezTo>
                    <a:pt x="3448238" y="145618"/>
                    <a:pt x="3735404" y="286454"/>
                    <a:pt x="4039974" y="422944"/>
                  </a:cubicBezTo>
                  <a:cubicBezTo>
                    <a:pt x="4039974" y="422944"/>
                    <a:pt x="4750493" y="732436"/>
                    <a:pt x="5624609" y="996287"/>
                  </a:cubicBezTo>
                  <a:lnTo>
                    <a:pt x="5624609" y="1060049"/>
                  </a:lnTo>
                  <a:cubicBezTo>
                    <a:pt x="5624609" y="1192555"/>
                    <a:pt x="5624609" y="1341624"/>
                    <a:pt x="5624609" y="1509327"/>
                  </a:cubicBezTo>
                  <a:lnTo>
                    <a:pt x="5624609" y="1660700"/>
                  </a:lnTo>
                  <a:lnTo>
                    <a:pt x="5314578" y="1649633"/>
                  </a:lnTo>
                  <a:cubicBezTo>
                    <a:pt x="4556512" y="1608740"/>
                    <a:pt x="3587881" y="1458391"/>
                    <a:pt x="2423561" y="1091958"/>
                  </a:cubicBezTo>
                  <a:cubicBezTo>
                    <a:pt x="2036471" y="969325"/>
                    <a:pt x="1672022" y="832776"/>
                    <a:pt x="1334570" y="687094"/>
                  </a:cubicBezTo>
                  <a:cubicBezTo>
                    <a:pt x="842543" y="473138"/>
                    <a:pt x="401024" y="241353"/>
                    <a:pt x="0" y="0"/>
                  </a:cubicBezTo>
                  <a:close/>
                </a:path>
              </a:pathLst>
            </a:custGeom>
            <a:solidFill>
              <a:schemeClr val="accent3">
                <a:alpha val="70000"/>
              </a:schemeClr>
            </a:solidFill>
            <a:ln>
              <a:noFill/>
            </a:ln>
            <a:effectLst/>
          </p:spPr>
          <p:txBody>
            <a:bodyPr wrap="square" anchor="ctr">
              <a:noAutofit/>
            </a:bodyPr>
            <a:lstStyle/>
            <a:p>
              <a:endParaRPr lang="en-AU"/>
            </a:p>
          </p:txBody>
        </p:sp>
        <p:sp>
          <p:nvSpPr>
            <p:cNvPr id="9" name="Freeform 8">
              <a:extLst>
                <a:ext uri="{FF2B5EF4-FFF2-40B4-BE49-F238E27FC236}">
                  <a16:creationId xmlns="" xmlns:a16="http://schemas.microsoft.com/office/drawing/2014/main" id="{7593408F-5E4A-4848-8332-17BE21FF35B9}"/>
                </a:ext>
              </a:extLst>
            </p:cNvPr>
            <p:cNvSpPr>
              <a:spLocks noChangeArrowheads="1"/>
            </p:cNvSpPr>
            <p:nvPr/>
          </p:nvSpPr>
          <p:spPr bwMode="auto">
            <a:xfrm>
              <a:off x="11732125" y="-2"/>
              <a:ext cx="458557" cy="289558"/>
            </a:xfrm>
            <a:custGeom>
              <a:avLst/>
              <a:gdLst>
                <a:gd name="connsiteX0" fmla="*/ 0 w 458557"/>
                <a:gd name="connsiteY0" fmla="*/ 0 h 289558"/>
                <a:gd name="connsiteX1" fmla="*/ 458556 w 458557"/>
                <a:gd name="connsiteY1" fmla="*/ 0 h 289558"/>
                <a:gd name="connsiteX2" fmla="*/ 458557 w 458557"/>
                <a:gd name="connsiteY2" fmla="*/ 0 h 289558"/>
                <a:gd name="connsiteX3" fmla="*/ 458557 w 458557"/>
                <a:gd name="connsiteY3" fmla="*/ 289558 h 289558"/>
                <a:gd name="connsiteX4" fmla="*/ 458556 w 458557"/>
                <a:gd name="connsiteY4" fmla="*/ 289557 h 289558"/>
                <a:gd name="connsiteX5" fmla="*/ 224236 w 458557"/>
                <a:gd name="connsiteY5" fmla="*/ 144779 h 289558"/>
                <a:gd name="connsiteX6" fmla="*/ 0 w 458557"/>
                <a:gd name="connsiteY6" fmla="*/ 0 h 28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557" h="289558">
                  <a:moveTo>
                    <a:pt x="0" y="0"/>
                  </a:moveTo>
                  <a:lnTo>
                    <a:pt x="458556" y="0"/>
                  </a:lnTo>
                  <a:lnTo>
                    <a:pt x="458557" y="0"/>
                  </a:lnTo>
                  <a:cubicBezTo>
                    <a:pt x="458557" y="0"/>
                    <a:pt x="458557" y="0"/>
                    <a:pt x="458557" y="289558"/>
                  </a:cubicBezTo>
                  <a:lnTo>
                    <a:pt x="458556" y="289557"/>
                  </a:lnTo>
                  <a:lnTo>
                    <a:pt x="224236" y="144779"/>
                  </a:lnTo>
                  <a:cubicBezTo>
                    <a:pt x="147611" y="96159"/>
                    <a:pt x="72667" y="47540"/>
                    <a:pt x="0" y="0"/>
                  </a:cubicBezTo>
                  <a:close/>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a:p>
          </p:txBody>
        </p:sp>
        <p:sp>
          <p:nvSpPr>
            <p:cNvPr id="10" name="Freeform 9">
              <a:extLst>
                <a:ext uri="{FF2B5EF4-FFF2-40B4-BE49-F238E27FC236}">
                  <a16:creationId xmlns="" xmlns:a16="http://schemas.microsoft.com/office/drawing/2014/main" id="{886AB888-5987-F34F-83D9-1CF7076570E7}"/>
                </a:ext>
              </a:extLst>
            </p:cNvPr>
            <p:cNvSpPr>
              <a:spLocks noChangeArrowheads="1"/>
            </p:cNvSpPr>
            <p:nvPr userDrawn="1"/>
          </p:nvSpPr>
          <p:spPr bwMode="auto">
            <a:xfrm>
              <a:off x="3157247" y="-1"/>
              <a:ext cx="9033435" cy="2744249"/>
            </a:xfrm>
            <a:custGeom>
              <a:avLst/>
              <a:gdLst>
                <a:gd name="connsiteX0" fmla="*/ 0 w 9033435"/>
                <a:gd name="connsiteY0" fmla="*/ 0 h 2744249"/>
                <a:gd name="connsiteX1" fmla="*/ 3408826 w 9033435"/>
                <a:gd name="connsiteY1" fmla="*/ 0 h 2744249"/>
                <a:gd name="connsiteX2" fmla="*/ 4743396 w 9033435"/>
                <a:gd name="connsiteY2" fmla="*/ 687094 h 2744249"/>
                <a:gd name="connsiteX3" fmla="*/ 5832387 w 9033435"/>
                <a:gd name="connsiteY3" fmla="*/ 1091958 h 2744249"/>
                <a:gd name="connsiteX4" fmla="*/ 8723404 w 9033435"/>
                <a:gd name="connsiteY4" fmla="*/ 1649633 h 2744249"/>
                <a:gd name="connsiteX5" fmla="*/ 9033435 w 9033435"/>
                <a:gd name="connsiteY5" fmla="*/ 1660700 h 2744249"/>
                <a:gd name="connsiteX6" fmla="*/ 9033435 w 9033435"/>
                <a:gd name="connsiteY6" fmla="*/ 1683318 h 2744249"/>
                <a:gd name="connsiteX7" fmla="*/ 9033435 w 9033435"/>
                <a:gd name="connsiteY7" fmla="*/ 2512708 h 2744249"/>
                <a:gd name="connsiteX8" fmla="*/ 4974311 w 9033435"/>
                <a:gd name="connsiteY8" fmla="*/ 2462672 h 2744249"/>
                <a:gd name="connsiteX9" fmla="*/ 4473179 w 9033435"/>
                <a:gd name="connsiteY9" fmla="*/ 2335187 h 2744249"/>
                <a:gd name="connsiteX10" fmla="*/ 441919 w 9033435"/>
                <a:gd name="connsiteY10" fmla="*/ 364180 h 2744249"/>
                <a:gd name="connsiteX11" fmla="*/ 0 w 9033435"/>
                <a:gd name="connsiteY11" fmla="*/ 0 h 274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3435" h="2744249">
                  <a:moveTo>
                    <a:pt x="0" y="0"/>
                  </a:moveTo>
                  <a:lnTo>
                    <a:pt x="3408826" y="0"/>
                  </a:lnTo>
                  <a:cubicBezTo>
                    <a:pt x="3809850" y="241353"/>
                    <a:pt x="4251369" y="473138"/>
                    <a:pt x="4743396" y="687094"/>
                  </a:cubicBezTo>
                  <a:cubicBezTo>
                    <a:pt x="5080848" y="832776"/>
                    <a:pt x="5445297" y="969325"/>
                    <a:pt x="5832387" y="1091958"/>
                  </a:cubicBezTo>
                  <a:cubicBezTo>
                    <a:pt x="6996707" y="1458391"/>
                    <a:pt x="7965338" y="1608740"/>
                    <a:pt x="8723404" y="1649633"/>
                  </a:cubicBezTo>
                  <a:lnTo>
                    <a:pt x="9033435" y="1660700"/>
                  </a:lnTo>
                  <a:lnTo>
                    <a:pt x="9033435" y="1683318"/>
                  </a:lnTo>
                  <a:cubicBezTo>
                    <a:pt x="9033435" y="1923792"/>
                    <a:pt x="9033435" y="2198620"/>
                    <a:pt x="9033435" y="2512708"/>
                  </a:cubicBezTo>
                  <a:cubicBezTo>
                    <a:pt x="8122167" y="2772029"/>
                    <a:pt x="6792056" y="2886025"/>
                    <a:pt x="4974311" y="2462672"/>
                  </a:cubicBezTo>
                  <a:cubicBezTo>
                    <a:pt x="4805815" y="2421337"/>
                    <a:pt x="4637320" y="2380438"/>
                    <a:pt x="4473179" y="2335187"/>
                  </a:cubicBezTo>
                  <a:cubicBezTo>
                    <a:pt x="2674155" y="1839172"/>
                    <a:pt x="1362330" y="1083402"/>
                    <a:pt x="441919" y="364180"/>
                  </a:cubicBezTo>
                  <a:cubicBezTo>
                    <a:pt x="282567" y="241481"/>
                    <a:pt x="136712" y="118347"/>
                    <a:pt x="0" y="0"/>
                  </a:cubicBezTo>
                  <a:close/>
                </a:path>
              </a:pathLst>
            </a:custGeom>
            <a:solidFill>
              <a:schemeClr val="accent4">
                <a:alpha val="70000"/>
              </a:schemeClr>
            </a:solidFill>
            <a:ln>
              <a:noFill/>
            </a:ln>
            <a:effectLst/>
          </p:spPr>
          <p:txBody>
            <a:bodyPr wrap="square" anchor="ctr">
              <a:noAutofit/>
            </a:bodyPr>
            <a:lstStyle/>
            <a:p>
              <a:endParaRPr lang="en-AU" dirty="0"/>
            </a:p>
          </p:txBody>
        </p:sp>
        <p:sp>
          <p:nvSpPr>
            <p:cNvPr id="11" name="Freeform 10">
              <a:extLst>
                <a:ext uri="{FF2B5EF4-FFF2-40B4-BE49-F238E27FC236}">
                  <a16:creationId xmlns="" xmlns:a16="http://schemas.microsoft.com/office/drawing/2014/main" id="{0CC5A7F0-BCEB-D44B-93C9-8D032376A5BD}"/>
                </a:ext>
              </a:extLst>
            </p:cNvPr>
            <p:cNvSpPr>
              <a:spLocks noChangeArrowheads="1"/>
            </p:cNvSpPr>
            <p:nvPr userDrawn="1"/>
          </p:nvSpPr>
          <p:spPr bwMode="auto">
            <a:xfrm>
              <a:off x="9750204" y="-2"/>
              <a:ext cx="2440477" cy="996287"/>
            </a:xfrm>
            <a:custGeom>
              <a:avLst/>
              <a:gdLst>
                <a:gd name="connsiteX0" fmla="*/ 0 w 2440477"/>
                <a:gd name="connsiteY0" fmla="*/ 0 h 996287"/>
                <a:gd name="connsiteX1" fmla="*/ 1981921 w 2440477"/>
                <a:gd name="connsiteY1" fmla="*/ 0 h 996287"/>
                <a:gd name="connsiteX2" fmla="*/ 2206157 w 2440477"/>
                <a:gd name="connsiteY2" fmla="*/ 144779 h 996287"/>
                <a:gd name="connsiteX3" fmla="*/ 2440477 w 2440477"/>
                <a:gd name="connsiteY3" fmla="*/ 289557 h 996287"/>
                <a:gd name="connsiteX4" fmla="*/ 2440477 w 2440477"/>
                <a:gd name="connsiteY4" fmla="*/ 323745 h 996287"/>
                <a:gd name="connsiteX5" fmla="*/ 2440477 w 2440477"/>
                <a:gd name="connsiteY5" fmla="*/ 996287 h 996287"/>
                <a:gd name="connsiteX6" fmla="*/ 855842 w 2440477"/>
                <a:gd name="connsiteY6" fmla="*/ 422944 h 996287"/>
                <a:gd name="connsiteX7" fmla="*/ 0 w 2440477"/>
                <a:gd name="connsiteY7" fmla="*/ 0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77" h="996287">
                  <a:moveTo>
                    <a:pt x="0" y="0"/>
                  </a:moveTo>
                  <a:lnTo>
                    <a:pt x="1981921" y="0"/>
                  </a:lnTo>
                  <a:cubicBezTo>
                    <a:pt x="2054588" y="47540"/>
                    <a:pt x="2129532" y="96159"/>
                    <a:pt x="2206157" y="144779"/>
                  </a:cubicBezTo>
                  <a:lnTo>
                    <a:pt x="2440477" y="289557"/>
                  </a:lnTo>
                  <a:lnTo>
                    <a:pt x="2440477" y="323745"/>
                  </a:lnTo>
                  <a:cubicBezTo>
                    <a:pt x="2440477" y="470901"/>
                    <a:pt x="2440477" y="684947"/>
                    <a:pt x="2440477" y="996287"/>
                  </a:cubicBezTo>
                  <a:cubicBezTo>
                    <a:pt x="1566361" y="732436"/>
                    <a:pt x="855842" y="422944"/>
                    <a:pt x="855842" y="422944"/>
                  </a:cubicBezTo>
                  <a:cubicBezTo>
                    <a:pt x="551272" y="286454"/>
                    <a:pt x="264106" y="145618"/>
                    <a:pt x="0" y="0"/>
                  </a:cubicBezTo>
                  <a:close/>
                </a:path>
              </a:pathLst>
            </a:custGeom>
            <a:solidFill>
              <a:schemeClr val="accent2">
                <a:alpha val="70000"/>
              </a:schemeClr>
            </a:solidFill>
            <a:ln>
              <a:noFill/>
            </a:ln>
            <a:effectLst/>
          </p:spPr>
          <p:txBody>
            <a:bodyPr wrap="square" anchor="ctr">
              <a:noAutofit/>
            </a:bodyPr>
            <a:lstStyle/>
            <a:p>
              <a:endParaRPr lang="en-AU"/>
            </a:p>
          </p:txBody>
        </p:sp>
      </p:grpSp>
      <p:sp>
        <p:nvSpPr>
          <p:cNvPr id="12" name="Subtitle 2">
            <a:extLst>
              <a:ext uri="{FF2B5EF4-FFF2-40B4-BE49-F238E27FC236}">
                <a16:creationId xmlns="" xmlns:a16="http://schemas.microsoft.com/office/drawing/2014/main" id="{E1B04690-73C2-074E-B65D-76AFF0BD7801}"/>
              </a:ext>
            </a:extLst>
          </p:cNvPr>
          <p:cNvSpPr txBox="1">
            <a:spLocks/>
          </p:cNvSpPr>
          <p:nvPr/>
        </p:nvSpPr>
        <p:spPr>
          <a:xfrm>
            <a:off x="5430820" y="5423301"/>
            <a:ext cx="6297465" cy="660806"/>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accent6">
                    <a:lumMod val="75000"/>
                    <a:lumOff val="25000"/>
                  </a:schemeClr>
                </a:solidFill>
                <a:latin typeface="+mn-lt"/>
                <a:ea typeface="+mn-ea"/>
                <a:cs typeface="+mn-cs"/>
              </a:defRPr>
            </a:lvl1pPr>
            <a:lvl2pPr marL="457200" indent="0" algn="ctr" defTabSz="914400" rtl="0" eaLnBrk="1" latinLnBrk="0" hangingPunct="1">
              <a:lnSpc>
                <a:spcPct val="120000"/>
              </a:lnSpc>
              <a:spcBef>
                <a:spcPts val="1000"/>
              </a:spcBef>
              <a:buSzPct val="120000"/>
              <a:buFont typeface="Arial" panose="020B0604020202020204" pitchFamily="34" charset="0"/>
              <a:buNone/>
              <a:defRPr sz="2000" kern="1200">
                <a:solidFill>
                  <a:schemeClr val="accent6">
                    <a:lumMod val="75000"/>
                    <a:lumOff val="25000"/>
                  </a:schemeClr>
                </a:solidFill>
                <a:latin typeface="+mn-lt"/>
                <a:ea typeface="+mn-ea"/>
                <a:cs typeface="+mn-cs"/>
              </a:defRPr>
            </a:lvl2pPr>
            <a:lvl3pPr marL="914400" indent="0" algn="ctr" defTabSz="914400" rtl="0" eaLnBrk="1" latinLnBrk="0" hangingPunct="1">
              <a:lnSpc>
                <a:spcPct val="120000"/>
              </a:lnSpc>
              <a:spcBef>
                <a:spcPts val="1000"/>
              </a:spcBef>
              <a:buSzPct val="90000"/>
              <a:buFont typeface="Wingdings" pitchFamily="2" charset="2"/>
              <a:buNone/>
              <a:defRPr sz="1800" kern="1200">
                <a:solidFill>
                  <a:schemeClr val="accent6">
                    <a:lumMod val="75000"/>
                    <a:lumOff val="25000"/>
                  </a:schemeClr>
                </a:solidFill>
                <a:latin typeface="+mn-lt"/>
                <a:ea typeface="+mn-ea"/>
                <a:cs typeface="+mn-cs"/>
              </a:defRPr>
            </a:lvl3pPr>
            <a:lvl4pPr marL="1371600" indent="0" algn="ctr" defTabSz="914400" rtl="0" eaLnBrk="1" latinLnBrk="0" hangingPunct="1">
              <a:lnSpc>
                <a:spcPct val="120000"/>
              </a:lnSpc>
              <a:spcBef>
                <a:spcPts val="1000"/>
              </a:spcBef>
              <a:buFont typeface="System Font Regular"/>
              <a:buNone/>
              <a:defRPr sz="1600" kern="1200">
                <a:solidFill>
                  <a:schemeClr val="accent6">
                    <a:lumMod val="75000"/>
                    <a:lumOff val="25000"/>
                  </a:schemeClr>
                </a:solidFill>
                <a:latin typeface="+mn-lt"/>
                <a:ea typeface="+mn-ea"/>
                <a:cs typeface="+mn-cs"/>
              </a:defRPr>
            </a:lvl4pPr>
            <a:lvl5pPr marL="1828800" indent="0" algn="ctr" defTabSz="914400" rtl="0" eaLnBrk="1" latinLnBrk="0" hangingPunct="1">
              <a:lnSpc>
                <a:spcPct val="120000"/>
              </a:lnSpc>
              <a:spcBef>
                <a:spcPts val="1000"/>
              </a:spcBef>
              <a:buFont typeface="System Font Regular"/>
              <a:buNone/>
              <a:defRPr sz="1600" kern="1200">
                <a:solidFill>
                  <a:schemeClr val="accent6">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smtClean="0">
                <a:solidFill>
                  <a:schemeClr val="bg1">
                    <a:lumMod val="50000"/>
                  </a:schemeClr>
                </a:solidFill>
              </a:rPr>
              <a:t>[insert presenters name]</a:t>
            </a:r>
          </a:p>
          <a:p>
            <a:pPr algn="r"/>
            <a:r>
              <a:rPr lang="en-US" dirty="0" smtClean="0">
                <a:solidFill>
                  <a:schemeClr val="bg1">
                    <a:lumMod val="50000"/>
                  </a:schemeClr>
                </a:solidFill>
              </a:rPr>
              <a:t>[insert presenters facility]</a:t>
            </a:r>
            <a:endParaRPr lang="en-AU" dirty="0">
              <a:solidFill>
                <a:schemeClr val="bg1">
                  <a:lumMod val="50000"/>
                </a:schemeClr>
              </a:solidFill>
            </a:endParaRPr>
          </a:p>
        </p:txBody>
      </p:sp>
    </p:spTree>
    <p:extLst>
      <p:ext uri="{BB962C8B-B14F-4D97-AF65-F5344CB8AC3E}">
        <p14:creationId xmlns:p14="http://schemas.microsoft.com/office/powerpoint/2010/main" val="3513205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B9B372DA-1E74-3944-AC6E-0B1A4D330BDD}"/>
              </a:ext>
            </a:extLst>
          </p:cNvPr>
          <p:cNvSpPr>
            <a:spLocks noGrp="1"/>
          </p:cNvSpPr>
          <p:nvPr>
            <p:ph type="ftr" sz="quarter" idx="16"/>
          </p:nvPr>
        </p:nvSpPr>
        <p:spPr/>
        <p:txBody>
          <a:bodyPr/>
          <a:lstStyle/>
          <a:p>
            <a:r>
              <a:rPr lang="en-AU"/>
              <a:t>Clinical Excellence Commission</a:t>
            </a:r>
            <a:endParaRPr lang="en-AU" dirty="0"/>
          </a:p>
        </p:txBody>
      </p:sp>
      <p:sp>
        <p:nvSpPr>
          <p:cNvPr id="7" name="Slide Number Placeholder 6">
            <a:extLst>
              <a:ext uri="{FF2B5EF4-FFF2-40B4-BE49-F238E27FC236}">
                <a16:creationId xmlns:a16="http://schemas.microsoft.com/office/drawing/2014/main" xmlns="" id="{64B52B28-0924-C146-A208-90FD4EA701C0}"/>
              </a:ext>
            </a:extLst>
          </p:cNvPr>
          <p:cNvSpPr>
            <a:spLocks noGrp="1"/>
          </p:cNvSpPr>
          <p:nvPr>
            <p:ph type="sldNum" sz="quarter" idx="17"/>
          </p:nvPr>
        </p:nvSpPr>
        <p:spPr/>
        <p:txBody>
          <a:bodyPr/>
          <a:lstStyle/>
          <a:p>
            <a:fld id="{84D3DED8-CEC3-1449-A2AB-4F5665AE0AC9}" type="slidenum">
              <a:rPr lang="en-AU" smtClean="0"/>
              <a:t>10</a:t>
            </a:fld>
            <a:endParaRPr lang="en-AU" dirty="0"/>
          </a:p>
        </p:txBody>
      </p:sp>
      <p:cxnSp>
        <p:nvCxnSpPr>
          <p:cNvPr id="9" name="Straight Connector 8"/>
          <p:cNvCxnSpPr/>
          <p:nvPr/>
        </p:nvCxnSpPr>
        <p:spPr>
          <a:xfrm flipV="1">
            <a:off x="695325" y="5696666"/>
            <a:ext cx="10824020" cy="2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75488" y="4639255"/>
            <a:ext cx="2968668" cy="10326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j-ea"/>
                <a:cs typeface="+mj-cs"/>
              </a:rPr>
              <a:t>Source: </a:t>
            </a:r>
            <a:r>
              <a:rPr kumimoji="0" lang="en-AU" sz="1200" b="0" i="0" u="none" strike="noStrike" kern="1200" cap="none" spc="0" normalizeH="0" baseline="0" noProof="0" dirty="0" smtClean="0">
                <a:ln>
                  <a:noFill/>
                </a:ln>
                <a:solidFill>
                  <a:srgbClr val="C0504D"/>
                </a:solidFill>
                <a:effectLst/>
                <a:uLnTx/>
                <a:uFillTx/>
                <a:latin typeface="Calibri"/>
                <a:ea typeface="+mj-ea"/>
                <a:cs typeface="+mj-cs"/>
              </a:rPr>
              <a:t>Humphrey MD, </a:t>
            </a:r>
            <a:r>
              <a:rPr kumimoji="0" lang="en-AU" sz="1200" b="0" i="0" u="none" strike="noStrike" kern="1200" cap="none" spc="0" normalizeH="0" baseline="0" noProof="0" dirty="0" err="1" smtClean="0">
                <a:ln>
                  <a:noFill/>
                </a:ln>
                <a:solidFill>
                  <a:srgbClr val="C0504D"/>
                </a:solidFill>
                <a:effectLst/>
                <a:uLnTx/>
                <a:uFillTx/>
                <a:latin typeface="Calibri"/>
                <a:ea typeface="+mj-ea"/>
                <a:cs typeface="+mj-cs"/>
              </a:rPr>
              <a:t>Bonello</a:t>
            </a:r>
            <a:r>
              <a:rPr kumimoji="0" lang="en-AU" sz="1200" b="0" i="0" u="none" strike="noStrike" kern="1200" cap="none" spc="0" normalizeH="0" baseline="0" noProof="0" dirty="0" smtClean="0">
                <a:ln>
                  <a:noFill/>
                </a:ln>
                <a:solidFill>
                  <a:srgbClr val="C0504D"/>
                </a:solidFill>
                <a:effectLst/>
                <a:uLnTx/>
                <a:uFillTx/>
                <a:latin typeface="Calibri"/>
                <a:ea typeface="+mj-ea"/>
                <a:cs typeface="+mj-cs"/>
              </a:rPr>
              <a:t> MR, </a:t>
            </a:r>
            <a:r>
              <a:rPr kumimoji="0" lang="en-AU" sz="1200" b="0" i="0" u="none" strike="noStrike" kern="1200" cap="none" spc="0" normalizeH="0" baseline="0" noProof="0" dirty="0" err="1" smtClean="0">
                <a:ln>
                  <a:noFill/>
                </a:ln>
                <a:solidFill>
                  <a:srgbClr val="C0504D"/>
                </a:solidFill>
                <a:effectLst/>
                <a:uLnTx/>
                <a:uFillTx/>
                <a:latin typeface="Calibri"/>
                <a:ea typeface="+mj-ea"/>
                <a:cs typeface="+mj-cs"/>
              </a:rPr>
              <a:t>Chughtai</a:t>
            </a:r>
            <a:r>
              <a:rPr kumimoji="0" lang="en-AU" sz="1200" b="0" i="0" u="none" strike="noStrike" kern="1200" cap="none" spc="0" normalizeH="0" baseline="0" noProof="0" dirty="0" smtClean="0">
                <a:ln>
                  <a:noFill/>
                </a:ln>
                <a:solidFill>
                  <a:srgbClr val="C0504D"/>
                </a:solidFill>
                <a:effectLst/>
                <a:uLnTx/>
                <a:uFillTx/>
                <a:latin typeface="Calibri"/>
                <a:ea typeface="+mj-ea"/>
                <a:cs typeface="+mj-cs"/>
              </a:rPr>
              <a:t> A, </a:t>
            </a:r>
            <a:r>
              <a:rPr kumimoji="0" lang="en-AU" sz="1200" b="0" i="0" u="none" strike="noStrike" kern="1200" cap="none" spc="0" normalizeH="0" baseline="0" noProof="0" dirty="0" err="1" smtClean="0">
                <a:ln>
                  <a:noFill/>
                </a:ln>
                <a:solidFill>
                  <a:srgbClr val="C0504D"/>
                </a:solidFill>
                <a:effectLst/>
                <a:uLnTx/>
                <a:uFillTx/>
                <a:latin typeface="Calibri"/>
                <a:ea typeface="+mj-ea"/>
                <a:cs typeface="+mj-cs"/>
              </a:rPr>
              <a:t>Macaldowie</a:t>
            </a:r>
            <a:r>
              <a:rPr kumimoji="0" lang="en-AU" sz="1200" b="0" i="0" u="none" strike="noStrike" kern="1200" cap="none" spc="0" normalizeH="0" baseline="0" noProof="0" dirty="0" smtClean="0">
                <a:ln>
                  <a:noFill/>
                </a:ln>
                <a:solidFill>
                  <a:srgbClr val="C0504D"/>
                </a:solidFill>
                <a:effectLst/>
                <a:uLnTx/>
                <a:uFillTx/>
                <a:latin typeface="Calibri"/>
                <a:ea typeface="+mj-ea"/>
                <a:cs typeface="+mj-cs"/>
              </a:rPr>
              <a:t> A, Harris K &amp; Chambers GM 2015. Maternal deaths in Australia 2008–2012. Maternal deaths series no. 5. Cat. no. PER 70. Canberra: AIHW.</a:t>
            </a:r>
            <a:br>
              <a:rPr kumimoji="0" lang="en-AU" sz="1200" b="0" i="0" u="none" strike="noStrike" kern="1200" cap="none" spc="0" normalizeH="0" baseline="0" noProof="0" dirty="0" smtClean="0">
                <a:ln>
                  <a:noFill/>
                </a:ln>
                <a:solidFill>
                  <a:srgbClr val="C0504D"/>
                </a:solidFill>
                <a:effectLst/>
                <a:uLnTx/>
                <a:uFillTx/>
                <a:latin typeface="Calibri"/>
                <a:ea typeface="+mj-ea"/>
                <a:cs typeface="+mj-cs"/>
              </a:rPr>
            </a:br>
            <a:r>
              <a:rPr kumimoji="0" lang="en-AU" sz="1200" b="0" i="0" u="none" strike="noStrike" kern="1200" cap="none" spc="0" normalizeH="0" baseline="0" noProof="0" dirty="0" smtClean="0">
                <a:ln>
                  <a:noFill/>
                </a:ln>
                <a:solidFill>
                  <a:sysClr val="windowText" lastClr="000000">
                    <a:lumMod val="75000"/>
                    <a:lumOff val="25000"/>
                  </a:sysClr>
                </a:solidFill>
                <a:effectLst/>
                <a:uLnTx/>
                <a:uFillTx/>
                <a:latin typeface="Calibri"/>
                <a:ea typeface="+mj-ea"/>
                <a:cs typeface="+mj-cs"/>
              </a:rPr>
              <a:t> </a:t>
            </a:r>
            <a:endParaRPr kumimoji="0" lang="en-AU" sz="1200" b="0" i="0" u="none" strike="noStrike" kern="1200" cap="none" spc="0" normalizeH="0" baseline="0" noProof="0" dirty="0">
              <a:ln>
                <a:noFill/>
              </a:ln>
              <a:solidFill>
                <a:sysClr val="windowText" lastClr="000000">
                  <a:lumMod val="75000"/>
                  <a:lumOff val="25000"/>
                </a:sysClr>
              </a:solidFill>
              <a:effectLst/>
              <a:uLnTx/>
              <a:uFillTx/>
              <a:latin typeface="Calibri"/>
              <a:ea typeface="+mj-ea"/>
              <a:cs typeface="+mj-cs"/>
            </a:endParaRPr>
          </a:p>
        </p:txBody>
      </p:sp>
      <p:pic>
        <p:nvPicPr>
          <p:cNvPr id="1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44156" y="0"/>
            <a:ext cx="8912861" cy="595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7125951" y="1578481"/>
            <a:ext cx="576064" cy="2088232"/>
          </a:xfrm>
          <a:prstGeom prst="ellipse">
            <a:avLst/>
          </a:prstGeom>
          <a:noFill/>
          <a:ln w="5715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ight Arrow 12"/>
          <p:cNvSpPr/>
          <p:nvPr/>
        </p:nvSpPr>
        <p:spPr>
          <a:xfrm rot="19301830">
            <a:off x="5962577" y="4794533"/>
            <a:ext cx="576064" cy="216024"/>
          </a:xfrm>
          <a:prstGeom prst="rightArrow">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151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11</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b="20166"/>
          <a:stretch/>
        </p:blipFill>
        <p:spPr>
          <a:xfrm>
            <a:off x="0" y="-18279"/>
            <a:ext cx="12192000" cy="6884675"/>
          </a:xfrm>
          <a:prstGeom prst="rect">
            <a:avLst/>
          </a:prstGeom>
        </p:spPr>
      </p:pic>
      <p:sp>
        <p:nvSpPr>
          <p:cNvPr id="10" name="Content Placeholder 3"/>
          <p:cNvSpPr txBox="1">
            <a:spLocks/>
          </p:cNvSpPr>
          <p:nvPr/>
        </p:nvSpPr>
        <p:spPr>
          <a:xfrm>
            <a:off x="695325" y="1607489"/>
            <a:ext cx="6695031" cy="3954481"/>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anose="020B0604020202020204" pitchFamily="34" charset="0"/>
              <a:buChar char="•"/>
            </a:pPr>
            <a:r>
              <a:rPr lang="en-AU" sz="3200" dirty="0">
                <a:solidFill>
                  <a:prstClr val="black"/>
                </a:solidFill>
              </a:rPr>
              <a:t>28 year old presented at 34 weeks</a:t>
            </a:r>
          </a:p>
          <a:p>
            <a:pPr marL="342900" indent="-342900">
              <a:lnSpc>
                <a:spcPct val="100000"/>
              </a:lnSpc>
              <a:spcBef>
                <a:spcPct val="20000"/>
              </a:spcBef>
              <a:buFont typeface="Arial" panose="020B0604020202020204" pitchFamily="34" charset="0"/>
              <a:buChar char="•"/>
            </a:pPr>
            <a:r>
              <a:rPr lang="en-AU" sz="3200" dirty="0">
                <a:solidFill>
                  <a:prstClr val="black"/>
                </a:solidFill>
              </a:rPr>
              <a:t>Underwent emergency LSCS for placental abruption</a:t>
            </a:r>
          </a:p>
          <a:p>
            <a:pPr marL="342900" indent="-342900">
              <a:lnSpc>
                <a:spcPct val="100000"/>
              </a:lnSpc>
              <a:spcBef>
                <a:spcPct val="20000"/>
              </a:spcBef>
              <a:buFont typeface="Arial" panose="020B0604020202020204" pitchFamily="34" charset="0"/>
              <a:buChar char="•"/>
            </a:pPr>
            <a:r>
              <a:rPr lang="en-AU" sz="3200" dirty="0" err="1">
                <a:solidFill>
                  <a:prstClr val="black"/>
                </a:solidFill>
              </a:rPr>
              <a:t>Hx</a:t>
            </a:r>
            <a:r>
              <a:rPr lang="en-AU" sz="3200" dirty="0">
                <a:solidFill>
                  <a:prstClr val="black"/>
                </a:solidFill>
              </a:rPr>
              <a:t> indicates previous DVT post-op requiring 3 month warfarin therapy</a:t>
            </a:r>
          </a:p>
          <a:p>
            <a:pPr marL="342900" indent="-342900">
              <a:lnSpc>
                <a:spcPct val="100000"/>
              </a:lnSpc>
              <a:spcBef>
                <a:spcPct val="20000"/>
              </a:spcBef>
              <a:buFont typeface="Arial" panose="020B0604020202020204" pitchFamily="34" charset="0"/>
              <a:buChar char="•"/>
            </a:pPr>
            <a:r>
              <a:rPr lang="en-AU" sz="3200" dirty="0">
                <a:solidFill>
                  <a:prstClr val="black"/>
                </a:solidFill>
              </a:rPr>
              <a:t>Prescribed </a:t>
            </a:r>
            <a:r>
              <a:rPr lang="en-AU" sz="3200" dirty="0" err="1">
                <a:solidFill>
                  <a:prstClr val="black"/>
                </a:solidFill>
              </a:rPr>
              <a:t>Clexane</a:t>
            </a:r>
            <a:r>
              <a:rPr lang="en-AU" sz="3200" dirty="0">
                <a:solidFill>
                  <a:prstClr val="black"/>
                </a:solidFill>
              </a:rPr>
              <a:t> 40mg post-LCSC</a:t>
            </a:r>
          </a:p>
          <a:p>
            <a:pPr marL="342900" indent="-342900">
              <a:lnSpc>
                <a:spcPct val="100000"/>
              </a:lnSpc>
              <a:spcBef>
                <a:spcPct val="20000"/>
              </a:spcBef>
              <a:buFont typeface="Arial" panose="020B0604020202020204" pitchFamily="34" charset="0"/>
              <a:buChar char="•"/>
            </a:pPr>
            <a:r>
              <a:rPr lang="en-AU" sz="3200" dirty="0">
                <a:solidFill>
                  <a:prstClr val="black"/>
                </a:solidFill>
              </a:rPr>
              <a:t>Ceased Day 4</a:t>
            </a:r>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3"/>
                </a:solidFill>
              </a:rPr>
              <a:t>Case ONE</a:t>
            </a:r>
            <a:endParaRPr lang="en-AU" sz="2400" dirty="0">
              <a:solidFill>
                <a:schemeClr val="accent3"/>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What’s the Harm?</a:t>
            </a:r>
            <a:r>
              <a:rPr lang="en-AU" dirty="0"/>
              <a:t/>
            </a:r>
            <a:br>
              <a:rPr lang="en-AU" dirty="0"/>
            </a:br>
            <a:endParaRPr lang="en-AU" dirty="0"/>
          </a:p>
        </p:txBody>
      </p:sp>
    </p:spTree>
    <p:extLst>
      <p:ext uri="{BB962C8B-B14F-4D97-AF65-F5344CB8AC3E}">
        <p14:creationId xmlns:p14="http://schemas.microsoft.com/office/powerpoint/2010/main" val="360974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b="20166"/>
          <a:stretch/>
        </p:blipFill>
        <p:spPr>
          <a:xfrm>
            <a:off x="0" y="-18279"/>
            <a:ext cx="12192000" cy="6884675"/>
          </a:xfrm>
          <a:prstGeom prst="rect">
            <a:avLst/>
          </a:prstGeom>
        </p:spPr>
      </p:pic>
      <p:sp>
        <p:nvSpPr>
          <p:cNvPr id="10" name="Content Placeholder 3"/>
          <p:cNvSpPr txBox="1">
            <a:spLocks/>
          </p:cNvSpPr>
          <p:nvPr/>
        </p:nvSpPr>
        <p:spPr>
          <a:xfrm>
            <a:off x="695325" y="1607489"/>
            <a:ext cx="6695031" cy="3954481"/>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anose="020B0604020202020204" pitchFamily="34" charset="0"/>
              <a:buChar char="•"/>
            </a:pPr>
            <a:r>
              <a:rPr lang="en-AU" sz="3200" dirty="0">
                <a:solidFill>
                  <a:prstClr val="black"/>
                </a:solidFill>
              </a:rPr>
              <a:t>Represented 28 days post-partum with significant pain and swelling of calf</a:t>
            </a:r>
          </a:p>
          <a:p>
            <a:pPr marL="342900" indent="-342900">
              <a:lnSpc>
                <a:spcPct val="100000"/>
              </a:lnSpc>
              <a:spcBef>
                <a:spcPct val="20000"/>
              </a:spcBef>
              <a:buFont typeface="Arial" panose="020B0604020202020204" pitchFamily="34" charset="0"/>
              <a:buChar char="•"/>
            </a:pPr>
            <a:r>
              <a:rPr lang="en-AU" sz="3200" dirty="0">
                <a:solidFill>
                  <a:prstClr val="black"/>
                </a:solidFill>
              </a:rPr>
              <a:t>U/S </a:t>
            </a:r>
            <a:r>
              <a:rPr lang="en-AU" sz="3200" dirty="0" smtClean="0">
                <a:solidFill>
                  <a:prstClr val="black"/>
                </a:solidFill>
              </a:rPr>
              <a:t>confirmed </a:t>
            </a:r>
            <a:r>
              <a:rPr lang="en-AU" sz="3200" dirty="0">
                <a:solidFill>
                  <a:prstClr val="black"/>
                </a:solidFill>
              </a:rPr>
              <a:t>DVT </a:t>
            </a:r>
          </a:p>
          <a:p>
            <a:pPr marL="342900" indent="-342900">
              <a:lnSpc>
                <a:spcPct val="100000"/>
              </a:lnSpc>
              <a:spcBef>
                <a:spcPct val="20000"/>
              </a:spcBef>
              <a:buFont typeface="Arial" panose="020B0604020202020204" pitchFamily="34" charset="0"/>
              <a:buChar char="•"/>
            </a:pPr>
            <a:r>
              <a:rPr lang="en-AU" sz="3200" dirty="0">
                <a:solidFill>
                  <a:prstClr val="black"/>
                </a:solidFill>
              </a:rPr>
              <a:t>Commenced on treatment dose of anticoagulant for 6 months</a:t>
            </a:r>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3"/>
                </a:solidFill>
              </a:rPr>
              <a:t>Case ONE</a:t>
            </a:r>
            <a:endParaRPr lang="en-AU" sz="2400" dirty="0">
              <a:solidFill>
                <a:schemeClr val="accent3"/>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What’s the Harm?</a:t>
            </a:r>
            <a:r>
              <a:rPr lang="en-AU" dirty="0"/>
              <a:t/>
            </a:r>
            <a:br>
              <a:rPr lang="en-AU" dirty="0"/>
            </a:br>
            <a:endParaRPr lang="en-AU" dirty="0"/>
          </a:p>
        </p:txBody>
      </p:sp>
    </p:spTree>
    <p:extLst>
      <p:ext uri="{BB962C8B-B14F-4D97-AF65-F5344CB8AC3E}">
        <p14:creationId xmlns:p14="http://schemas.microsoft.com/office/powerpoint/2010/main" val="4019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C:\Users\georgel\Desktop\Icons and Pics\bigstock-Happy-mother-with-newborn-baby-26066267.jpg"/>
          <p:cNvPicPr>
            <a:picLocks noChangeAspect="1" noChangeArrowheads="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b="15694"/>
          <a:stretch/>
        </p:blipFill>
        <p:spPr bwMode="auto">
          <a:xfrm>
            <a:off x="22670" y="0"/>
            <a:ext cx="12192000" cy="688094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95325" y="1607489"/>
            <a:ext cx="7045760" cy="3954481"/>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anose="020B0604020202020204" pitchFamily="34" charset="0"/>
              <a:buChar char="•"/>
            </a:pPr>
            <a:r>
              <a:rPr lang="en-AU" sz="3200" dirty="0">
                <a:solidFill>
                  <a:prstClr val="black"/>
                </a:solidFill>
              </a:rPr>
              <a:t>32 year old presented at 40+1 weeks</a:t>
            </a:r>
          </a:p>
          <a:p>
            <a:pPr marL="342900" indent="-342900">
              <a:lnSpc>
                <a:spcPct val="100000"/>
              </a:lnSpc>
              <a:spcBef>
                <a:spcPct val="20000"/>
              </a:spcBef>
              <a:buFont typeface="Arial" panose="020B0604020202020204" pitchFamily="34" charset="0"/>
              <a:buChar char="•"/>
            </a:pPr>
            <a:r>
              <a:rPr lang="en-AU" sz="3200" dirty="0">
                <a:solidFill>
                  <a:prstClr val="black"/>
                </a:solidFill>
              </a:rPr>
              <a:t>Fully dilated</a:t>
            </a:r>
          </a:p>
          <a:p>
            <a:pPr marL="342900" indent="-342900">
              <a:lnSpc>
                <a:spcPct val="100000"/>
              </a:lnSpc>
              <a:spcBef>
                <a:spcPct val="20000"/>
              </a:spcBef>
              <a:buFont typeface="Arial" panose="020B0604020202020204" pitchFamily="34" charset="0"/>
              <a:buChar char="•"/>
            </a:pPr>
            <a:r>
              <a:rPr lang="en-AU" sz="3200" dirty="0">
                <a:solidFill>
                  <a:prstClr val="black"/>
                </a:solidFill>
              </a:rPr>
              <a:t>Rapid NVB, nil complications</a:t>
            </a:r>
          </a:p>
          <a:p>
            <a:pPr marL="342900" indent="-342900">
              <a:lnSpc>
                <a:spcPct val="100000"/>
              </a:lnSpc>
              <a:spcBef>
                <a:spcPct val="20000"/>
              </a:spcBef>
              <a:buFont typeface="Arial" panose="020B0604020202020204" pitchFamily="34" charset="0"/>
              <a:buChar char="•"/>
            </a:pPr>
            <a:r>
              <a:rPr lang="en-AU" sz="3200" dirty="0" err="1">
                <a:solidFill>
                  <a:prstClr val="black"/>
                </a:solidFill>
              </a:rPr>
              <a:t>Hx</a:t>
            </a:r>
            <a:r>
              <a:rPr lang="en-AU" sz="3200" dirty="0">
                <a:solidFill>
                  <a:prstClr val="black"/>
                </a:solidFill>
              </a:rPr>
              <a:t> notes BMI = 42, family history of PE</a:t>
            </a:r>
          </a:p>
          <a:p>
            <a:pPr marL="342900" indent="-342900">
              <a:lnSpc>
                <a:spcPct val="100000"/>
              </a:lnSpc>
              <a:spcBef>
                <a:spcPct val="20000"/>
              </a:spcBef>
              <a:buFont typeface="Arial" panose="020B0604020202020204" pitchFamily="34" charset="0"/>
              <a:buChar char="•"/>
            </a:pPr>
            <a:r>
              <a:rPr lang="en-AU" sz="3200" dirty="0">
                <a:solidFill>
                  <a:prstClr val="black"/>
                </a:solidFill>
              </a:rPr>
              <a:t>Nil VTE Risk Assessment completed</a:t>
            </a:r>
          </a:p>
          <a:p>
            <a:pPr marL="342900" indent="-342900">
              <a:lnSpc>
                <a:spcPct val="100000"/>
              </a:lnSpc>
              <a:spcBef>
                <a:spcPct val="20000"/>
              </a:spcBef>
              <a:buFont typeface="Arial" panose="020B0604020202020204" pitchFamily="34" charset="0"/>
              <a:buChar char="•"/>
            </a:pPr>
            <a:r>
              <a:rPr lang="en-AU" sz="3200" dirty="0">
                <a:solidFill>
                  <a:prstClr val="black"/>
                </a:solidFill>
              </a:rPr>
              <a:t>Discharged 3/7 post-partum</a:t>
            </a:r>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3"/>
                </a:solidFill>
              </a:rPr>
              <a:t>Case TWO</a:t>
            </a:r>
            <a:endParaRPr lang="en-AU" sz="2400" dirty="0">
              <a:solidFill>
                <a:schemeClr val="accent3"/>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508545"/>
            <a:ext cx="10801350" cy="666505"/>
          </a:xfrm>
        </p:spPr>
        <p:txBody>
          <a:bodyPr/>
          <a:lstStyle/>
          <a:p>
            <a:r>
              <a:rPr lang="en-US" dirty="0"/>
              <a:t>What’s the Harm?</a:t>
            </a:r>
            <a:r>
              <a:rPr lang="en-AU" dirty="0"/>
              <a:t/>
            </a:r>
            <a:br>
              <a:rPr lang="en-AU" dirty="0"/>
            </a:br>
            <a:endParaRPr lang="en-AU" dirty="0"/>
          </a:p>
        </p:txBody>
      </p:sp>
    </p:spTree>
    <p:extLst>
      <p:ext uri="{BB962C8B-B14F-4D97-AF65-F5344CB8AC3E}">
        <p14:creationId xmlns:p14="http://schemas.microsoft.com/office/powerpoint/2010/main" val="65383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14</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C:\Users\georgel\Desktop\Icons and Pics\bigstock-Happy-mother-with-newborn-baby-26066267.jpg"/>
          <p:cNvPicPr>
            <a:picLocks noChangeAspect="1" noChangeArrowheads="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b="15694"/>
          <a:stretch/>
        </p:blipFill>
        <p:spPr bwMode="auto">
          <a:xfrm>
            <a:off x="22670" y="0"/>
            <a:ext cx="12192000" cy="688094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95325" y="1607489"/>
            <a:ext cx="7045760" cy="3954481"/>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anose="020B0604020202020204" pitchFamily="34" charset="0"/>
              <a:buChar char="•"/>
            </a:pPr>
            <a:r>
              <a:rPr lang="en-AU" sz="3200" dirty="0">
                <a:solidFill>
                  <a:prstClr val="black"/>
                </a:solidFill>
              </a:rPr>
              <a:t>10 days post-partum found collapsed at home</a:t>
            </a:r>
          </a:p>
          <a:p>
            <a:pPr marL="342900" indent="-342900">
              <a:lnSpc>
                <a:spcPct val="100000"/>
              </a:lnSpc>
              <a:spcBef>
                <a:spcPct val="20000"/>
              </a:spcBef>
              <a:buFont typeface="Arial" panose="020B0604020202020204" pitchFamily="34" charset="0"/>
              <a:buChar char="•"/>
            </a:pPr>
            <a:r>
              <a:rPr lang="en-AU" sz="3200" dirty="0">
                <a:solidFill>
                  <a:prstClr val="black"/>
                </a:solidFill>
              </a:rPr>
              <a:t>Paramedics called and transported patient to hospital</a:t>
            </a:r>
          </a:p>
          <a:p>
            <a:pPr marL="342900" indent="-342900">
              <a:lnSpc>
                <a:spcPct val="100000"/>
              </a:lnSpc>
              <a:spcBef>
                <a:spcPct val="20000"/>
              </a:spcBef>
              <a:buFont typeface="Arial" panose="020B0604020202020204" pitchFamily="34" charset="0"/>
              <a:buChar char="•"/>
            </a:pPr>
            <a:r>
              <a:rPr lang="en-AU" sz="3200" dirty="0">
                <a:solidFill>
                  <a:prstClr val="black"/>
                </a:solidFill>
              </a:rPr>
              <a:t>Dead on arrival</a:t>
            </a:r>
          </a:p>
          <a:p>
            <a:pPr marL="342900" indent="-342900">
              <a:lnSpc>
                <a:spcPct val="100000"/>
              </a:lnSpc>
              <a:spcBef>
                <a:spcPct val="20000"/>
              </a:spcBef>
              <a:buFont typeface="Arial" panose="020B0604020202020204" pitchFamily="34" charset="0"/>
              <a:buChar char="•"/>
            </a:pPr>
            <a:r>
              <a:rPr lang="en-AU" sz="3200" dirty="0">
                <a:solidFill>
                  <a:prstClr val="black"/>
                </a:solidFill>
              </a:rPr>
              <a:t>Post-mortem findings: Extensive pulmonary embolism </a:t>
            </a:r>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3"/>
                </a:solidFill>
              </a:rPr>
              <a:t>Case TWO</a:t>
            </a:r>
            <a:endParaRPr lang="en-AU" sz="2400" dirty="0">
              <a:solidFill>
                <a:schemeClr val="accent3"/>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508545"/>
            <a:ext cx="10801350" cy="666505"/>
          </a:xfrm>
        </p:spPr>
        <p:txBody>
          <a:bodyPr/>
          <a:lstStyle/>
          <a:p>
            <a:r>
              <a:rPr lang="en-US" dirty="0"/>
              <a:t>What’s the Harm?</a:t>
            </a:r>
            <a:r>
              <a:rPr lang="en-AU" dirty="0"/>
              <a:t/>
            </a:r>
            <a:br>
              <a:rPr lang="en-AU" dirty="0"/>
            </a:br>
            <a:endParaRPr lang="en-AU" dirty="0"/>
          </a:p>
        </p:txBody>
      </p:sp>
    </p:spTree>
    <p:extLst>
      <p:ext uri="{BB962C8B-B14F-4D97-AF65-F5344CB8AC3E}">
        <p14:creationId xmlns:p14="http://schemas.microsoft.com/office/powerpoint/2010/main" val="3968186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AU"/>
          </a:p>
        </p:txBody>
      </p:sp>
      <p:pic>
        <p:nvPicPr>
          <p:cNvPr id="9" name="Picture 2" descr="C:\Users\georgel\Desktop\Icons and Pics\bigstock-Pregnant-Woman-Belly-Pregnanc-798713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60" y="1"/>
            <a:ext cx="12171680" cy="68478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txBox="1">
            <a:spLocks/>
          </p:cNvSpPr>
          <p:nvPr/>
        </p:nvSpPr>
        <p:spPr>
          <a:xfrm>
            <a:off x="695325" y="487680"/>
            <a:ext cx="4018915" cy="5630200"/>
          </a:xfrm>
          <a:prstGeom prst="rect">
            <a:avLst/>
          </a:prstGeom>
        </p:spPr>
        <p:txBody>
          <a:bodyPr anchor="ct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solidFill>
                  <a:schemeClr val="bg2"/>
                </a:solidFill>
              </a:rPr>
              <a:t>Completing a VTE risk assessment and prescribing appropriate prophylaxis can save a mother’s life</a:t>
            </a:r>
          </a:p>
        </p:txBody>
      </p:sp>
    </p:spTree>
    <p:extLst>
      <p:ext uri="{BB962C8B-B14F-4D97-AF65-F5344CB8AC3E}">
        <p14:creationId xmlns:p14="http://schemas.microsoft.com/office/powerpoint/2010/main" val="3058453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B100B-FC53-E347-A255-474A31B5E0E3}"/>
              </a:ext>
            </a:extLst>
          </p:cNvPr>
          <p:cNvSpPr>
            <a:spLocks noGrp="1"/>
          </p:cNvSpPr>
          <p:nvPr>
            <p:ph type="title"/>
          </p:nvPr>
        </p:nvSpPr>
        <p:spPr/>
        <p:txBody>
          <a:bodyPr/>
          <a:lstStyle/>
          <a:p>
            <a:r>
              <a:rPr lang="en-US" dirty="0"/>
              <a:t>VTE Risk Assessment</a:t>
            </a:r>
            <a:endParaRPr lang="en-AU" dirty="0"/>
          </a:p>
        </p:txBody>
      </p:sp>
      <p:sp>
        <p:nvSpPr>
          <p:cNvPr id="7" name="Footer Placeholder 6">
            <a:extLst>
              <a:ext uri="{FF2B5EF4-FFF2-40B4-BE49-F238E27FC236}">
                <a16:creationId xmlns:a16="http://schemas.microsoft.com/office/drawing/2014/main" xmlns="" id="{5E86D9A5-2496-3144-BEE6-1D216A347544}"/>
              </a:ext>
            </a:extLst>
          </p:cNvPr>
          <p:cNvSpPr>
            <a:spLocks noGrp="1"/>
          </p:cNvSpPr>
          <p:nvPr>
            <p:ph type="ftr" sz="quarter" idx="17"/>
          </p:nvPr>
        </p:nvSpPr>
        <p:spPr/>
        <p:txBody>
          <a:bodyPr/>
          <a:lstStyle/>
          <a:p>
            <a:r>
              <a:rPr lang="en-AU"/>
              <a:t>Clinical Excellence Commission</a:t>
            </a:r>
            <a:endParaRPr lang="en-AU" dirty="0"/>
          </a:p>
        </p:txBody>
      </p:sp>
      <p:sp>
        <p:nvSpPr>
          <p:cNvPr id="8" name="Slide Number Placeholder 7">
            <a:extLst>
              <a:ext uri="{FF2B5EF4-FFF2-40B4-BE49-F238E27FC236}">
                <a16:creationId xmlns:a16="http://schemas.microsoft.com/office/drawing/2014/main" xmlns="" id="{BA77C95E-BFD0-A343-8E39-58855A08BC42}"/>
              </a:ext>
            </a:extLst>
          </p:cNvPr>
          <p:cNvSpPr>
            <a:spLocks noGrp="1"/>
          </p:cNvSpPr>
          <p:nvPr>
            <p:ph type="sldNum" sz="quarter" idx="18"/>
          </p:nvPr>
        </p:nvSpPr>
        <p:spPr/>
        <p:txBody>
          <a:bodyPr/>
          <a:lstStyle/>
          <a:p>
            <a:fld id="{84D3DED8-CEC3-1449-A2AB-4F5665AE0AC9}" type="slidenum">
              <a:rPr lang="en-AU" smtClean="0"/>
              <a:t>16</a:t>
            </a:fld>
            <a:endParaRPr lang="en-AU" dirty="0"/>
          </a:p>
        </p:txBody>
      </p:sp>
      <p:cxnSp>
        <p:nvCxnSpPr>
          <p:cNvPr id="10" name="Straight Connector 9"/>
          <p:cNvCxnSpPr/>
          <p:nvPr/>
        </p:nvCxnSpPr>
        <p:spPr>
          <a:xfrm>
            <a:off x="695325" y="5696880"/>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4"/>
          <p:cNvSpPr txBox="1">
            <a:spLocks/>
          </p:cNvSpPr>
          <p:nvPr/>
        </p:nvSpPr>
        <p:spPr>
          <a:xfrm>
            <a:off x="695324" y="1147878"/>
            <a:ext cx="11392291"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smtClean="0">
                <a:solidFill>
                  <a:schemeClr val="accent3"/>
                </a:solidFill>
              </a:rPr>
              <a:t>Prevention of Venous Thromboembolism Policy Directive </a:t>
            </a:r>
            <a:r>
              <a:rPr lang="en-US" sz="2400" dirty="0" smtClean="0">
                <a:solidFill>
                  <a:schemeClr val="accent3"/>
                </a:solidFill>
              </a:rPr>
              <a:t>(PD2019_057) states:</a:t>
            </a:r>
            <a:endParaRPr lang="en-AU" sz="2400" i="1" dirty="0">
              <a:solidFill>
                <a:schemeClr val="accent3"/>
              </a:solidFill>
            </a:endParaRPr>
          </a:p>
        </p:txBody>
      </p:sp>
      <p:sp>
        <p:nvSpPr>
          <p:cNvPr id="13" name="Content Placeholder 2"/>
          <p:cNvSpPr>
            <a:spLocks noGrp="1"/>
          </p:cNvSpPr>
          <p:nvPr>
            <p:ph sz="quarter" idx="14"/>
          </p:nvPr>
        </p:nvSpPr>
        <p:spPr>
          <a:xfrm>
            <a:off x="786871" y="1814383"/>
            <a:ext cx="7831036" cy="3955612"/>
          </a:xfrm>
        </p:spPr>
        <p:txBody>
          <a:bodyPr/>
          <a:lstStyle/>
          <a:p>
            <a:pPr marL="342900" lvl="0" indent="-342900">
              <a:lnSpc>
                <a:spcPct val="100000"/>
              </a:lnSpc>
              <a:spcBef>
                <a:spcPct val="20000"/>
              </a:spcBef>
              <a:buFont typeface="Arial" pitchFamily="34" charset="0"/>
              <a:buChar char="•"/>
            </a:pPr>
            <a:r>
              <a:rPr lang="en-AU" sz="2400" dirty="0">
                <a:solidFill>
                  <a:prstClr val="black"/>
                </a:solidFill>
              </a:rPr>
              <a:t>All pregnant and </a:t>
            </a:r>
            <a:r>
              <a:rPr lang="en-AU" sz="2400" dirty="0" smtClean="0">
                <a:solidFill>
                  <a:prstClr val="black"/>
                </a:solidFill>
              </a:rPr>
              <a:t>postpartum </a:t>
            </a:r>
            <a:r>
              <a:rPr lang="en-AU" sz="2400" dirty="0">
                <a:solidFill>
                  <a:prstClr val="black"/>
                </a:solidFill>
              </a:rPr>
              <a:t>women must undergo VTE risk assessment</a:t>
            </a:r>
            <a:r>
              <a:rPr lang="en-AU" sz="2400" dirty="0" smtClean="0">
                <a:solidFill>
                  <a:prstClr val="black"/>
                </a:solidFill>
              </a:rPr>
              <a:t>:</a:t>
            </a:r>
            <a:endParaRPr lang="en-AU" sz="2400" dirty="0">
              <a:solidFill>
                <a:prstClr val="black"/>
              </a:solidFill>
            </a:endParaRPr>
          </a:p>
          <a:p>
            <a:pPr marL="538163" lvl="1" indent="-274638">
              <a:lnSpc>
                <a:spcPct val="100000"/>
              </a:lnSpc>
              <a:spcBef>
                <a:spcPct val="20000"/>
              </a:spcBef>
              <a:buSzTx/>
              <a:buFont typeface="Arial" pitchFamily="34" charset="0"/>
              <a:buChar char="–"/>
            </a:pPr>
            <a:r>
              <a:rPr lang="en-AU" sz="2000" dirty="0">
                <a:solidFill>
                  <a:prstClr val="black"/>
                </a:solidFill>
              </a:rPr>
              <a:t>During the </a:t>
            </a:r>
            <a:r>
              <a:rPr lang="en-AU" sz="2000" dirty="0">
                <a:solidFill>
                  <a:srgbClr val="C0504D"/>
                </a:solidFill>
              </a:rPr>
              <a:t>first comprehensive antenatal assessment</a:t>
            </a:r>
            <a:endParaRPr lang="en-AU" sz="2000" dirty="0">
              <a:solidFill>
                <a:prstClr val="black"/>
              </a:solidFill>
            </a:endParaRPr>
          </a:p>
          <a:p>
            <a:pPr marL="538163" lvl="1" indent="-274638">
              <a:lnSpc>
                <a:spcPct val="100000"/>
              </a:lnSpc>
              <a:spcBef>
                <a:spcPct val="20000"/>
              </a:spcBef>
              <a:buSzTx/>
              <a:buFont typeface="Arial" pitchFamily="34" charset="0"/>
              <a:buChar char="–"/>
            </a:pPr>
            <a:r>
              <a:rPr lang="en-AU" sz="2000" dirty="0">
                <a:solidFill>
                  <a:prstClr val="black"/>
                </a:solidFill>
              </a:rPr>
              <a:t>Within 24 hours of </a:t>
            </a:r>
            <a:r>
              <a:rPr lang="en-AU" sz="2000" dirty="0">
                <a:solidFill>
                  <a:srgbClr val="C0504D"/>
                </a:solidFill>
              </a:rPr>
              <a:t>admission</a:t>
            </a:r>
            <a:r>
              <a:rPr lang="en-AU" sz="2000" dirty="0">
                <a:solidFill>
                  <a:prstClr val="black"/>
                </a:solidFill>
              </a:rPr>
              <a:t> into a </a:t>
            </a:r>
            <a:r>
              <a:rPr lang="en-AU" sz="2000" dirty="0">
                <a:solidFill>
                  <a:srgbClr val="C0504D"/>
                </a:solidFill>
              </a:rPr>
              <a:t>non-obstetric setting </a:t>
            </a:r>
            <a:r>
              <a:rPr lang="en-AU" sz="2000" dirty="0">
                <a:solidFill>
                  <a:prstClr val="black"/>
                </a:solidFill>
              </a:rPr>
              <a:t>for a non-pregnancy related complaint</a:t>
            </a:r>
          </a:p>
          <a:p>
            <a:pPr marL="538163" lvl="1" indent="-274638">
              <a:lnSpc>
                <a:spcPct val="100000"/>
              </a:lnSpc>
              <a:spcBef>
                <a:spcPct val="20000"/>
              </a:spcBef>
              <a:buSzTx/>
              <a:buFont typeface="Arial" pitchFamily="34" charset="0"/>
              <a:buChar char="–"/>
            </a:pPr>
            <a:r>
              <a:rPr lang="en-AU" sz="2000" dirty="0">
                <a:solidFill>
                  <a:prstClr val="black"/>
                </a:solidFill>
              </a:rPr>
              <a:t>Within 24 hours of </a:t>
            </a:r>
            <a:r>
              <a:rPr lang="en-AU" sz="2000" dirty="0">
                <a:solidFill>
                  <a:srgbClr val="C0504D"/>
                </a:solidFill>
              </a:rPr>
              <a:t>admission</a:t>
            </a:r>
            <a:r>
              <a:rPr lang="en-AU" sz="2000" dirty="0">
                <a:solidFill>
                  <a:prstClr val="black"/>
                </a:solidFill>
              </a:rPr>
              <a:t> into an </a:t>
            </a:r>
            <a:r>
              <a:rPr lang="en-AU" sz="2000" dirty="0">
                <a:solidFill>
                  <a:srgbClr val="C0504D"/>
                </a:solidFill>
              </a:rPr>
              <a:t>obstetric setting </a:t>
            </a:r>
            <a:r>
              <a:rPr lang="en-AU" sz="2000" dirty="0">
                <a:solidFill>
                  <a:prstClr val="black"/>
                </a:solidFill>
              </a:rPr>
              <a:t>for a pregnancy or non-pregnancy related complaint</a:t>
            </a:r>
          </a:p>
          <a:p>
            <a:pPr marL="538163" lvl="1" indent="-274638">
              <a:lnSpc>
                <a:spcPct val="100000"/>
              </a:lnSpc>
              <a:spcBef>
                <a:spcPct val="20000"/>
              </a:spcBef>
              <a:buClr>
                <a:prstClr val="black"/>
              </a:buClr>
              <a:buSzTx/>
              <a:buFont typeface="Arial" pitchFamily="34" charset="0"/>
              <a:buChar char="–"/>
            </a:pPr>
            <a:r>
              <a:rPr lang="en-AU" sz="2000" dirty="0">
                <a:solidFill>
                  <a:schemeClr val="tx1"/>
                </a:solidFill>
              </a:rPr>
              <a:t>During </a:t>
            </a:r>
            <a:r>
              <a:rPr lang="en-AU" sz="2000" dirty="0">
                <a:solidFill>
                  <a:srgbClr val="C0504D"/>
                </a:solidFill>
              </a:rPr>
              <a:t>postpartum</a:t>
            </a:r>
            <a:r>
              <a:rPr lang="en-AU" sz="2000" dirty="0">
                <a:solidFill>
                  <a:schemeClr val="tx1"/>
                </a:solidFill>
              </a:rPr>
              <a:t> care, within 2 hours of birth (vaginal or caesarean section)</a:t>
            </a:r>
          </a:p>
          <a:p>
            <a:endParaRPr lang="en-AU"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55242" y="1889484"/>
            <a:ext cx="2959769" cy="4207749"/>
          </a:xfrm>
          <a:prstGeom prst="rect">
            <a:avLst/>
          </a:prstGeom>
          <a:ln w="57150">
            <a:solidFill>
              <a:schemeClr val="tx1"/>
            </a:solidFill>
          </a:ln>
        </p:spPr>
      </p:pic>
    </p:spTree>
    <p:extLst>
      <p:ext uri="{BB962C8B-B14F-4D97-AF65-F5344CB8AC3E}">
        <p14:creationId xmlns:p14="http://schemas.microsoft.com/office/powerpoint/2010/main" val="4085359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Who Should Complete the Tool?</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17</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695325" y="1728592"/>
            <a:ext cx="10801350" cy="3833378"/>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ct val="20000"/>
              </a:spcBef>
              <a:buFont typeface="Arial" pitchFamily="34" charset="0"/>
              <a:buChar char="•"/>
            </a:pPr>
            <a:r>
              <a:rPr lang="en-AU" sz="2400" dirty="0">
                <a:solidFill>
                  <a:prstClr val="black"/>
                </a:solidFill>
              </a:rPr>
              <a:t>Either a Midwife or Medical Officer (JMO, Resident, Register or Consultant) can complete the tool</a:t>
            </a:r>
          </a:p>
          <a:p>
            <a:pPr marL="342900" lvl="0" indent="-342900">
              <a:lnSpc>
                <a:spcPct val="100000"/>
              </a:lnSpc>
              <a:spcBef>
                <a:spcPct val="20000"/>
              </a:spcBef>
              <a:buFont typeface="Arial" pitchFamily="34" charset="0"/>
              <a:buChar char="•"/>
            </a:pPr>
            <a:r>
              <a:rPr lang="en-AU" sz="2400" dirty="0">
                <a:solidFill>
                  <a:prstClr val="black"/>
                </a:solidFill>
              </a:rPr>
              <a:t>At </a:t>
            </a:r>
            <a:r>
              <a:rPr lang="en-AU" sz="2400" dirty="0">
                <a:solidFill>
                  <a:srgbClr val="FF0000"/>
                </a:solidFill>
              </a:rPr>
              <a:t>&lt;your facilities name&gt; </a:t>
            </a:r>
            <a:r>
              <a:rPr lang="en-AU" sz="2400" dirty="0">
                <a:solidFill>
                  <a:prstClr val="black"/>
                </a:solidFill>
              </a:rPr>
              <a:t>we encourage </a:t>
            </a:r>
            <a:r>
              <a:rPr lang="en-AU" sz="2400" dirty="0">
                <a:solidFill>
                  <a:srgbClr val="FF0000"/>
                </a:solidFill>
              </a:rPr>
              <a:t>&lt;midwives and/or medical officers&gt; </a:t>
            </a:r>
            <a:r>
              <a:rPr lang="en-AU" sz="2400" dirty="0">
                <a:solidFill>
                  <a:prstClr val="black"/>
                </a:solidFill>
              </a:rPr>
              <a:t>to complete the tool</a:t>
            </a:r>
          </a:p>
        </p:txBody>
      </p:sp>
      <p:sp>
        <p:nvSpPr>
          <p:cNvPr id="9" name="Rectangle 8"/>
          <p:cNvSpPr/>
          <p:nvPr/>
        </p:nvSpPr>
        <p:spPr>
          <a:xfrm>
            <a:off x="1152395" y="3645281"/>
            <a:ext cx="9670093" cy="1139868"/>
          </a:xfrm>
          <a:prstGeom prst="rect">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20000"/>
              </a:spcBef>
            </a:pPr>
            <a:r>
              <a:rPr lang="en-AU" sz="2400" smtClean="0">
                <a:solidFill>
                  <a:schemeClr val="tx1"/>
                </a:solidFill>
              </a:rPr>
              <a:t>Remember, following assessment, only an authorised prescriber (usually a Medical Officer) can prescribe appropriate prophylaxis </a:t>
            </a:r>
            <a:endParaRPr lang="en-AU" sz="2400" dirty="0">
              <a:solidFill>
                <a:schemeClr val="tx1"/>
              </a:solidFill>
            </a:endParaRPr>
          </a:p>
        </p:txBody>
      </p:sp>
    </p:spTree>
    <p:extLst>
      <p:ext uri="{BB962C8B-B14F-4D97-AF65-F5344CB8AC3E}">
        <p14:creationId xmlns:p14="http://schemas.microsoft.com/office/powerpoint/2010/main" val="232422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18</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p:nvSpPr>
        <p:spPr>
          <a:xfrm>
            <a:off x="229230" y="5128385"/>
            <a:ext cx="6096000" cy="1323439"/>
          </a:xfrm>
          <a:prstGeom prst="rect">
            <a:avLst/>
          </a:prstGeom>
        </p:spPr>
        <p:txBody>
          <a:bodyPr>
            <a:spAutoFit/>
          </a:bodyPr>
          <a:lstStyle/>
          <a:p>
            <a:r>
              <a:rPr lang="en-US" sz="4000" dirty="0">
                <a:solidFill>
                  <a:srgbClr val="006666"/>
                </a:solidFill>
                <a:ea typeface="+mj-ea"/>
                <a:cs typeface="+mj-cs"/>
              </a:rPr>
              <a:t>Using the Maternal VTE Risk Assessment Tool</a:t>
            </a:r>
            <a:endParaRPr lang="en-AU" dirty="0"/>
          </a:p>
        </p:txBody>
      </p:sp>
      <p:sp>
        <p:nvSpPr>
          <p:cNvPr id="7" name="Rectangle 6"/>
          <p:cNvSpPr/>
          <p:nvPr/>
        </p:nvSpPr>
        <p:spPr>
          <a:xfrm>
            <a:off x="5908136" y="654562"/>
            <a:ext cx="6003127" cy="3293209"/>
          </a:xfrm>
          <a:prstGeom prst="rect">
            <a:avLst/>
          </a:prstGeom>
        </p:spPr>
        <p:txBody>
          <a:bodyPr wrap="square">
            <a:spAutoFit/>
          </a:bodyPr>
          <a:lstStyle/>
          <a:p>
            <a:r>
              <a:rPr lang="en-US" sz="2800" b="1" dirty="0" smtClean="0">
                <a:solidFill>
                  <a:srgbClr val="006666"/>
                </a:solidFill>
                <a:ea typeface="+mj-ea"/>
                <a:cs typeface="+mj-cs"/>
              </a:rPr>
              <a:t>Who to assess and reassessment</a:t>
            </a:r>
          </a:p>
          <a:p>
            <a:endParaRPr lang="en-US" sz="2800" b="1" dirty="0">
              <a:solidFill>
                <a:srgbClr val="006666"/>
              </a:solidFill>
              <a:ea typeface="+mj-ea"/>
              <a:cs typeface="+mj-cs"/>
            </a:endParaRPr>
          </a:p>
          <a:p>
            <a:r>
              <a:rPr lang="en-US" sz="2800" b="1" dirty="0" smtClean="0">
                <a:solidFill>
                  <a:srgbClr val="006666"/>
                </a:solidFill>
              </a:rPr>
              <a:t>Special </a:t>
            </a:r>
            <a:r>
              <a:rPr lang="en-US" sz="2800" b="1" dirty="0">
                <a:solidFill>
                  <a:srgbClr val="006666"/>
                </a:solidFill>
              </a:rPr>
              <a:t>conditions to be aware </a:t>
            </a:r>
            <a:r>
              <a:rPr lang="en-US" sz="2800" b="1" dirty="0" smtClean="0">
                <a:solidFill>
                  <a:srgbClr val="006666"/>
                </a:solidFill>
              </a:rPr>
              <a:t>of</a:t>
            </a:r>
          </a:p>
          <a:p>
            <a:endParaRPr lang="en-US" sz="2800" b="1" dirty="0">
              <a:solidFill>
                <a:srgbClr val="006666"/>
              </a:solidFill>
            </a:endParaRPr>
          </a:p>
          <a:p>
            <a:r>
              <a:rPr lang="en-US" sz="2800" b="1" dirty="0" smtClean="0">
                <a:solidFill>
                  <a:srgbClr val="006666"/>
                </a:solidFill>
              </a:rPr>
              <a:t>Risk Factors</a:t>
            </a:r>
            <a:endParaRPr lang="en-AU" sz="1200" b="1" dirty="0"/>
          </a:p>
          <a:p>
            <a:endParaRPr lang="en-US" sz="2800" b="1" dirty="0" smtClean="0">
              <a:solidFill>
                <a:srgbClr val="006666"/>
              </a:solidFill>
              <a:ea typeface="+mj-ea"/>
              <a:cs typeface="+mj-cs"/>
            </a:endParaRPr>
          </a:p>
          <a:p>
            <a:r>
              <a:rPr lang="en-US" sz="2800" b="1" dirty="0" smtClean="0">
                <a:solidFill>
                  <a:srgbClr val="006666"/>
                </a:solidFill>
                <a:ea typeface="+mj-ea"/>
                <a:cs typeface="+mj-cs"/>
              </a:rPr>
              <a:t>Step-by-step use of the tool</a:t>
            </a:r>
            <a:endParaRPr lang="en-US" sz="2800" b="1" dirty="0">
              <a:solidFill>
                <a:srgbClr val="006666"/>
              </a:solidFill>
              <a:ea typeface="+mj-ea"/>
              <a:cs typeface="+mj-cs"/>
            </a:endParaRPr>
          </a:p>
          <a:p>
            <a:endParaRPr lang="en-AU" sz="1200" b="1" dirty="0"/>
          </a:p>
        </p:txBody>
      </p:sp>
    </p:spTree>
    <p:extLst>
      <p:ext uri="{BB962C8B-B14F-4D97-AF65-F5344CB8AC3E}">
        <p14:creationId xmlns:p14="http://schemas.microsoft.com/office/powerpoint/2010/main" val="10613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When Should I Assess?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19</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quarter" idx="14"/>
          </p:nvPr>
        </p:nvSpPr>
        <p:spPr>
          <a:xfrm>
            <a:off x="695325" y="2583900"/>
            <a:ext cx="8461201" cy="2179410"/>
          </a:xfrm>
        </p:spPr>
        <p:txBody>
          <a:bodyPr/>
          <a:lstStyle/>
          <a:p>
            <a:pPr marL="342900" indent="-342900">
              <a:buFont typeface="Arial" panose="020B0604020202020204" pitchFamily="34" charset="0"/>
              <a:buChar char="•"/>
            </a:pPr>
            <a:r>
              <a:rPr lang="en-AU" sz="2400" dirty="0" smtClean="0"/>
              <a:t>The tool is for </a:t>
            </a:r>
            <a:r>
              <a:rPr lang="en-AU" sz="2400" b="1" dirty="0" smtClean="0"/>
              <a:t>antenatal</a:t>
            </a:r>
            <a:r>
              <a:rPr lang="en-AU" sz="2400" dirty="0" smtClean="0"/>
              <a:t> or </a:t>
            </a:r>
            <a:r>
              <a:rPr lang="en-AU" sz="2400" b="1" dirty="0" smtClean="0"/>
              <a:t>postpartum </a:t>
            </a:r>
            <a:r>
              <a:rPr lang="en-AU" sz="2400" dirty="0" smtClean="0"/>
              <a:t>women during:</a:t>
            </a:r>
          </a:p>
          <a:p>
            <a:pPr marL="792900" lvl="2" indent="-342900">
              <a:spcBef>
                <a:spcPts val="0"/>
              </a:spcBef>
            </a:pPr>
            <a:r>
              <a:rPr lang="en-AU" sz="2000" dirty="0" smtClean="0"/>
              <a:t>Booking-in</a:t>
            </a:r>
          </a:p>
          <a:p>
            <a:pPr marL="792900" lvl="2" indent="-342900">
              <a:spcBef>
                <a:spcPts val="0"/>
              </a:spcBef>
            </a:pPr>
            <a:r>
              <a:rPr lang="en-AU" sz="2000" dirty="0" smtClean="0"/>
              <a:t>Any </a:t>
            </a:r>
            <a:r>
              <a:rPr lang="en-AU" sz="2000" dirty="0"/>
              <a:t>antenatal </a:t>
            </a:r>
            <a:r>
              <a:rPr lang="en-AU" sz="2000" dirty="0" smtClean="0"/>
              <a:t>admission</a:t>
            </a:r>
          </a:p>
          <a:p>
            <a:pPr marL="792900" lvl="2" indent="-342900">
              <a:spcBef>
                <a:spcPts val="0"/>
              </a:spcBef>
            </a:pPr>
            <a:r>
              <a:rPr lang="en-AU" sz="2000" dirty="0" smtClean="0"/>
              <a:t>When </a:t>
            </a:r>
            <a:r>
              <a:rPr lang="en-AU" sz="2000" dirty="0"/>
              <a:t>clinical condition </a:t>
            </a:r>
            <a:r>
              <a:rPr lang="en-AU" sz="2000" dirty="0" smtClean="0"/>
              <a:t>alters</a:t>
            </a:r>
          </a:p>
          <a:p>
            <a:pPr marL="792900" lvl="2" indent="-342900">
              <a:spcBef>
                <a:spcPts val="0"/>
              </a:spcBef>
            </a:pPr>
            <a:r>
              <a:rPr lang="en-AU" sz="2000" dirty="0" smtClean="0"/>
              <a:t>Postpartum care, within 2hrs of birth (vaginal </a:t>
            </a:r>
            <a:r>
              <a:rPr lang="en-AU" sz="2000" dirty="0"/>
              <a:t>or caesarean section</a:t>
            </a:r>
            <a:r>
              <a:rPr lang="en-AU" sz="2000" dirty="0" smtClean="0"/>
              <a:t>)</a:t>
            </a:r>
          </a:p>
        </p:txBody>
      </p:sp>
      <p:sp>
        <p:nvSpPr>
          <p:cNvPr id="9" name="Rectangle 8"/>
          <p:cNvSpPr/>
          <p:nvPr/>
        </p:nvSpPr>
        <p:spPr>
          <a:xfrm>
            <a:off x="695325" y="4682246"/>
            <a:ext cx="11227970" cy="830997"/>
          </a:xfrm>
          <a:prstGeom prst="rect">
            <a:avLst/>
          </a:prstGeom>
          <a:solidFill>
            <a:srgbClr val="FEEFBF"/>
          </a:solidFill>
        </p:spPr>
        <p:txBody>
          <a:bodyPr wrap="square">
            <a:spAutoFit/>
          </a:bodyPr>
          <a:lstStyle/>
          <a:p>
            <a:pPr marL="285750" indent="-285750">
              <a:buFont typeface="Arial" panose="020B0604020202020204" pitchFamily="34" charset="0"/>
              <a:buChar char="•"/>
            </a:pPr>
            <a:r>
              <a:rPr lang="en-AU" sz="2400" dirty="0" smtClean="0"/>
              <a:t>Clinicians should also consider women who have recently </a:t>
            </a:r>
          </a:p>
          <a:p>
            <a:pPr marL="265113" indent="-265113">
              <a:tabLst>
                <a:tab pos="265113" algn="l"/>
              </a:tabLst>
            </a:pPr>
            <a:r>
              <a:rPr lang="en-AU" sz="2400" dirty="0" smtClean="0">
                <a:solidFill>
                  <a:srgbClr val="C0504D"/>
                </a:solidFill>
              </a:rPr>
              <a:t>	experienced miscarriage</a:t>
            </a:r>
            <a:r>
              <a:rPr lang="en-AU" sz="2400" dirty="0" smtClean="0"/>
              <a:t>, </a:t>
            </a:r>
            <a:r>
              <a:rPr lang="en-AU" sz="2400" dirty="0" smtClean="0">
                <a:solidFill>
                  <a:srgbClr val="C0504D"/>
                </a:solidFill>
              </a:rPr>
              <a:t>ectopic pregnancy </a:t>
            </a:r>
            <a:r>
              <a:rPr lang="en-AU" sz="2400" dirty="0" smtClean="0"/>
              <a:t>or </a:t>
            </a:r>
            <a:r>
              <a:rPr lang="en-AU" sz="2400" dirty="0" smtClean="0">
                <a:solidFill>
                  <a:srgbClr val="C0504D"/>
                </a:solidFill>
              </a:rPr>
              <a:t>termination</a:t>
            </a:r>
            <a:endParaRPr lang="en-AU" sz="2400" dirty="0">
              <a:solidFill>
                <a:srgbClr val="C0504D"/>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25" y="1302510"/>
            <a:ext cx="10872592" cy="923603"/>
          </a:xfrm>
          <a:prstGeom prst="rect">
            <a:avLst/>
          </a:prstGeom>
        </p:spPr>
      </p:pic>
    </p:spTree>
    <p:extLst>
      <p:ext uri="{BB962C8B-B14F-4D97-AF65-F5344CB8AC3E}">
        <p14:creationId xmlns:p14="http://schemas.microsoft.com/office/powerpoint/2010/main" val="397637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Objectives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695325" y="1315233"/>
            <a:ext cx="10801350" cy="4246737"/>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smtClean="0"/>
              <a:t>Provide </a:t>
            </a:r>
            <a:r>
              <a:rPr lang="en-AU" sz="2400" dirty="0" smtClean="0"/>
              <a:t>an introduction to venous thromboembolism (VTE)</a:t>
            </a:r>
          </a:p>
          <a:p>
            <a:pPr marL="285750" indent="-285750">
              <a:buFont typeface="Arial" panose="020B0604020202020204" pitchFamily="34" charset="0"/>
              <a:buChar char="•"/>
            </a:pPr>
            <a:r>
              <a:rPr lang="en-AU" sz="2400" dirty="0" smtClean="0"/>
              <a:t>Discuss how VTE affects pregnant and postpartum women</a:t>
            </a:r>
          </a:p>
          <a:p>
            <a:pPr marL="285750" indent="-285750">
              <a:buFont typeface="Arial" panose="020B0604020202020204" pitchFamily="34" charset="0"/>
              <a:buChar char="•"/>
            </a:pPr>
            <a:r>
              <a:rPr lang="en-AU" sz="2400" dirty="0" smtClean="0"/>
              <a:t>Identify which pregnant and postpartum women require assessment</a:t>
            </a:r>
          </a:p>
          <a:p>
            <a:pPr marL="285750" indent="-285750">
              <a:buFont typeface="Arial" panose="020B0604020202020204" pitchFamily="34" charset="0"/>
              <a:buChar char="•"/>
            </a:pPr>
            <a:r>
              <a:rPr lang="en-AU" sz="2400" dirty="0" smtClean="0"/>
              <a:t>Provide an overview of VTE Risk Assessment with regards to:  </a:t>
            </a:r>
          </a:p>
          <a:p>
            <a:pPr marL="735750" lvl="2" indent="-285750"/>
            <a:r>
              <a:rPr lang="en-AU" sz="2400" dirty="0" smtClean="0"/>
              <a:t>Using the Maternity VTE Risk Assessment Tool</a:t>
            </a:r>
          </a:p>
          <a:p>
            <a:pPr marL="735750" lvl="2" indent="-285750"/>
            <a:r>
              <a:rPr lang="en-AU" sz="2400" dirty="0" smtClean="0"/>
              <a:t>Factors to consider when performing VTE risk assessments</a:t>
            </a:r>
          </a:p>
          <a:p>
            <a:pPr marL="285750" indent="-285750">
              <a:buFont typeface="Arial" panose="020B0604020202020204" pitchFamily="34" charset="0"/>
              <a:buChar char="•"/>
            </a:pPr>
            <a:r>
              <a:rPr lang="en-AU" sz="2400" dirty="0" smtClean="0"/>
              <a:t>Practise performing VTE Risk Assessments</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79687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Reassessment</a:t>
            </a:r>
            <a:endParaRPr lang="en-AU" dirty="0"/>
          </a:p>
        </p:txBody>
      </p:sp>
      <p:sp>
        <p:nvSpPr>
          <p:cNvPr id="4" name="Content Placeholder 3"/>
          <p:cNvSpPr>
            <a:spLocks noGrp="1"/>
          </p:cNvSpPr>
          <p:nvPr>
            <p:ph sz="quarter" idx="14"/>
          </p:nvPr>
        </p:nvSpPr>
        <p:spPr>
          <a:xfrm>
            <a:off x="695325" y="1287379"/>
            <a:ext cx="10801350" cy="4274591"/>
          </a:xfrm>
        </p:spPr>
        <p:txBody>
          <a:bodyPr/>
          <a:lstStyle/>
          <a:p>
            <a:pPr marL="1166813" lvl="0" indent="-180975">
              <a:buFont typeface="Arial" panose="020B0604020202020204" pitchFamily="34" charset="0"/>
              <a:buChar char="•"/>
            </a:pPr>
            <a:r>
              <a:rPr lang="en-US" sz="2400" dirty="0" smtClean="0">
                <a:solidFill>
                  <a:srgbClr val="000000">
                    <a:lumMod val="75000"/>
                    <a:lumOff val="25000"/>
                  </a:srgbClr>
                </a:solidFill>
              </a:rPr>
              <a:t>Reassessment is just as important as the initial assessment</a:t>
            </a:r>
          </a:p>
          <a:p>
            <a:pPr marL="1166813" lvl="0" indent="-180975">
              <a:buFont typeface="Arial" panose="020B0604020202020204" pitchFamily="34" charset="0"/>
              <a:buChar char="•"/>
            </a:pPr>
            <a:r>
              <a:rPr lang="en-US" sz="2400" dirty="0" smtClean="0">
                <a:solidFill>
                  <a:srgbClr val="000000">
                    <a:lumMod val="75000"/>
                    <a:lumOff val="25000"/>
                  </a:srgbClr>
                </a:solidFill>
              </a:rPr>
              <a:t>Reassessment should take place at different points eg admission, postpartum</a:t>
            </a:r>
          </a:p>
          <a:p>
            <a:pPr lvl="0"/>
            <a:endParaRPr lang="en-US" sz="800" dirty="0" smtClean="0">
              <a:solidFill>
                <a:srgbClr val="000000">
                  <a:lumMod val="75000"/>
                  <a:lumOff val="25000"/>
                </a:srgbClr>
              </a:solidFill>
            </a:endParaRPr>
          </a:p>
          <a:p>
            <a:pPr lvl="0"/>
            <a:r>
              <a:rPr lang="en-US" sz="2400" dirty="0" smtClean="0">
                <a:solidFill>
                  <a:srgbClr val="000000">
                    <a:lumMod val="75000"/>
                    <a:lumOff val="25000"/>
                  </a:srgbClr>
                </a:solidFill>
              </a:rPr>
              <a:t>BUT ALSO </a:t>
            </a:r>
          </a:p>
          <a:p>
            <a:pPr lvl="0"/>
            <a:endParaRPr lang="en-US" sz="800" dirty="0" smtClean="0">
              <a:solidFill>
                <a:srgbClr val="000000">
                  <a:lumMod val="75000"/>
                  <a:lumOff val="25000"/>
                </a:srgbClr>
              </a:solidFill>
            </a:endParaRPr>
          </a:p>
          <a:p>
            <a:pPr marL="342900" lvl="0" indent="-342900">
              <a:buFont typeface="Arial" panose="020B0604020202020204" pitchFamily="34" charset="0"/>
              <a:buChar char="•"/>
            </a:pPr>
            <a:r>
              <a:rPr lang="en-US" sz="2400" dirty="0" smtClean="0">
                <a:solidFill>
                  <a:srgbClr val="000000">
                    <a:lumMod val="75000"/>
                    <a:lumOff val="25000"/>
                  </a:srgbClr>
                </a:solidFill>
              </a:rPr>
              <a:t>For admitted women, reassessment needs to occur </a:t>
            </a:r>
          </a:p>
          <a:p>
            <a:pPr marL="360363" lvl="0"/>
            <a:r>
              <a:rPr lang="en-US" sz="2400" dirty="0" smtClean="0">
                <a:solidFill>
                  <a:srgbClr val="000000">
                    <a:lumMod val="75000"/>
                    <a:lumOff val="25000"/>
                  </a:srgbClr>
                </a:solidFill>
              </a:rPr>
              <a:t>every 7 days (or as clinical condition changes)</a:t>
            </a:r>
            <a:endParaRPr lang="en-US" sz="2400" dirty="0">
              <a:solidFill>
                <a:srgbClr val="000000">
                  <a:lumMod val="75000"/>
                  <a:lumOff val="25000"/>
                </a:srgbClr>
              </a:solidFill>
            </a:endParaRPr>
          </a:p>
          <a:p>
            <a:endParaRPr lang="en-AU" dirty="0"/>
          </a:p>
        </p:txBody>
      </p:sp>
      <p:sp>
        <p:nvSpPr>
          <p:cNvPr id="5" name="Footer Placeholder 4"/>
          <p:cNvSpPr>
            <a:spLocks noGrp="1"/>
          </p:cNvSpPr>
          <p:nvPr>
            <p:ph type="ftr" sz="quarter" idx="15"/>
          </p:nvPr>
        </p:nvSpPr>
        <p:spPr/>
        <p:txBody>
          <a:bodyPr/>
          <a:lstStyle/>
          <a:p>
            <a:r>
              <a:rPr lang="en-AU" smtClean="0"/>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20</a:t>
            </a:fld>
            <a:endParaRPr lang="en-AU" dirty="0"/>
          </a:p>
        </p:txBody>
      </p:sp>
      <p:pic>
        <p:nvPicPr>
          <p:cNvPr id="7" name="Picture 6"/>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95325" y="1281363"/>
            <a:ext cx="697833" cy="1720516"/>
          </a:xfrm>
          <a:prstGeom prst="rect">
            <a:avLst/>
          </a:prstGeom>
        </p:spPr>
      </p:pic>
      <p:sp>
        <p:nvSpPr>
          <p:cNvPr id="8" name="Rectangle 7"/>
          <p:cNvSpPr/>
          <p:nvPr/>
        </p:nvSpPr>
        <p:spPr>
          <a:xfrm>
            <a:off x="8873418" y="2885379"/>
            <a:ext cx="2743200" cy="2517732"/>
          </a:xfrm>
          <a:prstGeom prst="rect">
            <a:avLst/>
          </a:prstGeom>
          <a:solidFill>
            <a:srgbClr val="F9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tool can be used on </a:t>
            </a:r>
            <a:r>
              <a:rPr lang="en-US" b="1" dirty="0" smtClean="0">
                <a:solidFill>
                  <a:schemeClr val="tx1"/>
                </a:solidFill>
              </a:rPr>
              <a:t>3 occasions</a:t>
            </a: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If more than 3 assessments are required, use a new form</a:t>
            </a:r>
            <a:endParaRPr lang="en-AU" dirty="0">
              <a:solidFill>
                <a:schemeClr val="tx1"/>
              </a:solidFill>
            </a:endParaRPr>
          </a:p>
        </p:txBody>
      </p:sp>
    </p:spTree>
    <p:extLst>
      <p:ext uri="{BB962C8B-B14F-4D97-AF65-F5344CB8AC3E}">
        <p14:creationId xmlns:p14="http://schemas.microsoft.com/office/powerpoint/2010/main" val="3045953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Care with Special Conditions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21</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quarter" idx="14"/>
          </p:nvPr>
        </p:nvSpPr>
        <p:spPr>
          <a:xfrm>
            <a:off x="695325" y="1362906"/>
            <a:ext cx="10801350" cy="3400404"/>
          </a:xfrm>
        </p:spPr>
        <p:txBody>
          <a:bodyPr/>
          <a:lstStyle/>
          <a:p>
            <a:pPr marL="342900" indent="-342900">
              <a:buFont typeface="Arial" panose="020B0604020202020204" pitchFamily="34" charset="0"/>
              <a:buChar char="•"/>
            </a:pPr>
            <a:r>
              <a:rPr lang="en-AU" sz="2400" dirty="0" smtClean="0"/>
              <a:t>Some women may have particular conditions that need a unique approach</a:t>
            </a:r>
          </a:p>
          <a:p>
            <a:pPr marL="342900" indent="-342900">
              <a:buFont typeface="Arial" panose="020B0604020202020204" pitchFamily="34" charset="0"/>
              <a:buChar char="•"/>
            </a:pPr>
            <a:r>
              <a:rPr lang="en-US" sz="2400" dirty="0" smtClean="0"/>
              <a:t>Take care in the following situations:</a:t>
            </a:r>
            <a:endParaRPr lang="en-AU" sz="2400" dirty="0" smtClean="0"/>
          </a:p>
          <a:p>
            <a:pPr marL="792900" lvl="2" indent="-342900">
              <a:spcBef>
                <a:spcPts val="0"/>
              </a:spcBef>
            </a:pPr>
            <a:r>
              <a:rPr lang="en-AU" sz="2000" dirty="0" smtClean="0"/>
              <a:t>Women on therapeutic anticoagulation</a:t>
            </a:r>
          </a:p>
          <a:p>
            <a:pPr marL="792900" lvl="2" indent="-342900">
              <a:spcBef>
                <a:spcPts val="0"/>
              </a:spcBef>
            </a:pPr>
            <a:r>
              <a:rPr lang="en-AU" sz="2000" dirty="0" smtClean="0"/>
              <a:t>Women who have undergone IVF</a:t>
            </a:r>
          </a:p>
          <a:p>
            <a:pPr marL="792900" lvl="2" indent="-342900">
              <a:spcBef>
                <a:spcPts val="0"/>
              </a:spcBef>
            </a:pPr>
            <a:r>
              <a:rPr lang="en-AU" sz="2000" dirty="0" smtClean="0"/>
              <a:t>Women with Ovarian Hyperstimulation Syndrome</a:t>
            </a:r>
          </a:p>
          <a:p>
            <a:pPr marL="342900" lvl="0" indent="-342900">
              <a:buFont typeface="Arial" panose="020B0604020202020204" pitchFamily="34" charset="0"/>
              <a:buChar char="•"/>
            </a:pPr>
            <a:r>
              <a:rPr lang="en-US" sz="2400" dirty="0" smtClean="0">
                <a:solidFill>
                  <a:srgbClr val="000000">
                    <a:lumMod val="75000"/>
                    <a:lumOff val="25000"/>
                  </a:srgbClr>
                </a:solidFill>
              </a:rPr>
              <a:t>The </a:t>
            </a:r>
            <a:r>
              <a:rPr lang="en-US" sz="2400" dirty="0">
                <a:solidFill>
                  <a:srgbClr val="000000">
                    <a:lumMod val="75000"/>
                    <a:lumOff val="25000"/>
                  </a:srgbClr>
                </a:solidFill>
              </a:rPr>
              <a:t>way these women are managed may differ slightly…….</a:t>
            </a:r>
          </a:p>
          <a:p>
            <a:pPr marL="792900" lvl="2" indent="-342900">
              <a:spcBef>
                <a:spcPts val="0"/>
              </a:spcBef>
            </a:pPr>
            <a:endParaRPr lang="en-AU" sz="2000" dirty="0" smtClean="0"/>
          </a:p>
        </p:txBody>
      </p:sp>
    </p:spTree>
    <p:extLst>
      <p:ext uri="{BB962C8B-B14F-4D97-AF65-F5344CB8AC3E}">
        <p14:creationId xmlns:p14="http://schemas.microsoft.com/office/powerpoint/2010/main" val="86135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Women on Therapeutic Anticoagulation</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922" y="1460356"/>
            <a:ext cx="10709753" cy="564089"/>
          </a:xfrm>
          <a:prstGeom prst="rect">
            <a:avLst/>
          </a:prstGeom>
        </p:spPr>
      </p:pic>
      <p:sp>
        <p:nvSpPr>
          <p:cNvPr id="14" name="Content Placeholder 2"/>
          <p:cNvSpPr>
            <a:spLocks noGrp="1"/>
          </p:cNvSpPr>
          <p:nvPr>
            <p:ph sz="quarter" idx="14"/>
          </p:nvPr>
        </p:nvSpPr>
        <p:spPr>
          <a:xfrm>
            <a:off x="695325" y="2230377"/>
            <a:ext cx="10801350" cy="3256437"/>
          </a:xfrm>
        </p:spPr>
        <p:txBody>
          <a:bodyPr/>
          <a:lstStyle/>
          <a:p>
            <a:pPr marL="342900" indent="-342900">
              <a:buFont typeface="Arial" panose="020B0604020202020204" pitchFamily="34" charset="0"/>
              <a:buChar char="•"/>
            </a:pPr>
            <a:r>
              <a:rPr lang="en-US" sz="2400" dirty="0" smtClean="0"/>
              <a:t>If you assess a woman (antenatal or postpartum) who was on long-term therapeutic anticoagulation either:</a:t>
            </a:r>
          </a:p>
          <a:p>
            <a:pPr marL="792900" lvl="2" indent="-342900"/>
            <a:r>
              <a:rPr lang="en-US" sz="2000" dirty="0" smtClean="0"/>
              <a:t>Before she became pregnant, or</a:t>
            </a:r>
          </a:p>
          <a:p>
            <a:pPr marL="792900" lvl="2" indent="-342900"/>
            <a:r>
              <a:rPr lang="en-US" sz="2000" dirty="0" smtClean="0"/>
              <a:t>During her pregnancy</a:t>
            </a:r>
          </a:p>
          <a:p>
            <a:pPr marL="363538"/>
            <a:r>
              <a:rPr lang="en-US" sz="2400" u="sng" dirty="0"/>
              <a:t>r</a:t>
            </a:r>
            <a:r>
              <a:rPr lang="en-US" sz="2400" u="sng" dirty="0" smtClean="0"/>
              <a:t>efer to Haematology </a:t>
            </a:r>
            <a:r>
              <a:rPr lang="en-US" sz="2400" dirty="0" smtClean="0"/>
              <a:t>so they can determine how to best manage VTE risk</a:t>
            </a:r>
          </a:p>
          <a:p>
            <a:pPr marL="363538" indent="-276225">
              <a:buFont typeface="Arial" panose="020B0604020202020204" pitchFamily="34" charset="0"/>
              <a:buChar char="•"/>
            </a:pPr>
            <a:r>
              <a:rPr lang="en-US" sz="2400" dirty="0" smtClean="0"/>
              <a:t>These women often need to remain on therapeutic doses of anticoagulation with the same medication, or a safer alternative.</a:t>
            </a:r>
            <a:endParaRPr lang="en-AU" sz="2400" dirty="0"/>
          </a:p>
        </p:txBody>
      </p:sp>
    </p:spTree>
    <p:extLst>
      <p:ext uri="{BB962C8B-B14F-4D97-AF65-F5344CB8AC3E}">
        <p14:creationId xmlns:p14="http://schemas.microsoft.com/office/powerpoint/2010/main" val="327980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IVF and VTE Risk</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1180" y="1277651"/>
            <a:ext cx="9667875" cy="590550"/>
          </a:xfrm>
          <a:prstGeom prst="rect">
            <a:avLst/>
          </a:prstGeom>
        </p:spPr>
      </p:pic>
      <p:sp>
        <p:nvSpPr>
          <p:cNvPr id="11" name="Content Placeholder 2"/>
          <p:cNvSpPr txBox="1">
            <a:spLocks/>
          </p:cNvSpPr>
          <p:nvPr/>
        </p:nvSpPr>
        <p:spPr>
          <a:xfrm>
            <a:off x="695324" y="1916481"/>
            <a:ext cx="11267032" cy="359538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anose="020B0604020202020204" pitchFamily="34" charset="0"/>
              <a:buChar char="•"/>
            </a:pPr>
            <a:r>
              <a:rPr lang="en-AU" sz="2400" dirty="0" smtClean="0">
                <a:solidFill>
                  <a:prstClr val="black"/>
                </a:solidFill>
              </a:rPr>
              <a:t>Following IVF, women are at a 7-fold increase in risk of VTE in the 1</a:t>
            </a:r>
            <a:r>
              <a:rPr lang="en-AU" sz="2400" baseline="30000" dirty="0" smtClean="0">
                <a:solidFill>
                  <a:prstClr val="black"/>
                </a:solidFill>
              </a:rPr>
              <a:t>st</a:t>
            </a:r>
            <a:r>
              <a:rPr lang="en-AU" sz="2400" dirty="0" smtClean="0">
                <a:solidFill>
                  <a:prstClr val="black"/>
                </a:solidFill>
              </a:rPr>
              <a:t> trimester </a:t>
            </a:r>
            <a:r>
              <a:rPr lang="en-AU" sz="1800" i="1" dirty="0" smtClean="0">
                <a:solidFill>
                  <a:srgbClr val="C0504D"/>
                </a:solidFill>
              </a:rPr>
              <a:t>SAX Institute 2015 Rapid Report</a:t>
            </a:r>
            <a:endParaRPr lang="en-AU" sz="3600" dirty="0" smtClean="0">
              <a:solidFill>
                <a:prstClr val="black"/>
              </a:solidFill>
            </a:endParaRPr>
          </a:p>
          <a:p>
            <a:pPr marL="342900" indent="-342900">
              <a:lnSpc>
                <a:spcPct val="100000"/>
              </a:lnSpc>
              <a:spcBef>
                <a:spcPct val="20000"/>
              </a:spcBef>
              <a:buFont typeface="Arial" panose="020B0604020202020204" pitchFamily="34" charset="0"/>
              <a:buChar char="•"/>
            </a:pPr>
            <a:r>
              <a:rPr lang="en-AU" sz="2400" dirty="0" smtClean="0">
                <a:solidFill>
                  <a:prstClr val="black"/>
                </a:solidFill>
              </a:rPr>
              <a:t>Other factors play a role, which include: </a:t>
            </a:r>
          </a:p>
          <a:p>
            <a:pPr marL="742950" lvl="1" indent="-285750">
              <a:lnSpc>
                <a:spcPct val="100000"/>
              </a:lnSpc>
              <a:spcBef>
                <a:spcPct val="20000"/>
              </a:spcBef>
              <a:buSzTx/>
              <a:buFont typeface="Arial" panose="020B0604020202020204" pitchFamily="34" charset="0"/>
              <a:buChar char="–"/>
            </a:pPr>
            <a:r>
              <a:rPr lang="en-AU" sz="2000" dirty="0" err="1" smtClean="0">
                <a:solidFill>
                  <a:prstClr val="black"/>
                </a:solidFill>
              </a:rPr>
              <a:t>hyperoestrogenaemia</a:t>
            </a:r>
            <a:endParaRPr lang="en-AU" sz="2000" dirty="0" smtClean="0">
              <a:solidFill>
                <a:prstClr val="black"/>
              </a:solidFill>
            </a:endParaRPr>
          </a:p>
          <a:p>
            <a:pPr marL="742950" lvl="1" indent="-285750">
              <a:lnSpc>
                <a:spcPct val="100000"/>
              </a:lnSpc>
              <a:spcBef>
                <a:spcPct val="20000"/>
              </a:spcBef>
              <a:buSzTx/>
              <a:buFont typeface="Arial" panose="020B0604020202020204" pitchFamily="34" charset="0"/>
              <a:buChar char="–"/>
            </a:pPr>
            <a:r>
              <a:rPr lang="en-AU" sz="2000" dirty="0" smtClean="0">
                <a:solidFill>
                  <a:prstClr val="black"/>
                </a:solidFill>
              </a:rPr>
              <a:t>oocyte retrieval</a:t>
            </a:r>
          </a:p>
          <a:p>
            <a:pPr marL="742950" lvl="1" indent="-285750">
              <a:lnSpc>
                <a:spcPct val="100000"/>
              </a:lnSpc>
              <a:spcBef>
                <a:spcPct val="20000"/>
              </a:spcBef>
              <a:buSzTx/>
              <a:buFont typeface="Arial" panose="020B0604020202020204" pitchFamily="34" charset="0"/>
              <a:buChar char="–"/>
            </a:pPr>
            <a:r>
              <a:rPr lang="en-AU" sz="2000" dirty="0" smtClean="0">
                <a:solidFill>
                  <a:prstClr val="black"/>
                </a:solidFill>
              </a:rPr>
              <a:t>ovarian hyperstimulation syndrome</a:t>
            </a:r>
          </a:p>
          <a:p>
            <a:pPr marL="742950" lvl="1" indent="-285750">
              <a:lnSpc>
                <a:spcPct val="100000"/>
              </a:lnSpc>
              <a:spcBef>
                <a:spcPct val="20000"/>
              </a:spcBef>
              <a:buSzTx/>
              <a:buFont typeface="Arial" panose="020B0604020202020204" pitchFamily="34" charset="0"/>
              <a:buChar char="–"/>
            </a:pPr>
            <a:r>
              <a:rPr lang="en-AU" sz="2000" dirty="0" smtClean="0">
                <a:solidFill>
                  <a:prstClr val="black"/>
                </a:solidFill>
              </a:rPr>
              <a:t>reduced mobility seem to play a role</a:t>
            </a:r>
          </a:p>
          <a:p>
            <a:pPr marL="342900" indent="-342900">
              <a:lnSpc>
                <a:spcPct val="100000"/>
              </a:lnSpc>
              <a:spcBef>
                <a:spcPct val="20000"/>
              </a:spcBef>
              <a:buFont typeface="Arial" panose="020B0604020202020204" pitchFamily="34" charset="0"/>
              <a:buChar char="•"/>
            </a:pPr>
            <a:r>
              <a:rPr lang="en-AU" sz="2400" dirty="0" smtClean="0">
                <a:solidFill>
                  <a:prstClr val="black"/>
                </a:solidFill>
              </a:rPr>
              <a:t>Ensure women admitted during the first trimester following IVF are risk assessed</a:t>
            </a:r>
          </a:p>
          <a:p>
            <a:pPr marL="342900" indent="-342900">
              <a:lnSpc>
                <a:spcPct val="100000"/>
              </a:lnSpc>
              <a:spcBef>
                <a:spcPct val="20000"/>
              </a:spcBef>
              <a:buFont typeface="Arial" panose="020B0604020202020204" pitchFamily="34" charset="0"/>
              <a:buChar char="•"/>
            </a:pPr>
            <a:r>
              <a:rPr lang="en-AU" sz="2400" dirty="0" smtClean="0">
                <a:solidFill>
                  <a:prstClr val="black"/>
                </a:solidFill>
              </a:rPr>
              <a:t>Risk may reduce over the course of the pregnancy, depending on the women's individual risk</a:t>
            </a:r>
          </a:p>
          <a:p>
            <a:endParaRPr lang="en-AU" dirty="0"/>
          </a:p>
        </p:txBody>
      </p:sp>
    </p:spTree>
    <p:extLst>
      <p:ext uri="{BB962C8B-B14F-4D97-AF65-F5344CB8AC3E}">
        <p14:creationId xmlns:p14="http://schemas.microsoft.com/office/powerpoint/2010/main" val="3834663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1FAC3-60FE-0342-8B28-9CA36B837A0C}"/>
              </a:ext>
            </a:extLst>
          </p:cNvPr>
          <p:cNvSpPr>
            <a:spLocks noGrp="1"/>
          </p:cNvSpPr>
          <p:nvPr>
            <p:ph type="title"/>
          </p:nvPr>
        </p:nvSpPr>
        <p:spPr/>
        <p:txBody>
          <a:bodyPr/>
          <a:lstStyle/>
          <a:p>
            <a:r>
              <a:rPr lang="en-US" dirty="0"/>
              <a:t>Ovarian Hyperstimulation Syndrome</a:t>
            </a:r>
            <a:endParaRPr lang="en-AU" dirty="0"/>
          </a:p>
        </p:txBody>
      </p:sp>
      <p:sp>
        <p:nvSpPr>
          <p:cNvPr id="10" name="Footer Placeholder 9">
            <a:extLst>
              <a:ext uri="{FF2B5EF4-FFF2-40B4-BE49-F238E27FC236}">
                <a16:creationId xmlns:a16="http://schemas.microsoft.com/office/drawing/2014/main" xmlns="" id="{56082388-BE53-AC45-9197-542FEBB226FF}"/>
              </a:ext>
            </a:extLst>
          </p:cNvPr>
          <p:cNvSpPr>
            <a:spLocks noGrp="1"/>
          </p:cNvSpPr>
          <p:nvPr>
            <p:ph type="ftr" sz="quarter" idx="21"/>
          </p:nvPr>
        </p:nvSpPr>
        <p:spPr/>
        <p:txBody>
          <a:bodyPr/>
          <a:lstStyle/>
          <a:p>
            <a:r>
              <a:rPr lang="en-AU"/>
              <a:t>Clinical Excellence Commission</a:t>
            </a:r>
            <a:endParaRPr lang="en-AU" dirty="0"/>
          </a:p>
        </p:txBody>
      </p:sp>
      <p:sp>
        <p:nvSpPr>
          <p:cNvPr id="11" name="Slide Number Placeholder 10">
            <a:extLst>
              <a:ext uri="{FF2B5EF4-FFF2-40B4-BE49-F238E27FC236}">
                <a16:creationId xmlns:a16="http://schemas.microsoft.com/office/drawing/2014/main" xmlns="" id="{72834C21-44E4-3F41-B78F-C9890A46D3A5}"/>
              </a:ext>
            </a:extLst>
          </p:cNvPr>
          <p:cNvSpPr>
            <a:spLocks noGrp="1"/>
          </p:cNvSpPr>
          <p:nvPr>
            <p:ph type="sldNum" sz="quarter" idx="22"/>
          </p:nvPr>
        </p:nvSpPr>
        <p:spPr/>
        <p:txBody>
          <a:bodyPr/>
          <a:lstStyle/>
          <a:p>
            <a:fld id="{84D3DED8-CEC3-1449-A2AB-4F5665AE0AC9}" type="slidenum">
              <a:rPr lang="en-AU" smtClean="0"/>
              <a:t>24</a:t>
            </a:fld>
            <a:endParaRPr lang="en-AU" dirty="0"/>
          </a:p>
        </p:txBody>
      </p:sp>
      <p:cxnSp>
        <p:nvCxnSpPr>
          <p:cNvPr id="13" name="Straight Connector 12"/>
          <p:cNvCxnSpPr/>
          <p:nvPr/>
        </p:nvCxnSpPr>
        <p:spPr>
          <a:xfrm>
            <a:off x="695325" y="5716706"/>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0759" y="1225843"/>
            <a:ext cx="6948407" cy="2360946"/>
          </a:xfrm>
          <a:prstGeom prst="rect">
            <a:avLst/>
          </a:prstGeom>
        </p:spPr>
      </p:pic>
      <p:sp>
        <p:nvSpPr>
          <p:cNvPr id="7" name="Content Placeholder 2"/>
          <p:cNvSpPr>
            <a:spLocks noGrp="1"/>
          </p:cNvSpPr>
          <p:nvPr>
            <p:ph sz="quarter" idx="14"/>
          </p:nvPr>
        </p:nvSpPr>
        <p:spPr>
          <a:xfrm>
            <a:off x="695325" y="1362906"/>
            <a:ext cx="3876675" cy="3400404"/>
          </a:xfrm>
        </p:spPr>
        <p:txBody>
          <a:bodyPr/>
          <a:lstStyle/>
          <a:p>
            <a:pPr marL="342900" indent="-342900">
              <a:buFont typeface="Arial" panose="020B0604020202020204" pitchFamily="34" charset="0"/>
              <a:buChar char="•"/>
            </a:pPr>
            <a:r>
              <a:rPr lang="en-US" sz="2400" dirty="0" smtClean="0"/>
              <a:t>Women with OHSS who require admission are considered to be at a </a:t>
            </a:r>
            <a:r>
              <a:rPr lang="en-US" sz="2400" dirty="0" smtClean="0">
                <a:solidFill>
                  <a:srgbClr val="FF0000"/>
                </a:solidFill>
              </a:rPr>
              <a:t>HIGHER RISK </a:t>
            </a:r>
            <a:r>
              <a:rPr lang="en-US" sz="2400" dirty="0" smtClean="0"/>
              <a:t>of developing VTE</a:t>
            </a:r>
          </a:p>
          <a:p>
            <a:pPr marL="342900" indent="-342900">
              <a:buFont typeface="Arial" panose="020B0604020202020204" pitchFamily="34" charset="0"/>
              <a:buChar char="•"/>
            </a:pPr>
            <a:r>
              <a:rPr lang="en-US" sz="2400" dirty="0" smtClean="0"/>
              <a:t>This is </a:t>
            </a:r>
            <a:r>
              <a:rPr lang="en-US" sz="2400" u="sng" dirty="0" smtClean="0"/>
              <a:t>only valid for up to 14 weeks gestation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2895" y="3993275"/>
            <a:ext cx="2593435" cy="1489846"/>
          </a:xfrm>
          <a:prstGeom prst="rect">
            <a:avLst/>
          </a:prstGeom>
        </p:spPr>
      </p:pic>
      <p:sp>
        <p:nvSpPr>
          <p:cNvPr id="9" name="Content Placeholder 2"/>
          <p:cNvSpPr>
            <a:spLocks noGrp="1"/>
          </p:cNvSpPr>
          <p:nvPr>
            <p:ph sz="quarter" idx="14"/>
          </p:nvPr>
        </p:nvSpPr>
        <p:spPr>
          <a:xfrm>
            <a:off x="679593" y="4619495"/>
            <a:ext cx="7730481" cy="879388"/>
          </a:xfrm>
        </p:spPr>
        <p:txBody>
          <a:bodyPr/>
          <a:lstStyle/>
          <a:p>
            <a:pPr marL="342900" indent="-342900">
              <a:buFont typeface="Arial" panose="020B0604020202020204" pitchFamily="34" charset="0"/>
              <a:buChar char="•"/>
            </a:pPr>
            <a:r>
              <a:rPr lang="en-US" sz="2400" dirty="0" smtClean="0"/>
              <a:t>Management for these women differs – consultation is required if you are uncertain</a:t>
            </a:r>
            <a:endParaRPr lang="en-AU" sz="2000" dirty="0" smtClean="0"/>
          </a:p>
        </p:txBody>
      </p:sp>
    </p:spTree>
    <p:extLst>
      <p:ext uri="{BB962C8B-B14F-4D97-AF65-F5344CB8AC3E}">
        <p14:creationId xmlns:p14="http://schemas.microsoft.com/office/powerpoint/2010/main" val="158402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Risk Factors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quarter" idx="14"/>
          </p:nvPr>
        </p:nvSpPr>
        <p:spPr>
          <a:xfrm>
            <a:off x="695325" y="1362906"/>
            <a:ext cx="6595812" cy="3400404"/>
          </a:xfrm>
        </p:spPr>
        <p:txBody>
          <a:bodyPr/>
          <a:lstStyle/>
          <a:p>
            <a:pPr marL="342900" indent="-342900">
              <a:buFont typeface="Arial" panose="020B0604020202020204" pitchFamily="34" charset="0"/>
              <a:buChar char="•"/>
            </a:pPr>
            <a:r>
              <a:rPr lang="en-US" sz="2400" dirty="0" smtClean="0"/>
              <a:t>The tool contains a range of factors that place women at risk of developing a VTE</a:t>
            </a:r>
            <a:endParaRPr lang="en-AU" sz="2400" dirty="0" smtClean="0"/>
          </a:p>
          <a:p>
            <a:pPr marL="342900" indent="-342900">
              <a:buFont typeface="Arial" panose="020B0604020202020204" pitchFamily="34" charset="0"/>
              <a:buChar char="•"/>
            </a:pPr>
            <a:r>
              <a:rPr lang="en-AU" sz="2400" dirty="0" smtClean="0"/>
              <a:t>Some risk factors may be a little confusing……</a:t>
            </a:r>
          </a:p>
          <a:p>
            <a:pPr marL="792900" lvl="2" indent="-342900">
              <a:spcBef>
                <a:spcPts val="0"/>
              </a:spcBef>
            </a:pPr>
            <a:endParaRPr lang="en-AU"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4840" y="306915"/>
            <a:ext cx="4010025" cy="6000750"/>
          </a:xfrm>
          <a:prstGeom prst="rect">
            <a:avLst/>
          </a:prstGeom>
        </p:spPr>
      </p:pic>
      <p:sp>
        <p:nvSpPr>
          <p:cNvPr id="9" name="Oval 8"/>
          <p:cNvSpPr/>
          <p:nvPr/>
        </p:nvSpPr>
        <p:spPr>
          <a:xfrm>
            <a:off x="7984957" y="1278682"/>
            <a:ext cx="3869908" cy="3243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9216133" y="902367"/>
            <a:ext cx="1106962" cy="2318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8115422" y="4531427"/>
            <a:ext cx="1365461" cy="2318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7824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Thrombophilia</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26</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quarter" idx="14"/>
          </p:nvPr>
        </p:nvSpPr>
        <p:spPr>
          <a:xfrm>
            <a:off x="695325" y="1335505"/>
            <a:ext cx="10801350" cy="4151309"/>
          </a:xfrm>
        </p:spPr>
        <p:txBody>
          <a:bodyPr/>
          <a:lstStyle/>
          <a:p>
            <a:pPr marL="342900" indent="-342900">
              <a:lnSpc>
                <a:spcPct val="100000"/>
              </a:lnSpc>
              <a:spcBef>
                <a:spcPts val="576"/>
              </a:spcBef>
              <a:buFont typeface="Arial" panose="020B0604020202020204" pitchFamily="34" charset="0"/>
              <a:buChar char="•"/>
            </a:pPr>
            <a:r>
              <a:rPr lang="en-US" sz="2400" dirty="0" smtClean="0"/>
              <a:t>Some risk factors refer to thrombophilia</a:t>
            </a:r>
          </a:p>
          <a:p>
            <a:pPr marL="342900" indent="-342900">
              <a:lnSpc>
                <a:spcPct val="100000"/>
              </a:lnSpc>
              <a:spcBef>
                <a:spcPts val="576"/>
              </a:spcBef>
              <a:buFont typeface="Arial" panose="020B0604020202020204" pitchFamily="34" charset="0"/>
              <a:buChar char="•"/>
            </a:pPr>
            <a:r>
              <a:rPr lang="en-US" sz="2400" dirty="0" smtClean="0"/>
              <a:t>There are several types of thrombophilia’s, which can be overwhelming!</a:t>
            </a:r>
          </a:p>
          <a:p>
            <a:pPr marL="342900" indent="-342900">
              <a:lnSpc>
                <a:spcPct val="100000"/>
              </a:lnSpc>
              <a:spcBef>
                <a:spcPts val="576"/>
              </a:spcBef>
              <a:buFont typeface="Arial" panose="020B0604020202020204" pitchFamily="34" charset="0"/>
              <a:buChar char="•"/>
            </a:pPr>
            <a:r>
              <a:rPr lang="en-US" sz="2400" dirty="0" smtClean="0"/>
              <a:t>Here are the ones to keep an eye out for:</a:t>
            </a:r>
          </a:p>
          <a:p>
            <a:pPr marL="792900" lvl="2" indent="-342900">
              <a:lnSpc>
                <a:spcPct val="100000"/>
              </a:lnSpc>
              <a:spcBef>
                <a:spcPts val="576"/>
              </a:spcBef>
            </a:pPr>
            <a:r>
              <a:rPr lang="en-US" sz="2000" dirty="0" smtClean="0"/>
              <a:t>Homozygous Factor V Leiden</a:t>
            </a:r>
          </a:p>
          <a:p>
            <a:pPr marL="792900" lvl="2" indent="-342900">
              <a:lnSpc>
                <a:spcPct val="100000"/>
              </a:lnSpc>
              <a:spcBef>
                <a:spcPts val="576"/>
              </a:spcBef>
            </a:pPr>
            <a:r>
              <a:rPr lang="en-US" sz="2000" dirty="0" smtClean="0"/>
              <a:t>Heterozygous Factor V Leiden</a:t>
            </a:r>
          </a:p>
          <a:p>
            <a:pPr marL="792900" lvl="2" indent="-342900">
              <a:lnSpc>
                <a:spcPct val="100000"/>
              </a:lnSpc>
              <a:spcBef>
                <a:spcPts val="576"/>
              </a:spcBef>
            </a:pPr>
            <a:r>
              <a:rPr lang="en-US" sz="2000" dirty="0" smtClean="0"/>
              <a:t>Antithrombin deficiency </a:t>
            </a:r>
          </a:p>
          <a:p>
            <a:pPr marL="792900" lvl="2" indent="-342900">
              <a:lnSpc>
                <a:spcPct val="100000"/>
              </a:lnSpc>
              <a:spcBef>
                <a:spcPts val="576"/>
              </a:spcBef>
            </a:pPr>
            <a:r>
              <a:rPr lang="en-US" sz="2000" dirty="0" smtClean="0"/>
              <a:t>Protein C deficiency</a:t>
            </a:r>
          </a:p>
          <a:p>
            <a:pPr marL="792900" lvl="2" indent="-342900">
              <a:lnSpc>
                <a:spcPct val="100000"/>
              </a:lnSpc>
              <a:spcBef>
                <a:spcPts val="576"/>
              </a:spcBef>
            </a:pPr>
            <a:r>
              <a:rPr lang="en-US" sz="2000" dirty="0" smtClean="0"/>
              <a:t>Protein S deficiency</a:t>
            </a:r>
          </a:p>
          <a:p>
            <a:pPr marL="792900" lvl="2" indent="-342900">
              <a:lnSpc>
                <a:spcPct val="100000"/>
              </a:lnSpc>
              <a:spcBef>
                <a:spcPts val="576"/>
              </a:spcBef>
            </a:pPr>
            <a:r>
              <a:rPr lang="en-US" sz="2000" dirty="0" smtClean="0"/>
              <a:t>Homozygous Prothrombin G20210A</a:t>
            </a:r>
          </a:p>
          <a:p>
            <a:pPr marL="792900" lvl="2" indent="-342900">
              <a:lnSpc>
                <a:spcPct val="100000"/>
              </a:lnSpc>
              <a:spcBef>
                <a:spcPts val="576"/>
              </a:spcBef>
            </a:pPr>
            <a:r>
              <a:rPr lang="en-US" sz="2000" dirty="0" smtClean="0"/>
              <a:t>Heterozygous Prothrombin G20210A</a:t>
            </a:r>
          </a:p>
        </p:txBody>
      </p:sp>
      <p:sp>
        <p:nvSpPr>
          <p:cNvPr id="3" name="Rectangle 2"/>
          <p:cNvSpPr/>
          <p:nvPr/>
        </p:nvSpPr>
        <p:spPr>
          <a:xfrm>
            <a:off x="1070811" y="2622884"/>
            <a:ext cx="4836694" cy="2731169"/>
          </a:xfrm>
          <a:prstGeom prst="rect">
            <a:avLst/>
          </a:prstGeom>
          <a:solidFill>
            <a:srgbClr val="C0504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Hexagon 6"/>
          <p:cNvSpPr/>
          <p:nvPr/>
        </p:nvSpPr>
        <p:spPr>
          <a:xfrm>
            <a:off x="8283871" y="2719136"/>
            <a:ext cx="2851484" cy="2370635"/>
          </a:xfrm>
          <a:prstGeom prst="hexagon">
            <a:avLst>
              <a:gd name="adj" fmla="val 27293"/>
              <a:gd name="vf" fmla="val 115470"/>
            </a:avLst>
          </a:prstGeom>
          <a:solidFill>
            <a:srgbClr val="BA97C4"/>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gn="ctr">
              <a:lnSpc>
                <a:spcPct val="100000"/>
              </a:lnSpc>
              <a:spcBef>
                <a:spcPts val="576"/>
              </a:spcBef>
            </a:pPr>
            <a:r>
              <a:rPr lang="en-US" dirty="0" smtClean="0">
                <a:solidFill>
                  <a:srgbClr val="7030A0"/>
                </a:solidFill>
              </a:rPr>
              <a:t>If you are unsure, speak to a consultant Obstetrician </a:t>
            </a:r>
            <a:r>
              <a:rPr lang="en-US" dirty="0">
                <a:solidFill>
                  <a:srgbClr val="7030A0"/>
                </a:solidFill>
              </a:rPr>
              <a:t>or </a:t>
            </a:r>
            <a:r>
              <a:rPr lang="en-US" dirty="0" smtClean="0">
                <a:solidFill>
                  <a:srgbClr val="7030A0"/>
                </a:solidFill>
              </a:rPr>
              <a:t>Haematologist</a:t>
            </a:r>
            <a:endParaRPr lang="en-AU" dirty="0">
              <a:solidFill>
                <a:srgbClr val="7030A0"/>
              </a:solidFill>
            </a:endParaRPr>
          </a:p>
        </p:txBody>
      </p:sp>
    </p:spTree>
    <p:extLst>
      <p:ext uri="{BB962C8B-B14F-4D97-AF65-F5344CB8AC3E}">
        <p14:creationId xmlns:p14="http://schemas.microsoft.com/office/powerpoint/2010/main" val="3458117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Use of antenatal LMWH for maternal VTE prophylaxis </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27</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quarter" idx="14"/>
          </p:nvPr>
        </p:nvSpPr>
        <p:spPr>
          <a:xfrm>
            <a:off x="695325" y="2562726"/>
            <a:ext cx="10801350" cy="2924088"/>
          </a:xfrm>
        </p:spPr>
        <p:txBody>
          <a:bodyPr/>
          <a:lstStyle/>
          <a:p>
            <a:pPr marL="342900" indent="-342900">
              <a:lnSpc>
                <a:spcPct val="100000"/>
              </a:lnSpc>
              <a:spcBef>
                <a:spcPts val="576"/>
              </a:spcBef>
              <a:buFont typeface="Arial" panose="020B0604020202020204" pitchFamily="34" charset="0"/>
              <a:buChar char="•"/>
            </a:pPr>
            <a:r>
              <a:rPr lang="en-US" sz="2400" dirty="0" smtClean="0"/>
              <a:t>Women who have been on antenatal LMWH for VTE prophylaxis are considered to be at a higher risk of VTE postpartum</a:t>
            </a:r>
          </a:p>
          <a:p>
            <a:pPr marL="342900" indent="-342900">
              <a:lnSpc>
                <a:spcPct val="100000"/>
              </a:lnSpc>
              <a:spcBef>
                <a:spcPts val="576"/>
              </a:spcBef>
              <a:buFont typeface="Arial" panose="020B0604020202020204" pitchFamily="34" charset="0"/>
              <a:buChar char="•"/>
            </a:pPr>
            <a:r>
              <a:rPr lang="en-US" sz="2400" dirty="0" smtClean="0"/>
              <a:t>Note that this does NOT include the use of LMWH for other indications such as recurrent miscarriage without evidence of </a:t>
            </a:r>
            <a:r>
              <a:rPr lang="en-AU" sz="2400" dirty="0" smtClean="0"/>
              <a:t>antiphospholipid </a:t>
            </a:r>
            <a:r>
              <a:rPr lang="en-AU" sz="2400" dirty="0"/>
              <a:t>syndrome (APS</a:t>
            </a:r>
            <a:r>
              <a:rPr lang="en-AU" sz="2400"/>
              <a:t>) </a:t>
            </a:r>
            <a:endParaRPr lang="en-AU" sz="2400" smtClean="0"/>
          </a:p>
          <a:p>
            <a:pPr marL="342900" indent="-342900">
              <a:lnSpc>
                <a:spcPct val="100000"/>
              </a:lnSpc>
              <a:spcBef>
                <a:spcPts val="576"/>
              </a:spcBef>
              <a:buFont typeface="Arial" panose="020B0604020202020204" pitchFamily="34" charset="0"/>
              <a:buChar char="•"/>
            </a:pPr>
            <a:r>
              <a:rPr lang="en-US" sz="2400" smtClean="0"/>
              <a:t>Only </a:t>
            </a:r>
            <a:r>
              <a:rPr lang="en-US" sz="2400" dirty="0" smtClean="0"/>
              <a:t>include women who have used LMWH for prevention of VTE ie for the indication of maternal VTE prophylaxis only</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7937" y="1919991"/>
            <a:ext cx="7975513" cy="432668"/>
          </a:xfrm>
          <a:prstGeom prst="rect">
            <a:avLst/>
          </a:prstGeom>
        </p:spPr>
      </p:pic>
    </p:spTree>
    <p:extLst>
      <p:ext uri="{BB962C8B-B14F-4D97-AF65-F5344CB8AC3E}">
        <p14:creationId xmlns:p14="http://schemas.microsoft.com/office/powerpoint/2010/main" val="2749011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smtClean="0"/>
              <a:t>Prolonged Restricted Mobility</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28</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quarter" idx="14"/>
          </p:nvPr>
        </p:nvSpPr>
        <p:spPr>
          <a:xfrm>
            <a:off x="695325" y="1443789"/>
            <a:ext cx="6054391" cy="4043025"/>
          </a:xfrm>
        </p:spPr>
        <p:txBody>
          <a:bodyPr/>
          <a:lstStyle/>
          <a:p>
            <a:pPr marL="342900" indent="-342900">
              <a:lnSpc>
                <a:spcPct val="100000"/>
              </a:lnSpc>
              <a:spcBef>
                <a:spcPts val="576"/>
              </a:spcBef>
              <a:buFont typeface="Arial" panose="020B0604020202020204" pitchFamily="34" charset="0"/>
              <a:buChar char="•"/>
            </a:pPr>
            <a:r>
              <a:rPr lang="en-US" sz="2400" dirty="0" smtClean="0"/>
              <a:t>A woman that has experienced prolonged restricted mobility can be at a higher risk of VTE</a:t>
            </a:r>
          </a:p>
          <a:p>
            <a:pPr marL="342900" indent="-342900">
              <a:lnSpc>
                <a:spcPct val="100000"/>
              </a:lnSpc>
              <a:spcBef>
                <a:spcPts val="576"/>
              </a:spcBef>
              <a:buFont typeface="Arial" panose="020B0604020202020204" pitchFamily="34" charset="0"/>
              <a:buChar char="•"/>
            </a:pPr>
            <a:r>
              <a:rPr lang="en-US" sz="2400" dirty="0" smtClean="0"/>
              <a:t>This may be due to antenatal bed rest, paraplegia or long distance travel </a:t>
            </a:r>
          </a:p>
          <a:p>
            <a:pPr marL="342900" indent="-342900">
              <a:lnSpc>
                <a:spcPct val="100000"/>
              </a:lnSpc>
              <a:spcBef>
                <a:spcPts val="576"/>
              </a:spcBef>
              <a:buFont typeface="Arial" panose="020B0604020202020204" pitchFamily="34" charset="0"/>
              <a:buChar char="•"/>
            </a:pPr>
            <a:endParaRPr lang="en-US" sz="2400" dirty="0" smtClean="0"/>
          </a:p>
          <a:p>
            <a:pPr marL="342900" indent="-342900">
              <a:lnSpc>
                <a:spcPct val="100000"/>
              </a:lnSpc>
              <a:spcBef>
                <a:spcPts val="576"/>
              </a:spcBef>
              <a:buFont typeface="Arial" panose="020B0604020202020204" pitchFamily="34" charset="0"/>
              <a:buChar char="•"/>
            </a:pPr>
            <a:r>
              <a:rPr lang="en-US" sz="2400" dirty="0" smtClean="0"/>
              <a:t>Also take into account women who have experienced prolonged labour </a:t>
            </a:r>
          </a:p>
          <a:p>
            <a:pPr marL="360363">
              <a:lnSpc>
                <a:spcPct val="100000"/>
              </a:lnSpc>
              <a:spcBef>
                <a:spcPts val="576"/>
              </a:spcBef>
            </a:pPr>
            <a:r>
              <a:rPr lang="en-US" sz="2400" dirty="0" smtClean="0"/>
              <a:t>( &gt;24 hours)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601" y="1443789"/>
            <a:ext cx="4601074" cy="3076147"/>
          </a:xfrm>
          <a:prstGeom prst="rect">
            <a:avLst/>
          </a:prstGeom>
        </p:spPr>
      </p:pic>
    </p:spTree>
    <p:extLst>
      <p:ext uri="{BB962C8B-B14F-4D97-AF65-F5344CB8AC3E}">
        <p14:creationId xmlns:p14="http://schemas.microsoft.com/office/powerpoint/2010/main" val="1283474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2870954"/>
            <a:ext cx="11204401" cy="666505"/>
          </a:xfrm>
        </p:spPr>
        <p:txBody>
          <a:bodyPr/>
          <a:lstStyle/>
          <a:p>
            <a:r>
              <a:rPr lang="en-US" dirty="0"/>
              <a:t>Using the </a:t>
            </a:r>
            <a:r>
              <a:rPr lang="en-US" dirty="0" smtClean="0"/>
              <a:t>Tool</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29</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7565" y="1101788"/>
            <a:ext cx="3711635" cy="518941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2269" y="293355"/>
            <a:ext cx="3684825" cy="5189415"/>
          </a:xfrm>
          <a:prstGeom prst="rect">
            <a:avLst/>
          </a:prstGeom>
        </p:spPr>
      </p:pic>
    </p:spTree>
    <p:extLst>
      <p:ext uri="{BB962C8B-B14F-4D97-AF65-F5344CB8AC3E}">
        <p14:creationId xmlns:p14="http://schemas.microsoft.com/office/powerpoint/2010/main" val="241992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Venous Thromboembolism (VTE)</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ontent Placeholder 6"/>
          <p:cNvGraphicFramePr>
            <a:graphicFrameLocks/>
          </p:cNvGraphicFramePr>
          <p:nvPr>
            <p:extLst>
              <p:ext uri="{D42A27DB-BD31-4B8C-83A1-F6EECF244321}">
                <p14:modId xmlns:p14="http://schemas.microsoft.com/office/powerpoint/2010/main" val="1685697703"/>
              </p:ext>
            </p:extLst>
          </p:nvPr>
        </p:nvGraphicFramePr>
        <p:xfrm>
          <a:off x="620169" y="1352811"/>
          <a:ext cx="10801350" cy="4050589"/>
        </p:xfrm>
        <a:graphic>
          <a:graphicData uri="http://schemas.openxmlformats.org/drawingml/2006/table">
            <a:tbl>
              <a:tblPr firstRow="1" bandRow="1">
                <a:tableStyleId>{5A111915-BE36-4E01-A7E5-04B1672EAD32}</a:tableStyleId>
              </a:tblPr>
              <a:tblGrid>
                <a:gridCol w="5400675"/>
                <a:gridCol w="5400675"/>
              </a:tblGrid>
              <a:tr h="535875">
                <a:tc gridSpan="2">
                  <a:txBody>
                    <a:bodyPr/>
                    <a:lstStyle/>
                    <a:p>
                      <a:pPr algn="ctr"/>
                      <a:r>
                        <a:rPr lang="en-US" sz="2800" dirty="0" smtClean="0">
                          <a:solidFill>
                            <a:srgbClr val="009999"/>
                          </a:solidFill>
                          <a:latin typeface="+mn-lt"/>
                          <a:cs typeface="Calibri" panose="020F0502020204030204" pitchFamily="34" charset="0"/>
                        </a:rPr>
                        <a:t>VTE</a:t>
                      </a:r>
                      <a:endParaRPr lang="en-AU" sz="2800" dirty="0">
                        <a:solidFill>
                          <a:srgbClr val="009999"/>
                        </a:solidFill>
                        <a:latin typeface="+mn-lt"/>
                        <a:cs typeface="Calibri" panose="020F0502020204030204" pitchFamily="34" charset="0"/>
                      </a:endParaRPr>
                    </a:p>
                  </a:txBody>
                  <a:tcPr/>
                </a:tc>
                <a:tc hMerge="1">
                  <a:txBody>
                    <a:bodyPr/>
                    <a:lstStyle/>
                    <a:p>
                      <a:endParaRPr lang="en-AU"/>
                    </a:p>
                  </a:txBody>
                  <a:tcPr/>
                </a:tc>
              </a:tr>
              <a:tr h="383519">
                <a:tc>
                  <a:txBody>
                    <a:bodyPr/>
                    <a:lstStyle/>
                    <a:p>
                      <a:pPr algn="ctr"/>
                      <a:r>
                        <a:rPr lang="en-US" b="1" dirty="0" smtClean="0">
                          <a:latin typeface="+mn-lt"/>
                          <a:cs typeface="Calibri" panose="020F0502020204030204" pitchFamily="34" charset="0"/>
                        </a:rPr>
                        <a:t>Deep Vein Thrombosis</a:t>
                      </a:r>
                      <a:r>
                        <a:rPr lang="en-US" b="1" baseline="0" dirty="0" smtClean="0">
                          <a:latin typeface="+mn-lt"/>
                          <a:cs typeface="Calibri" panose="020F0502020204030204" pitchFamily="34" charset="0"/>
                        </a:rPr>
                        <a:t> (DVT)</a:t>
                      </a:r>
                      <a:endParaRPr lang="en-AU" b="1" dirty="0">
                        <a:latin typeface="+mn-lt"/>
                        <a:cs typeface="Calibri" panose="020F0502020204030204" pitchFamily="34" charset="0"/>
                      </a:endParaRPr>
                    </a:p>
                  </a:txBody>
                  <a:tcPr/>
                </a:tc>
                <a:tc>
                  <a:txBody>
                    <a:bodyPr/>
                    <a:lstStyle/>
                    <a:p>
                      <a:pPr algn="ctr"/>
                      <a:r>
                        <a:rPr lang="en-US" b="1" dirty="0" smtClean="0">
                          <a:latin typeface="+mn-lt"/>
                          <a:cs typeface="Calibri" panose="020F0502020204030204" pitchFamily="34" charset="0"/>
                        </a:rPr>
                        <a:t>Pulmonary Embolism (PE)</a:t>
                      </a:r>
                      <a:endParaRPr lang="en-AU" b="1" dirty="0">
                        <a:latin typeface="+mn-lt"/>
                        <a:cs typeface="Calibri" panose="020F0502020204030204" pitchFamily="34" charset="0"/>
                      </a:endParaRPr>
                    </a:p>
                  </a:txBody>
                  <a:tcPr/>
                </a:tc>
              </a:tr>
              <a:tr h="3835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Occurs in deep veins (most commonly in legs and groin)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Occurs after DVT dislodges and travels to the lungs</a:t>
                      </a:r>
                    </a:p>
                  </a:txBody>
                  <a:tcPr/>
                </a:tc>
              </a:tr>
              <a:tr h="5673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Can cause long-term issues – ‘post-thrombotic syndrome’ (PTS). PTS affects 23-60% of DVT patients within 2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Serious complication which can lead to death</a:t>
                      </a:r>
                    </a:p>
                  </a:txBody>
                  <a:tcPr/>
                </a:tc>
              </a:tr>
              <a:tr h="3835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Lower-extremity DVT has 3% PE-related mortality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smtClean="0">
                          <a:ln>
                            <a:noFill/>
                          </a:ln>
                          <a:solidFill>
                            <a:prstClr val="black"/>
                          </a:solidFill>
                          <a:effectLst/>
                          <a:uLnTx/>
                          <a:uFillTx/>
                          <a:latin typeface="+mn-lt"/>
                          <a:ea typeface="+mn-ea"/>
                          <a:cs typeface="+mn-cs"/>
                        </a:rPr>
                        <a:t>Patients with PE have 30-60% chance of dying from it</a:t>
                      </a:r>
                    </a:p>
                  </a:txBody>
                  <a:tcPr/>
                </a:tc>
              </a:tr>
              <a:tr h="1796759">
                <a:tc>
                  <a:txBody>
                    <a:bodyPr/>
                    <a:lstStyle/>
                    <a:p>
                      <a:endParaRPr lang="en-US" dirty="0" smtClean="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txBody>
                  <a:tcPr/>
                </a:tc>
                <a:tc>
                  <a:txBody>
                    <a:bodyPr/>
                    <a:lstStyle/>
                    <a:p>
                      <a:endParaRPr lang="en-AU" dirty="0">
                        <a:latin typeface="Calibri" panose="020F0502020204030204" pitchFamily="34" charset="0"/>
                        <a:cs typeface="Calibri" panose="020F0502020204030204" pitchFamily="34" charset="0"/>
                      </a:endParaRPr>
                    </a:p>
                  </a:txBody>
                  <a:tcPr/>
                </a:tc>
              </a:tr>
            </a:tbl>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3133" y="3700303"/>
            <a:ext cx="1435713" cy="184983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4475" y="3599603"/>
            <a:ext cx="2503546" cy="2017908"/>
          </a:xfrm>
          <a:prstGeom prst="rect">
            <a:avLst/>
          </a:prstGeom>
        </p:spPr>
      </p:pic>
    </p:spTree>
    <p:extLst>
      <p:ext uri="{BB962C8B-B14F-4D97-AF65-F5344CB8AC3E}">
        <p14:creationId xmlns:p14="http://schemas.microsoft.com/office/powerpoint/2010/main" val="297066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655" y="1333351"/>
            <a:ext cx="6108064" cy="2805512"/>
          </a:xfrm>
          <a:prstGeom prst="rect">
            <a:avLst/>
          </a:prstGeom>
          <a:ln>
            <a:solidFill>
              <a:schemeClr val="tx1"/>
            </a:solidFill>
          </a:ln>
        </p:spPr>
      </p:pic>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1: Assessing VTE Risk </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30</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4"/>
          </p:nvPr>
        </p:nvSpPr>
        <p:spPr>
          <a:xfrm>
            <a:off x="3776727" y="2090685"/>
            <a:ext cx="8010265" cy="4399543"/>
          </a:xfrm>
          <a:solidFill>
            <a:schemeClr val="bg1"/>
          </a:solidFill>
          <a:ln w="28575">
            <a:noFill/>
          </a:ln>
        </p:spPr>
        <p:txBody>
          <a:bodyPr/>
          <a:lstStyle/>
          <a:p>
            <a:pPr marL="342900" indent="-168275">
              <a:buFont typeface="Arial" panose="020B0604020202020204" pitchFamily="34" charset="0"/>
              <a:buChar char="•"/>
            </a:pPr>
            <a:r>
              <a:rPr lang="en-US" sz="2400" dirty="0" smtClean="0"/>
              <a:t>Document the date of assessment</a:t>
            </a:r>
          </a:p>
          <a:p>
            <a:pPr marL="342900" indent="-168275">
              <a:buFont typeface="Arial" panose="020B0604020202020204" pitchFamily="34" charset="0"/>
              <a:buChar char="•"/>
            </a:pPr>
            <a:r>
              <a:rPr lang="en-US" sz="2400" dirty="0" smtClean="0"/>
              <a:t>Place a </a:t>
            </a:r>
            <a:r>
              <a:rPr lang="en-US" sz="2400" dirty="0" smtClean="0">
                <a:sym typeface="Wingdings 2" panose="05020102010507070707" pitchFamily="18" charset="2"/>
              </a:rPr>
              <a:t> where a VTE risk factor is present under the appropriate date column</a:t>
            </a:r>
          </a:p>
          <a:p>
            <a:pPr marL="342900" indent="-168275">
              <a:buFont typeface="Arial" panose="020B0604020202020204" pitchFamily="34" charset="0"/>
              <a:buChar char="•"/>
            </a:pPr>
            <a:r>
              <a:rPr lang="en-US" sz="2400" dirty="0" smtClean="0">
                <a:sym typeface="Wingdings 2" panose="05020102010507070707" pitchFamily="18" charset="2"/>
              </a:rPr>
              <a:t>Start in the ‘Higher Risk’ section and move your way down until one of the following categories are met:</a:t>
            </a:r>
          </a:p>
          <a:p>
            <a:pPr marL="792900" lvl="2" indent="-342900">
              <a:buClr>
                <a:schemeClr val="tx1"/>
              </a:buClr>
            </a:pPr>
            <a:r>
              <a:rPr lang="en-US" sz="2000" b="1" dirty="0" smtClean="0">
                <a:solidFill>
                  <a:srgbClr val="C00000"/>
                </a:solidFill>
                <a:sym typeface="Wingdings 2" panose="05020102010507070707" pitchFamily="18" charset="2"/>
              </a:rPr>
              <a:t>HIGHER RISK</a:t>
            </a:r>
          </a:p>
          <a:p>
            <a:pPr marL="792900" lvl="2" indent="-342900">
              <a:buClr>
                <a:schemeClr val="tx1"/>
              </a:buClr>
            </a:pPr>
            <a:r>
              <a:rPr lang="en-US" sz="2000" b="1" dirty="0" smtClean="0">
                <a:solidFill>
                  <a:srgbClr val="F8974E"/>
                </a:solidFill>
                <a:sym typeface="Wingdings 2" panose="05020102010507070707" pitchFamily="18" charset="2"/>
              </a:rPr>
              <a:t>INTERMEDIATE RISK </a:t>
            </a:r>
          </a:p>
          <a:p>
            <a:pPr marL="792900" lvl="2" indent="-342900">
              <a:buClr>
                <a:schemeClr val="tx1"/>
              </a:buClr>
            </a:pPr>
            <a:r>
              <a:rPr lang="en-US" sz="2000" b="1" dirty="0" smtClean="0">
                <a:solidFill>
                  <a:srgbClr val="F8974E"/>
                </a:solidFill>
                <a:sym typeface="Wingdings 2" panose="05020102010507070707" pitchFamily="18" charset="2"/>
              </a:rPr>
              <a:t>INTERMEDIATE RISK (due to ≥ 3 cumulative risk factors)</a:t>
            </a:r>
          </a:p>
          <a:p>
            <a:pPr marL="792900" lvl="2" indent="-342900">
              <a:buClr>
                <a:schemeClr val="tx1"/>
              </a:buClr>
            </a:pPr>
            <a:r>
              <a:rPr lang="en-US" sz="2000" b="1" dirty="0" smtClean="0">
                <a:solidFill>
                  <a:srgbClr val="28B315"/>
                </a:solidFill>
                <a:sym typeface="Wingdings 2" panose="05020102010507070707" pitchFamily="18" charset="2"/>
              </a:rPr>
              <a:t>LOWER RISK</a:t>
            </a:r>
          </a:p>
          <a:p>
            <a:pPr marL="342900" indent="-342900">
              <a:buFont typeface="Arial" panose="020B0604020202020204" pitchFamily="34" charset="0"/>
              <a:buChar char="•"/>
            </a:pPr>
            <a:endParaRPr lang="en-AU" dirty="0"/>
          </a:p>
        </p:txBody>
      </p:sp>
      <p:cxnSp>
        <p:nvCxnSpPr>
          <p:cNvPr id="13" name="Straight Connector 12"/>
          <p:cNvCxnSpPr/>
          <p:nvPr/>
        </p:nvCxnSpPr>
        <p:spPr>
          <a:xfrm>
            <a:off x="3776727" y="2090685"/>
            <a:ext cx="0" cy="42975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64201" y="2103210"/>
            <a:ext cx="7755146"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404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1: Assessing VTE Risk </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31</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2192055"/>
            <a:ext cx="4678341" cy="3369916"/>
          </a:xfrm>
        </p:spPr>
        <p:txBody>
          <a:bodyPr/>
          <a:lstStyle/>
          <a:p>
            <a:pPr marL="342900" indent="-342900">
              <a:buFont typeface="Arial" panose="020B0604020202020204" pitchFamily="34" charset="0"/>
              <a:buChar char="•"/>
            </a:pPr>
            <a:r>
              <a:rPr lang="en-US" sz="2400" dirty="0" smtClean="0"/>
              <a:t>Some </a:t>
            </a:r>
            <a:r>
              <a:rPr lang="en-AU" sz="2400" dirty="0" smtClean="0"/>
              <a:t>risk </a:t>
            </a:r>
            <a:r>
              <a:rPr lang="en-AU" sz="2400" dirty="0"/>
              <a:t>factors are related to the </a:t>
            </a:r>
            <a:r>
              <a:rPr lang="en-AU" sz="2400" b="1" dirty="0" smtClean="0"/>
              <a:t>postpartum </a:t>
            </a:r>
            <a:r>
              <a:rPr lang="en-AU" sz="2400" b="1" dirty="0"/>
              <a:t>period </a:t>
            </a:r>
            <a:r>
              <a:rPr lang="en-AU" sz="2400" dirty="0" smtClean="0"/>
              <a:t>only</a:t>
            </a:r>
          </a:p>
          <a:p>
            <a:pPr marL="342900" indent="-342900">
              <a:buFont typeface="Arial" panose="020B0604020202020204" pitchFamily="34" charset="0"/>
              <a:buChar char="•"/>
            </a:pPr>
            <a:r>
              <a:rPr lang="en-US" sz="2400" dirty="0" smtClean="0"/>
              <a:t>These are shaded in </a:t>
            </a:r>
            <a:r>
              <a:rPr lang="en-US" sz="2400" b="1" u="sng" dirty="0" smtClean="0">
                <a:solidFill>
                  <a:srgbClr val="BA97C4"/>
                </a:solidFill>
              </a:rPr>
              <a:t>purple</a:t>
            </a:r>
            <a:r>
              <a:rPr lang="en-US" sz="2400" dirty="0" smtClean="0"/>
              <a:t> to help differentiate </a:t>
            </a:r>
            <a:endParaRPr lang="en-AU" sz="2400" dirty="0"/>
          </a:p>
          <a:p>
            <a:pPr marL="342900" indent="-342900">
              <a:buFont typeface="Arial" panose="020B0604020202020204" pitchFamily="34" charset="0"/>
              <a:buChar char="•"/>
            </a:pPr>
            <a:endParaRPr lang="en-AU"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4665" y="1108744"/>
            <a:ext cx="5695059" cy="4473909"/>
          </a:xfrm>
          <a:prstGeom prst="rect">
            <a:avLst/>
          </a:prstGeom>
        </p:spPr>
      </p:pic>
      <p:sp>
        <p:nvSpPr>
          <p:cNvPr id="9" name="Oval 8"/>
          <p:cNvSpPr/>
          <p:nvPr/>
        </p:nvSpPr>
        <p:spPr>
          <a:xfrm>
            <a:off x="5757464" y="2089163"/>
            <a:ext cx="1080120" cy="11521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5920842" y="3877013"/>
            <a:ext cx="1080120" cy="11521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29927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1: Assessing VTE Risk </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440493"/>
            <a:ext cx="11091667" cy="4121478"/>
          </a:xfrm>
        </p:spPr>
        <p:txBody>
          <a:bodyPr/>
          <a:lstStyle/>
          <a:p>
            <a:pPr marL="342900" lvl="0" indent="-342900">
              <a:lnSpc>
                <a:spcPct val="100000"/>
              </a:lnSpc>
              <a:spcBef>
                <a:spcPct val="20000"/>
              </a:spcBef>
              <a:buFont typeface="Arial" pitchFamily="34" charset="0"/>
              <a:buChar char="•"/>
            </a:pPr>
            <a:r>
              <a:rPr lang="en-AU" sz="2400" dirty="0">
                <a:solidFill>
                  <a:prstClr val="black"/>
                </a:solidFill>
              </a:rPr>
              <a:t>At the end of Step 1, risk factors should be assessed and the woman allocated into a risk category</a:t>
            </a:r>
          </a:p>
          <a:p>
            <a:pPr marL="342900" lvl="0" indent="-342900">
              <a:lnSpc>
                <a:spcPct val="100000"/>
              </a:lnSpc>
              <a:spcBef>
                <a:spcPct val="20000"/>
              </a:spcBef>
              <a:buFont typeface="Arial" pitchFamily="34" charset="0"/>
              <a:buChar char="•"/>
            </a:pPr>
            <a:r>
              <a:rPr lang="en-AU" sz="2400" dirty="0">
                <a:solidFill>
                  <a:prstClr val="black"/>
                </a:solidFill>
              </a:rPr>
              <a:t>If the women is considered </a:t>
            </a:r>
            <a:r>
              <a:rPr lang="en-AU" sz="2400" b="1" dirty="0">
                <a:solidFill>
                  <a:srgbClr val="00B050"/>
                </a:solidFill>
              </a:rPr>
              <a:t>LOWER RISK </a:t>
            </a:r>
            <a:r>
              <a:rPr lang="en-AU" sz="2400" dirty="0">
                <a:solidFill>
                  <a:prstClr val="black"/>
                </a:solidFill>
                <a:sym typeface="Symbol"/>
              </a:rPr>
              <a:t> </a:t>
            </a:r>
            <a:r>
              <a:rPr lang="en-AU" sz="2400" dirty="0">
                <a:solidFill>
                  <a:prstClr val="black"/>
                </a:solidFill>
              </a:rPr>
              <a:t>assessment </a:t>
            </a:r>
            <a:r>
              <a:rPr lang="en-AU" sz="2400" u="sng" dirty="0">
                <a:solidFill>
                  <a:schemeClr val="tx1"/>
                </a:solidFill>
              </a:rPr>
              <a:t>COMPLETED</a:t>
            </a:r>
          </a:p>
          <a:p>
            <a:pPr marL="742950" lvl="1" indent="-285750">
              <a:lnSpc>
                <a:spcPct val="100000"/>
              </a:lnSpc>
              <a:spcBef>
                <a:spcPct val="20000"/>
              </a:spcBef>
              <a:buSzTx/>
              <a:buFont typeface="Arial" pitchFamily="34" charset="0"/>
              <a:buChar char="–"/>
            </a:pPr>
            <a:r>
              <a:rPr lang="en-AU" sz="2000" dirty="0">
                <a:solidFill>
                  <a:prstClr val="black"/>
                </a:solidFill>
              </a:rPr>
              <a:t>Guidance on Page 2, Step 4: </a:t>
            </a:r>
          </a:p>
          <a:p>
            <a:pPr marL="342900" lvl="0" indent="-342900">
              <a:lnSpc>
                <a:spcPct val="100000"/>
              </a:lnSpc>
              <a:spcBef>
                <a:spcPct val="20000"/>
              </a:spcBef>
              <a:buFont typeface="Arial" pitchFamily="34" charset="0"/>
              <a:buChar char="•"/>
            </a:pPr>
            <a:endParaRPr lang="en-AU" sz="2400" dirty="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r>
              <a:rPr lang="en-AU" sz="2400" dirty="0" smtClean="0">
                <a:solidFill>
                  <a:prstClr val="black"/>
                </a:solidFill>
              </a:rPr>
              <a:t>If </a:t>
            </a:r>
            <a:r>
              <a:rPr lang="en-AU" sz="2400" dirty="0">
                <a:solidFill>
                  <a:prstClr val="black"/>
                </a:solidFill>
              </a:rPr>
              <a:t>the women is considered </a:t>
            </a:r>
            <a:r>
              <a:rPr lang="en-AU" sz="2400" b="1" dirty="0">
                <a:solidFill>
                  <a:srgbClr val="F79646"/>
                </a:solidFill>
              </a:rPr>
              <a:t>INTERMEDIATE RISK </a:t>
            </a:r>
            <a:r>
              <a:rPr lang="en-AU" sz="2400" u="sng" dirty="0">
                <a:solidFill>
                  <a:prstClr val="black"/>
                </a:solidFill>
              </a:rPr>
              <a:t>or </a:t>
            </a:r>
            <a:r>
              <a:rPr lang="en-AU" sz="2400" b="1" dirty="0">
                <a:solidFill>
                  <a:srgbClr val="FF0000"/>
                </a:solidFill>
              </a:rPr>
              <a:t>HIGHER RISK </a:t>
            </a:r>
            <a:r>
              <a:rPr lang="en-AU" sz="2400" dirty="0">
                <a:solidFill>
                  <a:prstClr val="black"/>
                </a:solidFill>
                <a:sym typeface="Symbol"/>
              </a:rPr>
              <a:t></a:t>
            </a:r>
            <a:r>
              <a:rPr lang="en-AU" sz="2400" dirty="0">
                <a:solidFill>
                  <a:prstClr val="black"/>
                </a:solidFill>
              </a:rPr>
              <a:t> </a:t>
            </a:r>
            <a:r>
              <a:rPr lang="en-AU" sz="2400" u="sng" dirty="0">
                <a:solidFill>
                  <a:schemeClr val="tx1"/>
                </a:solidFill>
              </a:rPr>
              <a:t>CONTINUE</a:t>
            </a:r>
            <a:r>
              <a:rPr lang="en-AU" sz="2400" dirty="0">
                <a:solidFill>
                  <a:schemeClr val="tx1"/>
                </a:solidFill>
              </a:rPr>
              <a:t> </a:t>
            </a:r>
            <a:r>
              <a:rPr lang="en-AU" sz="2400" dirty="0">
                <a:solidFill>
                  <a:prstClr val="black"/>
                </a:solidFill>
              </a:rPr>
              <a:t>to Step 2</a:t>
            </a:r>
          </a:p>
          <a:p>
            <a:pPr marL="342900" indent="-342900">
              <a:buFont typeface="Arial" panose="020B0604020202020204" pitchFamily="34" charset="0"/>
              <a:buChar char="•"/>
            </a:pPr>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6393" y="3173788"/>
            <a:ext cx="9649530" cy="528573"/>
          </a:xfrm>
          <a:prstGeom prst="rect">
            <a:avLst/>
          </a:prstGeom>
        </p:spPr>
      </p:pic>
    </p:spTree>
    <p:extLst>
      <p:ext uri="{BB962C8B-B14F-4D97-AF65-F5344CB8AC3E}">
        <p14:creationId xmlns:p14="http://schemas.microsoft.com/office/powerpoint/2010/main" val="192400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a:t>
            </a:r>
            <a:r>
              <a:rPr lang="en-US" dirty="0" smtClean="0"/>
              <a:t>2: Identifying Contraindications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6" y="1803749"/>
            <a:ext cx="4515501" cy="1753644"/>
          </a:xfrm>
        </p:spPr>
        <p:txBody>
          <a:bodyPr/>
          <a:lstStyle/>
          <a:p>
            <a:pPr marL="342900" indent="-342900">
              <a:lnSpc>
                <a:spcPct val="100000"/>
              </a:lnSpc>
              <a:spcBef>
                <a:spcPct val="20000"/>
              </a:spcBef>
              <a:buFont typeface="Arial" pitchFamily="34" charset="0"/>
              <a:buChar char="•"/>
            </a:pPr>
            <a:r>
              <a:rPr lang="en-AU" sz="2400" dirty="0" smtClean="0"/>
              <a:t>Prompts </a:t>
            </a:r>
            <a:r>
              <a:rPr lang="en-AU" sz="2400" dirty="0"/>
              <a:t>identification to contraindications to pharmacological </a:t>
            </a:r>
            <a:r>
              <a:rPr lang="en-AU" sz="2400" dirty="0" smtClean="0"/>
              <a:t>prophylaxis</a:t>
            </a:r>
          </a:p>
          <a:p>
            <a:pPr marL="342900" indent="-342900">
              <a:lnSpc>
                <a:spcPct val="100000"/>
              </a:lnSpc>
              <a:spcBef>
                <a:spcPct val="20000"/>
              </a:spcBef>
              <a:buFont typeface="Arial" pitchFamily="34" charset="0"/>
              <a:buChar char="•"/>
            </a:pPr>
            <a:r>
              <a:rPr lang="en-US" sz="2400" dirty="0" smtClean="0">
                <a:solidFill>
                  <a:srgbClr val="000000">
                    <a:lumMod val="75000"/>
                    <a:lumOff val="25000"/>
                  </a:srgbClr>
                </a:solidFill>
              </a:rPr>
              <a:t>Document </a:t>
            </a:r>
            <a:r>
              <a:rPr lang="en-US" sz="2400" dirty="0">
                <a:solidFill>
                  <a:srgbClr val="000000">
                    <a:lumMod val="75000"/>
                    <a:lumOff val="25000"/>
                  </a:srgbClr>
                </a:solidFill>
              </a:rPr>
              <a:t>the date of </a:t>
            </a:r>
            <a:r>
              <a:rPr lang="en-US" sz="2400" dirty="0" smtClean="0">
                <a:solidFill>
                  <a:srgbClr val="000000">
                    <a:lumMod val="75000"/>
                    <a:lumOff val="25000"/>
                  </a:srgbClr>
                </a:solidFill>
              </a:rPr>
              <a:t>assessment</a:t>
            </a:r>
          </a:p>
          <a:p>
            <a:pPr marL="342900" indent="-342900">
              <a:lnSpc>
                <a:spcPct val="100000"/>
              </a:lnSpc>
              <a:spcBef>
                <a:spcPct val="20000"/>
              </a:spcBef>
              <a:buFont typeface="Arial" pitchFamily="34" charset="0"/>
              <a:buChar char="•"/>
            </a:pPr>
            <a:r>
              <a:rPr lang="en-US" sz="2400" dirty="0" smtClean="0">
                <a:solidFill>
                  <a:srgbClr val="000000">
                    <a:lumMod val="75000"/>
                    <a:lumOff val="25000"/>
                  </a:srgbClr>
                </a:solidFill>
              </a:rPr>
              <a:t>Place </a:t>
            </a:r>
            <a:r>
              <a:rPr lang="en-US" sz="2400" dirty="0">
                <a:solidFill>
                  <a:srgbClr val="000000">
                    <a:lumMod val="75000"/>
                    <a:lumOff val="25000"/>
                  </a:srgbClr>
                </a:solidFill>
              </a:rPr>
              <a:t>a </a:t>
            </a:r>
            <a:r>
              <a:rPr lang="en-US" sz="2400" dirty="0">
                <a:solidFill>
                  <a:srgbClr val="000000">
                    <a:lumMod val="75000"/>
                    <a:lumOff val="25000"/>
                  </a:srgbClr>
                </a:solidFill>
                <a:sym typeface="Wingdings 2" panose="05020102010507070707" pitchFamily="18" charset="2"/>
              </a:rPr>
              <a:t> where a </a:t>
            </a:r>
            <a:r>
              <a:rPr lang="en-US" sz="2400" dirty="0" smtClean="0">
                <a:solidFill>
                  <a:srgbClr val="000000">
                    <a:lumMod val="75000"/>
                    <a:lumOff val="25000"/>
                  </a:srgbClr>
                </a:solidFill>
                <a:sym typeface="Wingdings 2" panose="05020102010507070707" pitchFamily="18" charset="2"/>
              </a:rPr>
              <a:t>contraindication is present </a:t>
            </a:r>
            <a:r>
              <a:rPr lang="en-US" sz="2400" dirty="0">
                <a:solidFill>
                  <a:srgbClr val="000000">
                    <a:lumMod val="75000"/>
                    <a:lumOff val="25000"/>
                  </a:srgbClr>
                </a:solidFill>
                <a:sym typeface="Wingdings 2" panose="05020102010507070707" pitchFamily="18" charset="2"/>
              </a:rPr>
              <a:t>under the appropriate date column</a:t>
            </a:r>
          </a:p>
          <a:p>
            <a:pPr marL="342900" lvl="0" indent="-342900">
              <a:lnSpc>
                <a:spcPct val="100000"/>
              </a:lnSpc>
              <a:spcBef>
                <a:spcPct val="20000"/>
              </a:spcBef>
              <a:buFont typeface="Arial" pitchFamily="34" charset="0"/>
              <a:buChar char="•"/>
            </a:pPr>
            <a:endParaRPr lang="en-AU" sz="2800" dirty="0">
              <a:solidFill>
                <a:prstClr val="black"/>
              </a:solidFill>
            </a:endParaRPr>
          </a:p>
          <a:p>
            <a:pPr marL="342900" lvl="0" indent="-342900">
              <a:lnSpc>
                <a:spcPct val="100000"/>
              </a:lnSpc>
              <a:spcBef>
                <a:spcPct val="20000"/>
              </a:spcBef>
              <a:buFont typeface="Arial" pitchFamily="34" charset="0"/>
              <a:buChar char="•"/>
            </a:pPr>
            <a:endParaRPr lang="en-AU" sz="2800" dirty="0" smtClean="0">
              <a:solidFill>
                <a:prstClr val="black"/>
              </a:solidFill>
            </a:endParaRPr>
          </a:p>
          <a:p>
            <a:pPr marL="342900" lvl="0" indent="-342900">
              <a:lnSpc>
                <a:spcPct val="100000"/>
              </a:lnSpc>
              <a:spcBef>
                <a:spcPct val="20000"/>
              </a:spcBef>
              <a:buFont typeface="Arial" pitchFamily="34" charset="0"/>
              <a:buChar char="•"/>
            </a:pPr>
            <a:endParaRPr lang="en-AU" sz="2800" dirty="0" smtClean="0">
              <a:solidFill>
                <a:prstClr val="black"/>
              </a:solidFill>
            </a:endParaRPr>
          </a:p>
          <a:p>
            <a:pPr lvl="0">
              <a:lnSpc>
                <a:spcPct val="100000"/>
              </a:lnSpc>
              <a:spcBef>
                <a:spcPct val="20000"/>
              </a:spcBef>
            </a:pPr>
            <a:endParaRPr lang="en-AU" sz="2800" dirty="0">
              <a:solidFill>
                <a:prstClr val="black"/>
              </a:solidFill>
            </a:endParaRPr>
          </a:p>
          <a:p>
            <a:pPr marL="342900" indent="-342900">
              <a:buFont typeface="Arial" panose="020B0604020202020204" pitchFamily="34" charset="0"/>
              <a:buChar char="•"/>
            </a:pPr>
            <a:endParaRPr lang="en-AU" sz="16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2638" y="1990481"/>
            <a:ext cx="6388755" cy="2656549"/>
          </a:xfrm>
          <a:prstGeom prst="rect">
            <a:avLst/>
          </a:prstGeom>
        </p:spPr>
      </p:pic>
    </p:spTree>
    <p:extLst>
      <p:ext uri="{BB962C8B-B14F-4D97-AF65-F5344CB8AC3E}">
        <p14:creationId xmlns:p14="http://schemas.microsoft.com/office/powerpoint/2010/main" val="3032498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a:t>
            </a:r>
            <a:r>
              <a:rPr lang="en-US" dirty="0" smtClean="0"/>
              <a:t>2: Identifying Contraindications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34</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633" y="3970751"/>
            <a:ext cx="9895722" cy="551536"/>
          </a:xfrm>
          <a:prstGeom prst="rect">
            <a:avLst/>
          </a:prstGeom>
        </p:spPr>
      </p:pic>
      <p:sp>
        <p:nvSpPr>
          <p:cNvPr id="9" name="Content Placeholder 2"/>
          <p:cNvSpPr txBox="1">
            <a:spLocks/>
          </p:cNvSpPr>
          <p:nvPr/>
        </p:nvSpPr>
        <p:spPr>
          <a:xfrm>
            <a:off x="695325" y="1941534"/>
            <a:ext cx="11091667" cy="3620436"/>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itchFamily="34" charset="0"/>
              <a:buChar char="•"/>
            </a:pPr>
            <a:r>
              <a:rPr lang="en-US" sz="2400" dirty="0" smtClean="0"/>
              <a:t>If contraindication identified </a:t>
            </a:r>
            <a:r>
              <a:rPr lang="en-US" sz="2400" dirty="0" smtClean="0">
                <a:sym typeface="Wingdings" panose="05000000000000000000" pitchFamily="2" charset="2"/>
              </a:rPr>
              <a:t> speak to O&amp;G Consultant or Consultant Physician such as a Haematologist </a:t>
            </a:r>
          </a:p>
          <a:p>
            <a:pPr marL="342900" indent="-342900">
              <a:lnSpc>
                <a:spcPct val="100000"/>
              </a:lnSpc>
              <a:spcBef>
                <a:spcPct val="20000"/>
              </a:spcBef>
              <a:buFont typeface="Arial" pitchFamily="34" charset="0"/>
              <a:buChar char="•"/>
            </a:pPr>
            <a:r>
              <a:rPr lang="en-US" sz="2400" dirty="0" smtClean="0">
                <a:sym typeface="Wingdings" panose="05000000000000000000" pitchFamily="2" charset="2"/>
              </a:rPr>
              <a:t>Therapy may not be appropriate for this woman</a:t>
            </a:r>
          </a:p>
          <a:p>
            <a:pPr marL="342900" indent="-342900">
              <a:lnSpc>
                <a:spcPct val="100000"/>
              </a:lnSpc>
              <a:spcBef>
                <a:spcPct val="20000"/>
              </a:spcBef>
              <a:buFont typeface="Arial" pitchFamily="34" charset="0"/>
              <a:buChar char="•"/>
            </a:pPr>
            <a:endParaRPr lang="en-US" sz="2400" dirty="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smtClean="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smtClean="0">
              <a:sym typeface="Wingdings" panose="05000000000000000000" pitchFamily="2" charset="2"/>
            </a:endParaRPr>
          </a:p>
          <a:p>
            <a:pPr marL="342900" indent="-342900">
              <a:lnSpc>
                <a:spcPct val="100000"/>
              </a:lnSpc>
              <a:spcBef>
                <a:spcPct val="20000"/>
              </a:spcBef>
              <a:buFont typeface="Arial" pitchFamily="34" charset="0"/>
              <a:buChar char="•"/>
            </a:pPr>
            <a:r>
              <a:rPr lang="en-US" sz="2400" dirty="0" smtClean="0">
                <a:sym typeface="Wingdings" panose="05000000000000000000" pitchFamily="2" charset="2"/>
              </a:rPr>
              <a:t>If no contraindication </a:t>
            </a:r>
            <a:r>
              <a:rPr lang="en-US" sz="2400" dirty="0"/>
              <a:t>identified </a:t>
            </a:r>
            <a:r>
              <a:rPr lang="en-US" sz="2400" dirty="0">
                <a:sym typeface="Wingdings" panose="05000000000000000000" pitchFamily="2" charset="2"/>
              </a:rPr>
              <a:t> </a:t>
            </a:r>
            <a:r>
              <a:rPr lang="en-US" sz="2400" u="sng" dirty="0" smtClean="0">
                <a:sym typeface="Wingdings" panose="05000000000000000000" pitchFamily="2" charset="2"/>
              </a:rPr>
              <a:t>CONTINUE</a:t>
            </a:r>
            <a:r>
              <a:rPr lang="en-US" sz="2400" dirty="0" smtClean="0">
                <a:sym typeface="Wingdings" panose="05000000000000000000" pitchFamily="2" charset="2"/>
              </a:rPr>
              <a:t> to Step 3</a:t>
            </a:r>
            <a:endParaRPr lang="en-AU" sz="2400" dirty="0" smtClean="0"/>
          </a:p>
          <a:p>
            <a:pPr marL="342900" indent="-342900">
              <a:lnSpc>
                <a:spcPct val="100000"/>
              </a:lnSpc>
              <a:spcBef>
                <a:spcPct val="20000"/>
              </a:spcBef>
              <a:buFont typeface="Arial" pitchFamily="34" charset="0"/>
              <a:buChar char="•"/>
            </a:pPr>
            <a:endParaRPr lang="en-AU" sz="2800" u="sng" dirty="0" smtClean="0">
              <a:solidFill>
                <a:schemeClr val="tx1"/>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a:lnSpc>
                <a:spcPct val="100000"/>
              </a:lnSpc>
              <a:spcBef>
                <a:spcPct val="20000"/>
              </a:spcBef>
            </a:pPr>
            <a:endParaRPr lang="en-AU" sz="2800" dirty="0" smtClean="0">
              <a:solidFill>
                <a:prstClr val="black"/>
              </a:solidFill>
            </a:endParaRPr>
          </a:p>
          <a:p>
            <a:pPr marL="342900" indent="-342900">
              <a:buFont typeface="Arial" panose="020B0604020202020204" pitchFamily="34" charset="0"/>
              <a:buChar char="•"/>
            </a:pPr>
            <a:endParaRPr lang="en-AU" sz="1600" dirty="0"/>
          </a:p>
        </p:txBody>
      </p:sp>
      <p:sp>
        <p:nvSpPr>
          <p:cNvPr id="7" name="Rectangle 6"/>
          <p:cNvSpPr/>
          <p:nvPr/>
        </p:nvSpPr>
        <p:spPr>
          <a:xfrm>
            <a:off x="1239633" y="3281819"/>
            <a:ext cx="9899422" cy="469933"/>
          </a:xfrm>
          <a:prstGeom prst="rect">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NB: If epidural catheter in use</a:t>
            </a:r>
            <a:endParaRPr lang="en-AU" dirty="0"/>
          </a:p>
        </p:txBody>
      </p:sp>
    </p:spTree>
    <p:extLst>
      <p:ext uri="{BB962C8B-B14F-4D97-AF65-F5344CB8AC3E}">
        <p14:creationId xmlns:p14="http://schemas.microsoft.com/office/powerpoint/2010/main" val="4218020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3</a:t>
            </a:r>
            <a:r>
              <a:rPr lang="en-US" dirty="0" smtClean="0"/>
              <a:t>: Educate and Document</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38831" y="2051189"/>
            <a:ext cx="11091667" cy="364569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itchFamily="34" charset="0"/>
              <a:buChar char="•"/>
            </a:pPr>
            <a:r>
              <a:rPr lang="en-US" sz="2400" dirty="0" smtClean="0"/>
              <a:t>On each occasion of screening, ensure you what completed the following:</a:t>
            </a:r>
          </a:p>
          <a:p>
            <a:pPr marL="342900" indent="-342900">
              <a:lnSpc>
                <a:spcPct val="100000"/>
              </a:lnSpc>
              <a:spcBef>
                <a:spcPct val="20000"/>
              </a:spcBef>
              <a:buFont typeface="Arial" pitchFamily="34" charset="0"/>
              <a:buChar char="•"/>
            </a:pPr>
            <a:endParaRPr lang="en-US" sz="2400" dirty="0" smtClean="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smtClean="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smtClean="0">
              <a:sym typeface="Wingdings" panose="05000000000000000000" pitchFamily="2" charset="2"/>
            </a:endParaRPr>
          </a:p>
          <a:p>
            <a:pPr marL="342900" indent="-342900">
              <a:lnSpc>
                <a:spcPct val="100000"/>
              </a:lnSpc>
              <a:spcBef>
                <a:spcPct val="20000"/>
              </a:spcBef>
              <a:buFont typeface="Arial" pitchFamily="34" charset="0"/>
              <a:buChar char="•"/>
            </a:pPr>
            <a:endParaRPr lang="en-US" sz="2400" dirty="0">
              <a:sym typeface="Wingdings" panose="05000000000000000000" pitchFamily="2" charset="2"/>
            </a:endParaRPr>
          </a:p>
          <a:p>
            <a:pPr marL="342900" indent="-342900">
              <a:lnSpc>
                <a:spcPct val="100000"/>
              </a:lnSpc>
              <a:spcBef>
                <a:spcPct val="20000"/>
              </a:spcBef>
              <a:buFont typeface="Arial" pitchFamily="34" charset="0"/>
              <a:buChar char="•"/>
            </a:pPr>
            <a:r>
              <a:rPr lang="en-US" sz="2400" dirty="0" smtClean="0">
                <a:sym typeface="Wingdings" panose="05000000000000000000" pitchFamily="2" charset="2"/>
              </a:rPr>
              <a:t>Sign off to help others identify who completed the assessment</a:t>
            </a:r>
          </a:p>
          <a:p>
            <a:pPr marL="342900" indent="-342900">
              <a:lnSpc>
                <a:spcPct val="100000"/>
              </a:lnSpc>
              <a:spcBef>
                <a:spcPct val="20000"/>
              </a:spcBef>
              <a:buFont typeface="Arial" pitchFamily="34" charset="0"/>
              <a:buChar char="•"/>
            </a:pPr>
            <a:endParaRPr lang="en-AU" sz="2800" u="sng" dirty="0" smtClean="0">
              <a:solidFill>
                <a:schemeClr val="tx1"/>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marL="342900" indent="-342900">
              <a:lnSpc>
                <a:spcPct val="100000"/>
              </a:lnSpc>
              <a:spcBef>
                <a:spcPct val="20000"/>
              </a:spcBef>
              <a:buFont typeface="Arial" pitchFamily="34" charset="0"/>
              <a:buChar char="•"/>
            </a:pPr>
            <a:endParaRPr lang="en-AU" sz="2800" dirty="0" smtClean="0">
              <a:solidFill>
                <a:prstClr val="black"/>
              </a:solidFill>
            </a:endParaRPr>
          </a:p>
          <a:p>
            <a:pPr>
              <a:lnSpc>
                <a:spcPct val="100000"/>
              </a:lnSpc>
              <a:spcBef>
                <a:spcPct val="20000"/>
              </a:spcBef>
            </a:pPr>
            <a:endParaRPr lang="en-AU" sz="2800" dirty="0" smtClean="0">
              <a:solidFill>
                <a:prstClr val="black"/>
              </a:solidFill>
            </a:endParaRPr>
          </a:p>
          <a:p>
            <a:pPr marL="342900" indent="-342900">
              <a:buFont typeface="Arial" panose="020B0604020202020204" pitchFamily="34" charset="0"/>
              <a:buChar char="•"/>
            </a:pPr>
            <a:endParaRPr lang="en-AU" sz="1600" dirty="0"/>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7941" y="3654959"/>
            <a:ext cx="5730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08021" y="2752588"/>
            <a:ext cx="2499732" cy="16004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7715585" y="2552939"/>
            <a:ext cx="1403131" cy="348195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26206" y="2623283"/>
            <a:ext cx="2600325" cy="2324100"/>
          </a:xfrm>
          <a:prstGeom prst="rect">
            <a:avLst/>
          </a:prstGeom>
        </p:spPr>
      </p:pic>
    </p:spTree>
    <p:extLst>
      <p:ext uri="{BB962C8B-B14F-4D97-AF65-F5344CB8AC3E}">
        <p14:creationId xmlns:p14="http://schemas.microsoft.com/office/powerpoint/2010/main" val="3643871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Education</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36</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38832" y="1189973"/>
            <a:ext cx="5962176" cy="439417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itchFamily="34" charset="0"/>
              <a:buChar char="•"/>
            </a:pPr>
            <a:r>
              <a:rPr lang="en-US" sz="2400" dirty="0" smtClean="0"/>
              <a:t>It is vital that women are </a:t>
            </a:r>
            <a:r>
              <a:rPr lang="en-AU" sz="2400" dirty="0" smtClean="0"/>
              <a:t>empowered on:</a:t>
            </a:r>
          </a:p>
          <a:p>
            <a:pPr marL="792900" lvl="2" indent="-342900">
              <a:lnSpc>
                <a:spcPct val="100000"/>
              </a:lnSpc>
              <a:spcBef>
                <a:spcPct val="20000"/>
              </a:spcBef>
            </a:pPr>
            <a:r>
              <a:rPr lang="en-AU" sz="2000" dirty="0" smtClean="0"/>
              <a:t>Examples of VTE risk factors</a:t>
            </a:r>
          </a:p>
          <a:p>
            <a:pPr marL="792900" lvl="2" indent="-342900">
              <a:lnSpc>
                <a:spcPct val="100000"/>
              </a:lnSpc>
              <a:spcBef>
                <a:spcPct val="20000"/>
              </a:spcBef>
            </a:pPr>
            <a:r>
              <a:rPr lang="en-AU" sz="2000" dirty="0" smtClean="0"/>
              <a:t>What their level of risk is</a:t>
            </a:r>
          </a:p>
          <a:p>
            <a:pPr marL="792900" lvl="2" indent="-342900">
              <a:lnSpc>
                <a:spcPct val="100000"/>
              </a:lnSpc>
              <a:spcBef>
                <a:spcPct val="20000"/>
              </a:spcBef>
            </a:pPr>
            <a:r>
              <a:rPr lang="en-AU" sz="2000" dirty="0" smtClean="0"/>
              <a:t>What is being done to manage their risk</a:t>
            </a:r>
          </a:p>
          <a:p>
            <a:pPr marL="792900" lvl="2" indent="-342900">
              <a:lnSpc>
                <a:spcPct val="100000"/>
              </a:lnSpc>
              <a:spcBef>
                <a:spcPct val="20000"/>
              </a:spcBef>
            </a:pPr>
            <a:r>
              <a:rPr lang="en-AU" sz="2000" dirty="0" smtClean="0"/>
              <a:t>What they can do to manage their risk</a:t>
            </a:r>
          </a:p>
          <a:p>
            <a:pPr marL="792900" lvl="2" indent="-342900">
              <a:lnSpc>
                <a:spcPct val="100000"/>
              </a:lnSpc>
              <a:spcBef>
                <a:spcPct val="20000"/>
              </a:spcBef>
            </a:pPr>
            <a:r>
              <a:rPr lang="en-AU" sz="2000" dirty="0"/>
              <a:t>S</a:t>
            </a:r>
            <a:r>
              <a:rPr lang="en-AU" sz="2000" dirty="0" smtClean="0"/>
              <a:t>igns and symptoms of a VTE, and what they should do if they notice any of these</a:t>
            </a:r>
          </a:p>
          <a:p>
            <a:pPr marL="342900" indent="-342900">
              <a:lnSpc>
                <a:spcPct val="100000"/>
              </a:lnSpc>
              <a:spcBef>
                <a:spcPct val="20000"/>
              </a:spcBef>
              <a:buFont typeface="Arial" pitchFamily="34" charset="0"/>
              <a:buChar char="•"/>
            </a:pPr>
            <a:r>
              <a:rPr lang="en-US" sz="2400" dirty="0" smtClean="0"/>
              <a:t>There is a dedicated leaflet available that can assist when providing women this information</a:t>
            </a:r>
          </a:p>
          <a:p>
            <a:pPr marL="342900" indent="-342900">
              <a:lnSpc>
                <a:spcPct val="100000"/>
              </a:lnSpc>
              <a:spcBef>
                <a:spcPct val="20000"/>
              </a:spcBef>
              <a:buFont typeface="Arial" pitchFamily="34" charset="0"/>
              <a:buChar char="•"/>
            </a:pPr>
            <a:r>
              <a:rPr lang="en-US" sz="2400" dirty="0" smtClean="0"/>
              <a:t>This leaflet has also been translated into various languages </a:t>
            </a:r>
            <a:endParaRPr lang="en-AU" sz="2400" dirty="0"/>
          </a:p>
        </p:txBody>
      </p:sp>
      <p:pic>
        <p:nvPicPr>
          <p:cNvPr id="1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96975" y="1669848"/>
            <a:ext cx="2808312" cy="3964675"/>
          </a:xfrm>
          <a:prstGeom prst="rect">
            <a:avLst/>
          </a:prstGeom>
          <a:noFill/>
          <a:ln w="2857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13951" y="341502"/>
            <a:ext cx="2690298" cy="3916878"/>
          </a:xfrm>
          <a:prstGeom prst="rect">
            <a:avLst/>
          </a:prstGeom>
          <a:noFill/>
          <a:ln w="2857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534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Education</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37</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38832" y="1359568"/>
            <a:ext cx="8713452" cy="4224579"/>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ct val="20000"/>
              </a:spcBef>
              <a:buFont typeface="Arial" pitchFamily="34" charset="0"/>
              <a:buChar char="•"/>
            </a:pPr>
            <a:r>
              <a:rPr lang="en-AU" sz="2400" dirty="0"/>
              <a:t>If the </a:t>
            </a:r>
            <a:r>
              <a:rPr lang="en-AU" sz="2400" dirty="0" smtClean="0"/>
              <a:t>woman </a:t>
            </a:r>
            <a:r>
              <a:rPr lang="en-AU" sz="2400" dirty="0"/>
              <a:t>is an </a:t>
            </a:r>
            <a:r>
              <a:rPr lang="en-AU" sz="2400" u="sng" dirty="0"/>
              <a:t>outpatient </a:t>
            </a:r>
            <a:r>
              <a:rPr lang="en-AU" sz="2400" dirty="0"/>
              <a:t>OR to be </a:t>
            </a:r>
            <a:r>
              <a:rPr lang="en-AU" sz="2400" u="sng" dirty="0"/>
              <a:t>discharged </a:t>
            </a:r>
            <a:r>
              <a:rPr lang="en-AU" sz="2400" dirty="0"/>
              <a:t>on prophylaxis, further education will be required to</a:t>
            </a:r>
            <a:r>
              <a:rPr lang="en-AU" sz="2400" dirty="0" smtClean="0"/>
              <a:t>:</a:t>
            </a:r>
          </a:p>
          <a:p>
            <a:pPr marL="342900" indent="-342900">
              <a:lnSpc>
                <a:spcPct val="100000"/>
              </a:lnSpc>
              <a:spcBef>
                <a:spcPct val="20000"/>
              </a:spcBef>
              <a:buFont typeface="Arial" pitchFamily="34" charset="0"/>
              <a:buChar char="•"/>
            </a:pPr>
            <a:endParaRPr lang="en-US" sz="1200" dirty="0" smtClean="0"/>
          </a:p>
          <a:p>
            <a:pPr marL="342900" indent="-342900">
              <a:lnSpc>
                <a:spcPct val="100000"/>
              </a:lnSpc>
              <a:spcBef>
                <a:spcPct val="20000"/>
              </a:spcBef>
              <a:buFont typeface="Arial" pitchFamily="34" charset="0"/>
              <a:buChar char="•"/>
            </a:pPr>
            <a:endParaRPr lang="en-AU" sz="1200" dirty="0" smtClean="0"/>
          </a:p>
          <a:p>
            <a:pPr marL="792900" lvl="2" indent="-342900">
              <a:lnSpc>
                <a:spcPct val="100000"/>
              </a:lnSpc>
              <a:spcBef>
                <a:spcPct val="20000"/>
              </a:spcBef>
            </a:pPr>
            <a:r>
              <a:rPr lang="en-AU" sz="2400" dirty="0" smtClean="0"/>
              <a:t>Show </a:t>
            </a:r>
            <a:r>
              <a:rPr lang="en-AU" sz="2400" dirty="0"/>
              <a:t>the women/her carer how to self-inject </a:t>
            </a:r>
            <a:endParaRPr lang="en-AU" sz="2400" dirty="0" smtClean="0"/>
          </a:p>
          <a:p>
            <a:pPr marL="722313" lvl="2" indent="0">
              <a:lnSpc>
                <a:spcPct val="100000"/>
              </a:lnSpc>
              <a:spcBef>
                <a:spcPct val="20000"/>
              </a:spcBef>
              <a:buNone/>
            </a:pPr>
            <a:r>
              <a:rPr lang="en-AU" sz="2400" dirty="0" smtClean="0"/>
              <a:t>(</a:t>
            </a:r>
            <a:r>
              <a:rPr lang="en-AU" sz="2400" dirty="0"/>
              <a:t>or discuss what community healthcare providers can assist her eg GP, Community Nursing </a:t>
            </a:r>
            <a:r>
              <a:rPr lang="en-AU" sz="2400" dirty="0" err="1" smtClean="0"/>
              <a:t>etc</a:t>
            </a:r>
            <a:r>
              <a:rPr lang="en-AU" sz="2400" dirty="0" smtClean="0"/>
              <a:t>)</a:t>
            </a:r>
          </a:p>
          <a:p>
            <a:pPr marL="792900" lvl="2" indent="-342900">
              <a:lnSpc>
                <a:spcPct val="100000"/>
              </a:lnSpc>
              <a:spcBef>
                <a:spcPct val="20000"/>
              </a:spcBef>
            </a:pPr>
            <a:r>
              <a:rPr lang="en-AU" sz="2400" dirty="0" smtClean="0"/>
              <a:t>Resources are available for both </a:t>
            </a:r>
            <a:r>
              <a:rPr lang="en-AU" sz="2400" dirty="0" err="1" smtClean="0"/>
              <a:t>Clexane</a:t>
            </a:r>
            <a:r>
              <a:rPr lang="en-AU" sz="2400" dirty="0" smtClean="0"/>
              <a:t> and </a:t>
            </a:r>
            <a:r>
              <a:rPr lang="en-AU" sz="2400" dirty="0" err="1" smtClean="0"/>
              <a:t>Fragmin</a:t>
            </a:r>
            <a:endParaRPr lang="en-AU" sz="24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2284" y="2078102"/>
            <a:ext cx="2121750" cy="2269779"/>
          </a:xfrm>
          <a:prstGeom prst="rect">
            <a:avLst/>
          </a:prstGeom>
        </p:spPr>
      </p:pic>
    </p:spTree>
    <p:extLst>
      <p:ext uri="{BB962C8B-B14F-4D97-AF65-F5344CB8AC3E}">
        <p14:creationId xmlns:p14="http://schemas.microsoft.com/office/powerpoint/2010/main" val="1163904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a:t>Using the Tool – Step </a:t>
            </a:r>
            <a:r>
              <a:rPr lang="en-US" dirty="0" smtClean="0"/>
              <a:t>4: Guidance</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38</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179269"/>
            <a:ext cx="11091667" cy="4382702"/>
          </a:xfrm>
        </p:spPr>
        <p:txBody>
          <a:bodyPr/>
          <a:lstStyle/>
          <a:p>
            <a:pPr marL="342900" lvl="0" indent="-342900">
              <a:lnSpc>
                <a:spcPct val="100000"/>
              </a:lnSpc>
              <a:spcBef>
                <a:spcPct val="20000"/>
              </a:spcBef>
              <a:buFont typeface="Arial" pitchFamily="34" charset="0"/>
              <a:buChar char="•"/>
            </a:pPr>
            <a:r>
              <a:rPr lang="en-AU" sz="2400" dirty="0" smtClean="0">
                <a:solidFill>
                  <a:prstClr val="black"/>
                </a:solidFill>
              </a:rPr>
              <a:t>Provides guidance for MOs to prescribe appropriately according to risk level</a:t>
            </a:r>
            <a:endParaRPr lang="en-AU" sz="2400" dirty="0">
              <a:solidFill>
                <a:prstClr val="black"/>
              </a:solidFill>
            </a:endParaRPr>
          </a:p>
          <a:p>
            <a:pPr marL="342900" lvl="0" indent="-342900">
              <a:lnSpc>
                <a:spcPct val="100000"/>
              </a:lnSpc>
              <a:spcBef>
                <a:spcPct val="20000"/>
              </a:spcBef>
              <a:buFont typeface="Arial" pitchFamily="34" charset="0"/>
              <a:buChar char="•"/>
            </a:pPr>
            <a:endParaRPr lang="en-US" sz="2400" dirty="0" smtClean="0">
              <a:solidFill>
                <a:prstClr val="black"/>
              </a:solidFill>
            </a:endParaRPr>
          </a:p>
          <a:p>
            <a:pPr marL="342900" lvl="0" indent="-342900">
              <a:lnSpc>
                <a:spcPct val="100000"/>
              </a:lnSpc>
              <a:spcBef>
                <a:spcPct val="20000"/>
              </a:spcBef>
              <a:buFont typeface="Arial" pitchFamily="34" charset="0"/>
              <a:buChar char="•"/>
            </a:pPr>
            <a:endParaRPr lang="en-US" sz="2400" dirty="0">
              <a:solidFill>
                <a:prstClr val="black"/>
              </a:solidFill>
            </a:endParaRPr>
          </a:p>
          <a:p>
            <a:pPr marL="342900" lvl="0" indent="-342900">
              <a:lnSpc>
                <a:spcPct val="100000"/>
              </a:lnSpc>
              <a:spcBef>
                <a:spcPct val="20000"/>
              </a:spcBef>
              <a:buFont typeface="Arial" pitchFamily="34" charset="0"/>
              <a:buChar char="•"/>
            </a:pPr>
            <a:endParaRPr lang="en-US" sz="2400" dirty="0" smtClean="0">
              <a:solidFill>
                <a:prstClr val="black"/>
              </a:solidFill>
            </a:endParaRPr>
          </a:p>
          <a:p>
            <a:pPr marL="342900" lvl="0" indent="-342900">
              <a:lnSpc>
                <a:spcPct val="100000"/>
              </a:lnSpc>
              <a:spcBef>
                <a:spcPct val="20000"/>
              </a:spcBef>
              <a:buFont typeface="Arial" pitchFamily="34" charset="0"/>
              <a:buChar char="•"/>
            </a:pPr>
            <a:endParaRPr lang="en-AU" sz="2400" dirty="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r>
              <a:rPr lang="en-AU" sz="2400" dirty="0" smtClean="0">
                <a:solidFill>
                  <a:srgbClr val="FF0000"/>
                </a:solidFill>
              </a:rPr>
              <a:t>&lt;may want to discuss the role of midwives in your facility in guiding MOs (in particular JMOs) with prescribing&gt;</a:t>
            </a:r>
            <a:endParaRPr lang="en-AU" sz="2400" dirty="0">
              <a:solidFill>
                <a:srgbClr val="FF0000"/>
              </a:solidFill>
            </a:endParaRPr>
          </a:p>
          <a:p>
            <a:pPr marL="342900" indent="-342900">
              <a:buFont typeface="Arial" panose="020B0604020202020204" pitchFamily="34" charset="0"/>
              <a:buChar char="•"/>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1340" y="1612062"/>
            <a:ext cx="7486650" cy="3067050"/>
          </a:xfrm>
          <a:prstGeom prst="rect">
            <a:avLst/>
          </a:prstGeom>
        </p:spPr>
      </p:pic>
    </p:spTree>
    <p:extLst>
      <p:ext uri="{BB962C8B-B14F-4D97-AF65-F5344CB8AC3E}">
        <p14:creationId xmlns:p14="http://schemas.microsoft.com/office/powerpoint/2010/main" val="4037053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39</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p:nvSpPr>
        <p:spPr>
          <a:xfrm>
            <a:off x="229230" y="5128385"/>
            <a:ext cx="6096000" cy="1323439"/>
          </a:xfrm>
          <a:prstGeom prst="rect">
            <a:avLst/>
          </a:prstGeom>
        </p:spPr>
        <p:txBody>
          <a:bodyPr>
            <a:spAutoFit/>
          </a:bodyPr>
          <a:lstStyle/>
          <a:p>
            <a:r>
              <a:rPr lang="en-US" sz="4000" dirty="0" smtClean="0">
                <a:solidFill>
                  <a:srgbClr val="006666"/>
                </a:solidFill>
                <a:ea typeface="+mj-ea"/>
                <a:cs typeface="+mj-cs"/>
              </a:rPr>
              <a:t>Prophylaxis and Prescribing</a:t>
            </a:r>
            <a:endParaRPr lang="en-AU" dirty="0"/>
          </a:p>
        </p:txBody>
      </p:sp>
    </p:spTree>
    <p:extLst>
      <p:ext uri="{BB962C8B-B14F-4D97-AF65-F5344CB8AC3E}">
        <p14:creationId xmlns:p14="http://schemas.microsoft.com/office/powerpoint/2010/main" val="303885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What causes VTE?</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5325" y="1166122"/>
            <a:ext cx="10801350" cy="461665"/>
          </a:xfrm>
          <a:prstGeom prst="rect">
            <a:avLst/>
          </a:prstGeom>
        </p:spPr>
        <p:txBody>
          <a:bodyPr wrap="square">
            <a:spAutoFit/>
          </a:bodyPr>
          <a:lstStyle/>
          <a:p>
            <a:r>
              <a:rPr lang="en-US" sz="2400" dirty="0">
                <a:solidFill>
                  <a:schemeClr val="accent3"/>
                </a:solidFill>
              </a:rPr>
              <a:t>Virchow’s Triad = categories of factors contributing to blood clot formation</a:t>
            </a:r>
            <a:endParaRPr lang="en-AU" sz="2400" dirty="0">
              <a:solidFill>
                <a:schemeClr val="accent3"/>
              </a:solidFill>
            </a:endParaRPr>
          </a:p>
        </p:txBody>
      </p:sp>
      <p:sp>
        <p:nvSpPr>
          <p:cNvPr id="11" name="Isosceles Triangle 10"/>
          <p:cNvSpPr/>
          <p:nvPr/>
        </p:nvSpPr>
        <p:spPr>
          <a:xfrm>
            <a:off x="4239880" y="2735697"/>
            <a:ext cx="2716505" cy="2341815"/>
          </a:xfrm>
          <a:prstGeom prst="triangle">
            <a:avLst/>
          </a:prstGeom>
          <a:solidFill>
            <a:srgbClr val="752F8A">
              <a:alpha val="50196"/>
            </a:srgbClr>
          </a:solidFill>
          <a:ln w="76200" cap="flat" cmpd="sng" algn="ctr">
            <a:solidFill>
              <a:srgbClr val="752F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VIRCHOW’S TRIAD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white"/>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TextBox 11"/>
          <p:cNvSpPr txBox="1"/>
          <p:nvPr/>
        </p:nvSpPr>
        <p:spPr>
          <a:xfrm>
            <a:off x="4526549" y="1687918"/>
            <a:ext cx="2136222" cy="861774"/>
          </a:xfrm>
          <a:prstGeom prst="rect">
            <a:avLst/>
          </a:prstGeom>
          <a:solidFill>
            <a:srgbClr val="BA97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752F8A"/>
                </a:solidFill>
                <a:effectLst/>
                <a:uLnTx/>
                <a:uFillTx/>
                <a:latin typeface="Calibri"/>
              </a:rPr>
              <a:t>Stasis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smtClean="0">
                <a:ln>
                  <a:noFill/>
                </a:ln>
                <a:solidFill>
                  <a:prstClr val="black"/>
                </a:solidFill>
                <a:effectLst/>
                <a:uLnTx/>
                <a:uFillTx/>
                <a:latin typeface="Calibri"/>
              </a:rPr>
              <a:t>Alteration in normal blood flow</a:t>
            </a:r>
          </a:p>
        </p:txBody>
      </p:sp>
      <p:sp>
        <p:nvSpPr>
          <p:cNvPr id="13" name="TextBox 12"/>
          <p:cNvSpPr txBox="1"/>
          <p:nvPr/>
        </p:nvSpPr>
        <p:spPr>
          <a:xfrm>
            <a:off x="7207426" y="4405162"/>
            <a:ext cx="2588743" cy="1107996"/>
          </a:xfrm>
          <a:prstGeom prst="rect">
            <a:avLst/>
          </a:prstGeom>
          <a:solidFill>
            <a:srgbClr val="BA97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752F8A"/>
                </a:solidFill>
                <a:effectLst/>
                <a:uLnTx/>
                <a:uFillTx/>
                <a:latin typeface="Calibri"/>
              </a:rPr>
              <a:t>Hypercoagulability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smtClean="0">
                <a:ln>
                  <a:noFill/>
                </a:ln>
                <a:solidFill>
                  <a:prstClr val="black"/>
                </a:solidFill>
                <a:effectLst/>
                <a:uLnTx/>
                <a:uFillTx/>
                <a:latin typeface="Calibri"/>
              </a:rPr>
              <a:t>Alteration in the constitution of blood causing blood to clot more easily</a:t>
            </a:r>
          </a:p>
        </p:txBody>
      </p:sp>
      <p:sp>
        <p:nvSpPr>
          <p:cNvPr id="14" name="TextBox 13"/>
          <p:cNvSpPr txBox="1"/>
          <p:nvPr/>
        </p:nvSpPr>
        <p:spPr>
          <a:xfrm>
            <a:off x="2116631" y="4405162"/>
            <a:ext cx="1872208" cy="1107996"/>
          </a:xfrm>
          <a:prstGeom prst="rect">
            <a:avLst/>
          </a:prstGeom>
          <a:solidFill>
            <a:srgbClr val="BA97C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752F8A"/>
                </a:solidFill>
                <a:effectLst/>
                <a:uLnTx/>
                <a:uFillTx/>
                <a:latin typeface="Calibri"/>
              </a:rPr>
              <a:t>Endothelial Injury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smtClean="0">
                <a:ln>
                  <a:noFill/>
                </a:ln>
                <a:solidFill>
                  <a:prstClr val="black"/>
                </a:solidFill>
                <a:effectLst/>
                <a:uLnTx/>
                <a:uFillTx/>
                <a:latin typeface="Calibri"/>
              </a:rPr>
              <a:t>Injury or trauma to the inside of the blood vessel</a:t>
            </a:r>
          </a:p>
        </p:txBody>
      </p:sp>
    </p:spTree>
    <p:extLst>
      <p:ext uri="{BB962C8B-B14F-4D97-AF65-F5344CB8AC3E}">
        <p14:creationId xmlns:p14="http://schemas.microsoft.com/office/powerpoint/2010/main" val="3521083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Types of Prophylaxis</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40</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440493"/>
            <a:ext cx="11091667" cy="4121478"/>
          </a:xfrm>
        </p:spPr>
        <p:txBody>
          <a:bodyPr/>
          <a:lstStyle/>
          <a:p>
            <a:pPr marL="342900" lvl="0" indent="-342900">
              <a:lnSpc>
                <a:spcPct val="100000"/>
              </a:lnSpc>
              <a:spcBef>
                <a:spcPct val="20000"/>
              </a:spcBef>
              <a:buFont typeface="Arial" pitchFamily="34" charset="0"/>
              <a:buChar char="•"/>
            </a:pPr>
            <a:r>
              <a:rPr lang="en-AU" sz="2400" dirty="0" smtClean="0">
                <a:solidFill>
                  <a:prstClr val="black"/>
                </a:solidFill>
              </a:rPr>
              <a:t>There are two types of prophylaxis:</a:t>
            </a:r>
          </a:p>
          <a:p>
            <a:pPr marL="342900" lvl="0" indent="-342900">
              <a:lnSpc>
                <a:spcPct val="100000"/>
              </a:lnSpc>
              <a:spcBef>
                <a:spcPct val="20000"/>
              </a:spcBef>
              <a:buFont typeface="Arial" pitchFamily="34" charset="0"/>
              <a:buChar char="•"/>
            </a:pPr>
            <a:endParaRPr lang="en-AU" dirty="0" smtClean="0">
              <a:solidFill>
                <a:prstClr val="black"/>
              </a:solidFill>
            </a:endParaRPr>
          </a:p>
          <a:p>
            <a:pPr marL="1431925" lvl="1" indent="-265113">
              <a:lnSpc>
                <a:spcPct val="100000"/>
              </a:lnSpc>
              <a:spcBef>
                <a:spcPct val="20000"/>
              </a:spcBef>
              <a:buSzTx/>
              <a:buFont typeface="+mj-lt"/>
              <a:buAutoNum type="arabicParenR"/>
            </a:pPr>
            <a:r>
              <a:rPr lang="en-AU" sz="2000" dirty="0">
                <a:solidFill>
                  <a:srgbClr val="4BACC6"/>
                </a:solidFill>
              </a:rPr>
              <a:t>Pharmacological prophylaxis: </a:t>
            </a:r>
          </a:p>
          <a:p>
            <a:pPr marL="1431925" lvl="1" indent="-265113">
              <a:lnSpc>
                <a:spcPct val="100000"/>
              </a:lnSpc>
              <a:spcBef>
                <a:spcPct val="20000"/>
              </a:spcBef>
              <a:buSzTx/>
              <a:buNone/>
            </a:pPr>
            <a:r>
              <a:rPr lang="en-AU" sz="2000" dirty="0">
                <a:solidFill>
                  <a:prstClr val="black"/>
                </a:solidFill>
              </a:rPr>
              <a:t>	Examples include enoxaparin (</a:t>
            </a:r>
            <a:r>
              <a:rPr lang="en-AU" sz="2000" dirty="0" err="1">
                <a:solidFill>
                  <a:prstClr val="black"/>
                </a:solidFill>
              </a:rPr>
              <a:t>Clexane</a:t>
            </a:r>
            <a:r>
              <a:rPr lang="en-AU" sz="2000" dirty="0">
                <a:solidFill>
                  <a:prstClr val="black"/>
                </a:solidFill>
              </a:rPr>
              <a:t>™), </a:t>
            </a:r>
            <a:r>
              <a:rPr lang="en-AU" sz="2000" dirty="0" err="1">
                <a:solidFill>
                  <a:prstClr val="black"/>
                </a:solidFill>
              </a:rPr>
              <a:t>dalteparin</a:t>
            </a:r>
            <a:r>
              <a:rPr lang="en-AU" sz="2000" dirty="0">
                <a:solidFill>
                  <a:prstClr val="black"/>
                </a:solidFill>
              </a:rPr>
              <a:t> (</a:t>
            </a:r>
            <a:r>
              <a:rPr lang="en-AU" sz="2000" dirty="0" err="1">
                <a:solidFill>
                  <a:prstClr val="black"/>
                </a:solidFill>
              </a:rPr>
              <a:t>Fragmin</a:t>
            </a:r>
            <a:r>
              <a:rPr lang="en-AU" sz="2000" dirty="0">
                <a:solidFill>
                  <a:prstClr val="black"/>
                </a:solidFill>
              </a:rPr>
              <a:t>™) or unfractionated heparin. These are usually administered </a:t>
            </a:r>
            <a:r>
              <a:rPr lang="en-AU" sz="2000" b="1" u="sng" dirty="0">
                <a:solidFill>
                  <a:prstClr val="black"/>
                </a:solidFill>
              </a:rPr>
              <a:t>subcutaneously</a:t>
            </a:r>
            <a:r>
              <a:rPr lang="en-AU" sz="2000" dirty="0">
                <a:solidFill>
                  <a:prstClr val="black"/>
                </a:solidFill>
              </a:rPr>
              <a:t> </a:t>
            </a:r>
          </a:p>
          <a:p>
            <a:pPr marL="1431925" lvl="1" indent="-265113">
              <a:lnSpc>
                <a:spcPct val="100000"/>
              </a:lnSpc>
              <a:spcBef>
                <a:spcPct val="20000"/>
              </a:spcBef>
              <a:buSzTx/>
              <a:buNone/>
            </a:pPr>
            <a:endParaRPr lang="en-AU" sz="1050" dirty="0">
              <a:solidFill>
                <a:prstClr val="black"/>
              </a:solidFill>
            </a:endParaRPr>
          </a:p>
          <a:p>
            <a:pPr marL="1431925" lvl="1" indent="-265113">
              <a:lnSpc>
                <a:spcPct val="100000"/>
              </a:lnSpc>
              <a:spcBef>
                <a:spcPct val="20000"/>
              </a:spcBef>
              <a:buSzTx/>
              <a:buNone/>
            </a:pPr>
            <a:r>
              <a:rPr lang="en-AU" sz="2000" dirty="0">
                <a:solidFill>
                  <a:prstClr val="black"/>
                </a:solidFill>
              </a:rPr>
              <a:t>	</a:t>
            </a:r>
            <a:r>
              <a:rPr lang="en-AU" sz="2000" dirty="0">
                <a:solidFill>
                  <a:srgbClr val="C0504D">
                    <a:lumMod val="75000"/>
                  </a:srgbClr>
                </a:solidFill>
              </a:rPr>
              <a:t>NB: Some women may require </a:t>
            </a:r>
            <a:r>
              <a:rPr lang="en-AU" sz="2000" b="1" dirty="0">
                <a:solidFill>
                  <a:srgbClr val="C0504D">
                    <a:lumMod val="75000"/>
                  </a:srgbClr>
                </a:solidFill>
              </a:rPr>
              <a:t>therapeutic doses </a:t>
            </a:r>
            <a:r>
              <a:rPr lang="en-AU" sz="2000" dirty="0">
                <a:solidFill>
                  <a:srgbClr val="C0504D">
                    <a:lumMod val="75000"/>
                  </a:srgbClr>
                </a:solidFill>
              </a:rPr>
              <a:t>of prophylaxis during their </a:t>
            </a:r>
            <a:r>
              <a:rPr lang="en-AU" sz="2000" dirty="0" smtClean="0">
                <a:solidFill>
                  <a:srgbClr val="C0504D">
                    <a:lumMod val="75000"/>
                  </a:srgbClr>
                </a:solidFill>
              </a:rPr>
              <a:t>pregnancies</a:t>
            </a:r>
            <a:endParaRPr lang="en-AU" sz="2000" dirty="0">
              <a:solidFill>
                <a:srgbClr val="C0504D">
                  <a:lumMod val="75000"/>
                </a:srgbClr>
              </a:solidFill>
            </a:endParaRPr>
          </a:p>
          <a:p>
            <a:pPr marL="1431925" lvl="1" indent="-265113">
              <a:lnSpc>
                <a:spcPct val="100000"/>
              </a:lnSpc>
              <a:spcBef>
                <a:spcPct val="20000"/>
              </a:spcBef>
              <a:buSzTx/>
              <a:buNone/>
            </a:pPr>
            <a:endParaRPr lang="en-AU" sz="1050" dirty="0">
              <a:solidFill>
                <a:prstClr val="black"/>
              </a:solidFill>
            </a:endParaRPr>
          </a:p>
          <a:p>
            <a:pPr marL="1431925" lvl="1" indent="-265113">
              <a:lnSpc>
                <a:spcPct val="100000"/>
              </a:lnSpc>
              <a:spcBef>
                <a:spcPct val="20000"/>
              </a:spcBef>
              <a:buSzTx/>
              <a:buFont typeface="+mj-lt"/>
              <a:buAutoNum type="arabicParenR" startAt="2"/>
            </a:pPr>
            <a:r>
              <a:rPr lang="en-AU" sz="2000" dirty="0">
                <a:solidFill>
                  <a:srgbClr val="4BACC6"/>
                </a:solidFill>
              </a:rPr>
              <a:t>Mechanical prophylaxis: </a:t>
            </a:r>
          </a:p>
          <a:p>
            <a:pPr marL="1431925" lvl="1" indent="-265113">
              <a:lnSpc>
                <a:spcPct val="100000"/>
              </a:lnSpc>
              <a:spcBef>
                <a:spcPct val="20000"/>
              </a:spcBef>
              <a:buSzTx/>
              <a:buNone/>
            </a:pPr>
            <a:r>
              <a:rPr lang="en-AU" sz="2000" dirty="0">
                <a:solidFill>
                  <a:prstClr val="black"/>
                </a:solidFill>
              </a:rPr>
              <a:t>	Examples include anti-embolic stockings, intermittent pneumatic compression or foot impulse devices </a:t>
            </a:r>
          </a:p>
        </p:txBody>
      </p:sp>
      <p:pic>
        <p:nvPicPr>
          <p:cNvPr id="9" name="Picture 2"/>
          <p:cNvPicPr>
            <a:picLocks noChangeAspect="1" noChangeArrowheads="1"/>
          </p:cNvPicPr>
          <p:nvPr/>
        </p:nvPicPr>
        <p:blipFill>
          <a:blip r:embed="rId3" cstate="email">
            <a:clrChange>
              <a:clrFrom>
                <a:srgbClr val="DBF8FE"/>
              </a:clrFrom>
              <a:clrTo>
                <a:srgbClr val="DBF8FE">
                  <a:alpha val="0"/>
                </a:srgbClr>
              </a:clrTo>
            </a:clrChange>
            <a:extLst>
              <a:ext uri="{28A0092B-C50C-407E-A947-70E740481C1C}">
                <a14:useLocalDpi xmlns:a14="http://schemas.microsoft.com/office/drawing/2010/main"/>
              </a:ext>
            </a:extLst>
          </a:blip>
          <a:srcRect/>
          <a:stretch>
            <a:fillRect/>
          </a:stretch>
        </p:blipFill>
        <p:spPr bwMode="auto">
          <a:xfrm>
            <a:off x="574486" y="4001769"/>
            <a:ext cx="131968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georgel\Desktop\Icons and Pics\bigstock--150970370.jpg"/>
          <p:cNvPicPr>
            <a:picLocks noChangeAspect="1" noChangeArrowheads="1"/>
          </p:cNvPicPr>
          <p:nvPr/>
        </p:nvPicPr>
        <p:blipFill rotWithShape="1">
          <a:blip r:embed="rId4" cstate="email">
            <a:clrChange>
              <a:clrFrom>
                <a:srgbClr val="E3E3E3"/>
              </a:clrFrom>
              <a:clrTo>
                <a:srgbClr val="E3E3E3">
                  <a:alpha val="0"/>
                </a:srgbClr>
              </a:clrTo>
            </a:clrChange>
            <a:extLst>
              <a:ext uri="{28A0092B-C50C-407E-A947-70E740481C1C}">
                <a14:useLocalDpi xmlns:a14="http://schemas.microsoft.com/office/drawing/2010/main"/>
              </a:ext>
            </a:extLst>
          </a:blip>
          <a:srcRect/>
          <a:stretch/>
        </p:blipFill>
        <p:spPr bwMode="auto">
          <a:xfrm rot="2192419">
            <a:off x="768823" y="2217518"/>
            <a:ext cx="931008" cy="15217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84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Prescribing</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41</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179268"/>
            <a:ext cx="11091667" cy="1625311"/>
          </a:xfrm>
        </p:spPr>
        <p:txBody>
          <a:bodyPr/>
          <a:lstStyle/>
          <a:p>
            <a:pPr marL="342900" lvl="0" indent="-342900">
              <a:lnSpc>
                <a:spcPct val="100000"/>
              </a:lnSpc>
              <a:spcBef>
                <a:spcPct val="20000"/>
              </a:spcBef>
              <a:buFont typeface="Arial" pitchFamily="34" charset="0"/>
              <a:buChar char="•"/>
            </a:pPr>
            <a:r>
              <a:rPr lang="en-AU" sz="2400" dirty="0" smtClean="0">
                <a:solidFill>
                  <a:prstClr val="black"/>
                </a:solidFill>
              </a:rPr>
              <a:t>If </a:t>
            </a:r>
            <a:r>
              <a:rPr lang="en-AU" sz="2400" dirty="0" err="1" smtClean="0">
                <a:solidFill>
                  <a:prstClr val="black"/>
                </a:solidFill>
              </a:rPr>
              <a:t>eMeds</a:t>
            </a:r>
            <a:r>
              <a:rPr lang="en-AU" sz="2400" dirty="0" smtClean="0">
                <a:solidFill>
                  <a:prstClr val="black"/>
                </a:solidFill>
              </a:rPr>
              <a:t> (or similar electronic prescribing systems) are in place, prescribe prophylaxis appropriately</a:t>
            </a:r>
          </a:p>
          <a:p>
            <a:pPr marL="342900" lvl="0" indent="-342900">
              <a:lnSpc>
                <a:spcPct val="100000"/>
              </a:lnSpc>
              <a:spcBef>
                <a:spcPct val="20000"/>
              </a:spcBef>
              <a:buFont typeface="Arial" pitchFamily="34" charset="0"/>
              <a:buChar char="•"/>
            </a:pPr>
            <a:r>
              <a:rPr lang="en-US" sz="2400" dirty="0" smtClean="0">
                <a:solidFill>
                  <a:prstClr val="black"/>
                </a:solidFill>
              </a:rPr>
              <a:t>If paper charting is in use, then the VTE section of the NIMC should be completed:</a:t>
            </a:r>
          </a:p>
        </p:txBody>
      </p:sp>
      <p:pic>
        <p:nvPicPr>
          <p:cNvPr id="12"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1240" y="2852936"/>
            <a:ext cx="6480720" cy="19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51240" y="4941168"/>
            <a:ext cx="6840760" cy="415498"/>
          </a:xfrm>
          <a:prstGeom prst="rect">
            <a:avLst/>
          </a:prstGeom>
          <a:noFill/>
        </p:spPr>
        <p:txBody>
          <a:bodyPr wrap="square" rtlCol="0">
            <a:spAutoFit/>
          </a:bodyPr>
          <a:lstStyle/>
          <a:p>
            <a:r>
              <a:rPr lang="en-AU" sz="1050" dirty="0" smtClean="0"/>
              <a:t>Image taken from: Australian Commission on Safety and Quality in Health Care. 2015. </a:t>
            </a:r>
            <a:r>
              <a:rPr lang="en-AU" sz="1050" i="1" dirty="0" smtClean="0"/>
              <a:t>NIMC VTE Prophylaxis Section</a:t>
            </a:r>
            <a:r>
              <a:rPr lang="en-AU" sz="1050" dirty="0" smtClean="0"/>
              <a:t>, </a:t>
            </a:r>
            <a:r>
              <a:rPr lang="en-AU" sz="1050" dirty="0">
                <a:hlinkClick r:id="rId4"/>
              </a:rPr>
              <a:t>http://www.safetyandquality.gov.au/our-work/medication-safety/medication-chart/nimc/vteprophylaxis</a:t>
            </a:r>
            <a:r>
              <a:rPr lang="en-AU" sz="1050" dirty="0" smtClean="0">
                <a:hlinkClick r:id="rId4"/>
              </a:rPr>
              <a:t>/</a:t>
            </a:r>
            <a:r>
              <a:rPr lang="en-AU" sz="1050" dirty="0" smtClean="0"/>
              <a:t>   </a:t>
            </a:r>
            <a:endParaRPr lang="en-AU" sz="1050" dirty="0"/>
          </a:p>
        </p:txBody>
      </p:sp>
      <p:sp>
        <p:nvSpPr>
          <p:cNvPr id="14" name="AutoShape 4"/>
          <p:cNvSpPr>
            <a:spLocks noChangeArrowheads="1"/>
          </p:cNvSpPr>
          <p:nvPr/>
        </p:nvSpPr>
        <p:spPr bwMode="auto">
          <a:xfrm>
            <a:off x="4882928" y="2852936"/>
            <a:ext cx="468312" cy="360362"/>
          </a:xfrm>
          <a:prstGeom prst="rightArrow">
            <a:avLst>
              <a:gd name="adj1" fmla="val 50000"/>
              <a:gd name="adj2" fmla="val 32489"/>
            </a:avLst>
          </a:prstGeom>
          <a:solidFill>
            <a:srgbClr val="00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ScalaSans-Regular" pitchFamily="34" charset="0"/>
              </a:defRPr>
            </a:lvl1pPr>
            <a:lvl2pPr marL="742950" indent="-285750" eaLnBrk="0" hangingPunct="0">
              <a:defRPr sz="1600">
                <a:solidFill>
                  <a:schemeClr val="tx1"/>
                </a:solidFill>
                <a:latin typeface="ScalaSans-Regular" pitchFamily="34" charset="0"/>
              </a:defRPr>
            </a:lvl2pPr>
            <a:lvl3pPr marL="1143000" indent="-228600" eaLnBrk="0" hangingPunct="0">
              <a:defRPr sz="1600">
                <a:solidFill>
                  <a:schemeClr val="tx1"/>
                </a:solidFill>
                <a:latin typeface="ScalaSans-Regular" pitchFamily="34" charset="0"/>
              </a:defRPr>
            </a:lvl3pPr>
            <a:lvl4pPr marL="1600200" indent="-228600" eaLnBrk="0" hangingPunct="0">
              <a:defRPr sz="1600">
                <a:solidFill>
                  <a:schemeClr val="tx1"/>
                </a:solidFill>
                <a:latin typeface="ScalaSans-Regular" pitchFamily="34" charset="0"/>
              </a:defRPr>
            </a:lvl4pPr>
            <a:lvl5pPr marL="2057400" indent="-228600" eaLnBrk="0" hangingPunct="0">
              <a:defRPr sz="1600">
                <a:solidFill>
                  <a:schemeClr val="tx1"/>
                </a:solidFill>
                <a:latin typeface="ScalaSans-Regular" pitchFamily="34" charset="0"/>
              </a:defRPr>
            </a:lvl5pPr>
            <a:lvl6pPr marL="2514600" indent="-228600" algn="r" eaLnBrk="0" fontAlgn="base" hangingPunct="0">
              <a:spcBef>
                <a:spcPct val="0"/>
              </a:spcBef>
              <a:spcAft>
                <a:spcPct val="0"/>
              </a:spcAft>
              <a:defRPr sz="1600">
                <a:solidFill>
                  <a:schemeClr val="tx1"/>
                </a:solidFill>
                <a:latin typeface="ScalaSans-Regular" pitchFamily="34" charset="0"/>
              </a:defRPr>
            </a:lvl6pPr>
            <a:lvl7pPr marL="2971800" indent="-228600" algn="r" eaLnBrk="0" fontAlgn="base" hangingPunct="0">
              <a:spcBef>
                <a:spcPct val="0"/>
              </a:spcBef>
              <a:spcAft>
                <a:spcPct val="0"/>
              </a:spcAft>
              <a:defRPr sz="1600">
                <a:solidFill>
                  <a:schemeClr val="tx1"/>
                </a:solidFill>
                <a:latin typeface="ScalaSans-Regular" pitchFamily="34" charset="0"/>
              </a:defRPr>
            </a:lvl7pPr>
            <a:lvl8pPr marL="3429000" indent="-228600" algn="r" eaLnBrk="0" fontAlgn="base" hangingPunct="0">
              <a:spcBef>
                <a:spcPct val="0"/>
              </a:spcBef>
              <a:spcAft>
                <a:spcPct val="0"/>
              </a:spcAft>
              <a:defRPr sz="1600">
                <a:solidFill>
                  <a:schemeClr val="tx1"/>
                </a:solidFill>
                <a:latin typeface="ScalaSans-Regular" pitchFamily="34" charset="0"/>
              </a:defRPr>
            </a:lvl8pPr>
            <a:lvl9pPr marL="3886200" indent="-228600" algn="r" eaLnBrk="0" fontAlgn="base" hangingPunct="0">
              <a:spcBef>
                <a:spcPct val="0"/>
              </a:spcBef>
              <a:spcAft>
                <a:spcPct val="0"/>
              </a:spcAft>
              <a:defRPr sz="1600">
                <a:solidFill>
                  <a:schemeClr val="tx1"/>
                </a:solidFill>
                <a:latin typeface="ScalaSans-Regular" pitchFamily="34" charset="0"/>
              </a:defRPr>
            </a:lvl9pPr>
          </a:lstStyle>
          <a:p>
            <a:pPr eaLnBrk="1" hangingPunct="1"/>
            <a:endParaRPr lang="en-AU" altLang="en-US"/>
          </a:p>
        </p:txBody>
      </p:sp>
      <p:sp>
        <p:nvSpPr>
          <p:cNvPr id="15" name="AutoShape 6"/>
          <p:cNvSpPr>
            <a:spLocks noChangeArrowheads="1"/>
          </p:cNvSpPr>
          <p:nvPr/>
        </p:nvSpPr>
        <p:spPr bwMode="auto">
          <a:xfrm>
            <a:off x="4882928" y="3344420"/>
            <a:ext cx="468312" cy="360363"/>
          </a:xfrm>
          <a:prstGeom prst="rightArrow">
            <a:avLst>
              <a:gd name="adj1" fmla="val 50000"/>
              <a:gd name="adj2" fmla="val 32489"/>
            </a:avLst>
          </a:prstGeom>
          <a:solidFill>
            <a:srgbClr val="00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ScalaSans-Regular" pitchFamily="34" charset="0"/>
              </a:defRPr>
            </a:lvl1pPr>
            <a:lvl2pPr marL="742950" indent="-285750" eaLnBrk="0" hangingPunct="0">
              <a:defRPr sz="1600">
                <a:solidFill>
                  <a:schemeClr val="tx1"/>
                </a:solidFill>
                <a:latin typeface="ScalaSans-Regular" pitchFamily="34" charset="0"/>
              </a:defRPr>
            </a:lvl2pPr>
            <a:lvl3pPr marL="1143000" indent="-228600" eaLnBrk="0" hangingPunct="0">
              <a:defRPr sz="1600">
                <a:solidFill>
                  <a:schemeClr val="tx1"/>
                </a:solidFill>
                <a:latin typeface="ScalaSans-Regular" pitchFamily="34" charset="0"/>
              </a:defRPr>
            </a:lvl3pPr>
            <a:lvl4pPr marL="1600200" indent="-228600" eaLnBrk="0" hangingPunct="0">
              <a:defRPr sz="1600">
                <a:solidFill>
                  <a:schemeClr val="tx1"/>
                </a:solidFill>
                <a:latin typeface="ScalaSans-Regular" pitchFamily="34" charset="0"/>
              </a:defRPr>
            </a:lvl4pPr>
            <a:lvl5pPr marL="2057400" indent="-228600" eaLnBrk="0" hangingPunct="0">
              <a:defRPr sz="1600">
                <a:solidFill>
                  <a:schemeClr val="tx1"/>
                </a:solidFill>
                <a:latin typeface="ScalaSans-Regular" pitchFamily="34" charset="0"/>
              </a:defRPr>
            </a:lvl5pPr>
            <a:lvl6pPr marL="2514600" indent="-228600" algn="r" eaLnBrk="0" fontAlgn="base" hangingPunct="0">
              <a:spcBef>
                <a:spcPct val="0"/>
              </a:spcBef>
              <a:spcAft>
                <a:spcPct val="0"/>
              </a:spcAft>
              <a:defRPr sz="1600">
                <a:solidFill>
                  <a:schemeClr val="tx1"/>
                </a:solidFill>
                <a:latin typeface="ScalaSans-Regular" pitchFamily="34" charset="0"/>
              </a:defRPr>
            </a:lvl6pPr>
            <a:lvl7pPr marL="2971800" indent="-228600" algn="r" eaLnBrk="0" fontAlgn="base" hangingPunct="0">
              <a:spcBef>
                <a:spcPct val="0"/>
              </a:spcBef>
              <a:spcAft>
                <a:spcPct val="0"/>
              </a:spcAft>
              <a:defRPr sz="1600">
                <a:solidFill>
                  <a:schemeClr val="tx1"/>
                </a:solidFill>
                <a:latin typeface="ScalaSans-Regular" pitchFamily="34" charset="0"/>
              </a:defRPr>
            </a:lvl7pPr>
            <a:lvl8pPr marL="3429000" indent="-228600" algn="r" eaLnBrk="0" fontAlgn="base" hangingPunct="0">
              <a:spcBef>
                <a:spcPct val="0"/>
              </a:spcBef>
              <a:spcAft>
                <a:spcPct val="0"/>
              </a:spcAft>
              <a:defRPr sz="1600">
                <a:solidFill>
                  <a:schemeClr val="tx1"/>
                </a:solidFill>
                <a:latin typeface="ScalaSans-Regular" pitchFamily="34" charset="0"/>
              </a:defRPr>
            </a:lvl8pPr>
            <a:lvl9pPr marL="3886200" indent="-228600" algn="r" eaLnBrk="0" fontAlgn="base" hangingPunct="0">
              <a:spcBef>
                <a:spcPct val="0"/>
              </a:spcBef>
              <a:spcAft>
                <a:spcPct val="0"/>
              </a:spcAft>
              <a:defRPr sz="1600">
                <a:solidFill>
                  <a:schemeClr val="tx1"/>
                </a:solidFill>
                <a:latin typeface="ScalaSans-Regular" pitchFamily="34" charset="0"/>
              </a:defRPr>
            </a:lvl9pPr>
          </a:lstStyle>
          <a:p>
            <a:pPr eaLnBrk="1" hangingPunct="1"/>
            <a:endParaRPr lang="en-AU" altLang="en-US"/>
          </a:p>
        </p:txBody>
      </p:sp>
      <p:sp>
        <p:nvSpPr>
          <p:cNvPr id="16" name="AutoShape 5"/>
          <p:cNvSpPr>
            <a:spLocks noChangeArrowheads="1"/>
          </p:cNvSpPr>
          <p:nvPr/>
        </p:nvSpPr>
        <p:spPr bwMode="auto">
          <a:xfrm>
            <a:off x="4882928" y="4292773"/>
            <a:ext cx="468312" cy="360363"/>
          </a:xfrm>
          <a:prstGeom prst="rightArrow">
            <a:avLst>
              <a:gd name="adj1" fmla="val 50000"/>
              <a:gd name="adj2" fmla="val 32489"/>
            </a:avLst>
          </a:prstGeom>
          <a:solidFill>
            <a:srgbClr val="00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ScalaSans-Regular" pitchFamily="34" charset="0"/>
              </a:defRPr>
            </a:lvl1pPr>
            <a:lvl2pPr marL="742950" indent="-285750" eaLnBrk="0" hangingPunct="0">
              <a:defRPr sz="1600">
                <a:solidFill>
                  <a:schemeClr val="tx1"/>
                </a:solidFill>
                <a:latin typeface="ScalaSans-Regular" pitchFamily="34" charset="0"/>
              </a:defRPr>
            </a:lvl2pPr>
            <a:lvl3pPr marL="1143000" indent="-228600" eaLnBrk="0" hangingPunct="0">
              <a:defRPr sz="1600">
                <a:solidFill>
                  <a:schemeClr val="tx1"/>
                </a:solidFill>
                <a:latin typeface="ScalaSans-Regular" pitchFamily="34" charset="0"/>
              </a:defRPr>
            </a:lvl3pPr>
            <a:lvl4pPr marL="1600200" indent="-228600" eaLnBrk="0" hangingPunct="0">
              <a:defRPr sz="1600">
                <a:solidFill>
                  <a:schemeClr val="tx1"/>
                </a:solidFill>
                <a:latin typeface="ScalaSans-Regular" pitchFamily="34" charset="0"/>
              </a:defRPr>
            </a:lvl4pPr>
            <a:lvl5pPr marL="2057400" indent="-228600" eaLnBrk="0" hangingPunct="0">
              <a:defRPr sz="1600">
                <a:solidFill>
                  <a:schemeClr val="tx1"/>
                </a:solidFill>
                <a:latin typeface="ScalaSans-Regular" pitchFamily="34" charset="0"/>
              </a:defRPr>
            </a:lvl5pPr>
            <a:lvl6pPr marL="2514600" indent="-228600" algn="r" eaLnBrk="0" fontAlgn="base" hangingPunct="0">
              <a:spcBef>
                <a:spcPct val="0"/>
              </a:spcBef>
              <a:spcAft>
                <a:spcPct val="0"/>
              </a:spcAft>
              <a:defRPr sz="1600">
                <a:solidFill>
                  <a:schemeClr val="tx1"/>
                </a:solidFill>
                <a:latin typeface="ScalaSans-Regular" pitchFamily="34" charset="0"/>
              </a:defRPr>
            </a:lvl6pPr>
            <a:lvl7pPr marL="2971800" indent="-228600" algn="r" eaLnBrk="0" fontAlgn="base" hangingPunct="0">
              <a:spcBef>
                <a:spcPct val="0"/>
              </a:spcBef>
              <a:spcAft>
                <a:spcPct val="0"/>
              </a:spcAft>
              <a:defRPr sz="1600">
                <a:solidFill>
                  <a:schemeClr val="tx1"/>
                </a:solidFill>
                <a:latin typeface="ScalaSans-Regular" pitchFamily="34" charset="0"/>
              </a:defRPr>
            </a:lvl7pPr>
            <a:lvl8pPr marL="3429000" indent="-228600" algn="r" eaLnBrk="0" fontAlgn="base" hangingPunct="0">
              <a:spcBef>
                <a:spcPct val="0"/>
              </a:spcBef>
              <a:spcAft>
                <a:spcPct val="0"/>
              </a:spcAft>
              <a:defRPr sz="1600">
                <a:solidFill>
                  <a:schemeClr val="tx1"/>
                </a:solidFill>
                <a:latin typeface="ScalaSans-Regular" pitchFamily="34" charset="0"/>
              </a:defRPr>
            </a:lvl8pPr>
            <a:lvl9pPr marL="3886200" indent="-228600" algn="r" eaLnBrk="0" fontAlgn="base" hangingPunct="0">
              <a:spcBef>
                <a:spcPct val="0"/>
              </a:spcBef>
              <a:spcAft>
                <a:spcPct val="0"/>
              </a:spcAft>
              <a:defRPr sz="1600">
                <a:solidFill>
                  <a:schemeClr val="tx1"/>
                </a:solidFill>
                <a:latin typeface="ScalaSans-Regular" pitchFamily="34" charset="0"/>
              </a:defRPr>
            </a:lvl9pPr>
          </a:lstStyle>
          <a:p>
            <a:pPr eaLnBrk="1" hangingPunct="1"/>
            <a:endParaRPr lang="en-AU" altLang="en-US"/>
          </a:p>
        </p:txBody>
      </p:sp>
      <p:sp>
        <p:nvSpPr>
          <p:cNvPr id="17" name="Content Placeholder 2"/>
          <p:cNvSpPr txBox="1">
            <a:spLocks/>
          </p:cNvSpPr>
          <p:nvPr/>
        </p:nvSpPr>
        <p:spPr>
          <a:xfrm>
            <a:off x="695325" y="2822786"/>
            <a:ext cx="4183904" cy="2190340"/>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a:r>
              <a:rPr lang="en-AU" sz="2000" dirty="0" smtClean="0"/>
              <a:t>1) Complete and sign the VTE risk assessment box</a:t>
            </a:r>
          </a:p>
          <a:p>
            <a:pPr marL="360363"/>
            <a:r>
              <a:rPr lang="en-AU" sz="2000" dirty="0" smtClean="0"/>
              <a:t>2) Prescribe any pharmacological prophylaxis within this section</a:t>
            </a:r>
          </a:p>
          <a:p>
            <a:pPr marL="360363"/>
            <a:r>
              <a:rPr lang="en-AU" sz="2000" dirty="0" smtClean="0"/>
              <a:t>3) Prescribe any mechanical prophylaxis within this section</a:t>
            </a:r>
          </a:p>
          <a:p>
            <a:pPr marL="342900" indent="-342900">
              <a:lnSpc>
                <a:spcPct val="100000"/>
              </a:lnSpc>
              <a:spcBef>
                <a:spcPct val="20000"/>
              </a:spcBef>
              <a:buFont typeface="Arial" panose="020B0604020202020204" pitchFamily="34" charset="0"/>
              <a:buChar char="•"/>
            </a:pPr>
            <a:endParaRPr lang="en-AU" sz="2400" dirty="0" smtClean="0">
              <a:solidFill>
                <a:prstClr val="black"/>
              </a:solidFill>
            </a:endParaRPr>
          </a:p>
        </p:txBody>
      </p:sp>
    </p:spTree>
    <p:extLst>
      <p:ext uri="{BB962C8B-B14F-4D97-AF65-F5344CB8AC3E}">
        <p14:creationId xmlns:p14="http://schemas.microsoft.com/office/powerpoint/2010/main" val="846311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Prescribing</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56383" y="2339940"/>
            <a:ext cx="7578972" cy="1413320"/>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smtClean="0">
                <a:ln>
                  <a:noFill/>
                </a:ln>
                <a:solidFill>
                  <a:prstClr val="black"/>
                </a:solidFill>
                <a:effectLst/>
                <a:uLnTx/>
                <a:uFillTx/>
                <a:ea typeface="+mn-ea"/>
                <a:cs typeface="+mn-cs"/>
              </a:rPr>
              <a:t>If the women is an </a:t>
            </a:r>
            <a:r>
              <a:rPr kumimoji="0" lang="en-AU" sz="2400" b="0" i="0" u="sng" strike="noStrike" kern="0" cap="none" spc="0" normalizeH="0" baseline="0" noProof="0" dirty="0" smtClean="0">
                <a:ln>
                  <a:noFill/>
                </a:ln>
                <a:solidFill>
                  <a:prstClr val="black"/>
                </a:solidFill>
                <a:effectLst/>
                <a:uLnTx/>
                <a:uFillTx/>
                <a:ea typeface="+mn-ea"/>
                <a:cs typeface="+mn-cs"/>
              </a:rPr>
              <a:t>outpatient</a:t>
            </a:r>
            <a:r>
              <a:rPr kumimoji="0" lang="en-AU" sz="2400" b="0" i="0" u="none" strike="noStrike" kern="0" cap="none" spc="0" normalizeH="0" baseline="0" noProof="0" dirty="0" smtClean="0">
                <a:ln>
                  <a:noFill/>
                </a:ln>
                <a:solidFill>
                  <a:prstClr val="black"/>
                </a:solidFill>
                <a:effectLst/>
                <a:uLnTx/>
                <a:uFillTx/>
                <a:ea typeface="+mn-ea"/>
                <a:cs typeface="+mn-cs"/>
              </a:rPr>
              <a:t> OR to be </a:t>
            </a:r>
            <a:r>
              <a:rPr kumimoji="0" lang="en-AU" sz="2400" b="0" i="0" u="sng" strike="noStrike" kern="0" cap="none" spc="0" normalizeH="0" baseline="0" noProof="0" dirty="0" smtClean="0">
                <a:ln>
                  <a:noFill/>
                </a:ln>
                <a:solidFill>
                  <a:prstClr val="black"/>
                </a:solidFill>
                <a:effectLst/>
                <a:uLnTx/>
                <a:uFillTx/>
                <a:ea typeface="+mn-ea"/>
                <a:cs typeface="+mn-cs"/>
              </a:rPr>
              <a:t>discharged </a:t>
            </a:r>
            <a:r>
              <a:rPr kumimoji="0" lang="en-AU" sz="2400" b="0" i="0" u="none" strike="noStrike" kern="0" cap="none" spc="0" normalizeH="0" baseline="0" noProof="0" dirty="0" smtClean="0">
                <a:ln>
                  <a:noFill/>
                </a:ln>
                <a:solidFill>
                  <a:prstClr val="black"/>
                </a:solidFill>
                <a:effectLst/>
                <a:uLnTx/>
                <a:uFillTx/>
                <a:ea typeface="+mn-ea"/>
                <a:cs typeface="+mn-cs"/>
              </a:rPr>
              <a:t>on prophylaxis, ensure an appropriate </a:t>
            </a:r>
            <a:r>
              <a:rPr kumimoji="0" lang="en-AU" sz="2400" b="1" i="0" u="none" strike="noStrike" kern="0" cap="none" spc="0" normalizeH="0" baseline="0" noProof="0" dirty="0" smtClean="0">
                <a:ln>
                  <a:noFill/>
                </a:ln>
                <a:solidFill>
                  <a:prstClr val="black"/>
                </a:solidFill>
                <a:effectLst/>
                <a:uLnTx/>
                <a:uFillTx/>
                <a:ea typeface="+mn-ea"/>
                <a:cs typeface="+mn-cs"/>
              </a:rPr>
              <a:t>outpatient prescription </a:t>
            </a:r>
            <a:r>
              <a:rPr kumimoji="0" lang="en-AU" sz="2400" b="0" i="0" u="none" strike="noStrike" kern="0" cap="none" spc="0" normalizeH="0" baseline="0" noProof="0" dirty="0" smtClean="0">
                <a:ln>
                  <a:noFill/>
                </a:ln>
                <a:solidFill>
                  <a:prstClr val="black"/>
                </a:solidFill>
                <a:effectLst/>
                <a:uLnTx/>
                <a:uFillTx/>
                <a:ea typeface="+mn-ea"/>
                <a:cs typeface="+mn-cs"/>
              </a:rPr>
              <a:t>is provided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834" y="1443789"/>
            <a:ext cx="3095124" cy="3095124"/>
          </a:xfrm>
          <a:prstGeom prst="rect">
            <a:avLst/>
          </a:prstGeom>
        </p:spPr>
      </p:pic>
    </p:spTree>
    <p:extLst>
      <p:ext uri="{BB962C8B-B14F-4D97-AF65-F5344CB8AC3E}">
        <p14:creationId xmlns:p14="http://schemas.microsoft.com/office/powerpoint/2010/main" val="1144273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Mechanical Prophylaxis </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812763"/>
            <a:ext cx="11091667" cy="1625311"/>
          </a:xfrm>
        </p:spPr>
        <p:txBody>
          <a:bodyPr/>
          <a:lstStyle/>
          <a:p>
            <a:pPr marL="342900" lvl="0" indent="-342900">
              <a:lnSpc>
                <a:spcPct val="100000"/>
              </a:lnSpc>
              <a:spcBef>
                <a:spcPct val="20000"/>
              </a:spcBef>
              <a:buFont typeface="Arial" pitchFamily="34" charset="0"/>
              <a:buChar char="•"/>
            </a:pPr>
            <a:r>
              <a:rPr lang="en-AU" sz="2400" dirty="0">
                <a:solidFill>
                  <a:prstClr val="black"/>
                </a:solidFill>
              </a:rPr>
              <a:t>Regular monitoring of mechanical prophylaxis to ensure correct </a:t>
            </a:r>
            <a:r>
              <a:rPr lang="en-AU" sz="2400" dirty="0" smtClean="0">
                <a:solidFill>
                  <a:prstClr val="black"/>
                </a:solidFill>
              </a:rPr>
              <a:t>application </a:t>
            </a:r>
            <a:endParaRPr lang="en-AU" sz="2400" dirty="0">
              <a:solidFill>
                <a:prstClr val="black"/>
              </a:solidFill>
            </a:endParaRPr>
          </a:p>
          <a:p>
            <a:pPr marL="342900" lvl="0" indent="-342900">
              <a:lnSpc>
                <a:spcPct val="100000"/>
              </a:lnSpc>
              <a:spcBef>
                <a:spcPct val="20000"/>
              </a:spcBef>
              <a:buFont typeface="Arial" pitchFamily="34" charset="0"/>
              <a:buChar char="•"/>
            </a:pPr>
            <a:r>
              <a:rPr lang="en-AU" sz="2400" dirty="0">
                <a:solidFill>
                  <a:prstClr val="black"/>
                </a:solidFill>
              </a:rPr>
              <a:t>Check morning and evening shift</a:t>
            </a:r>
          </a:p>
          <a:p>
            <a:pPr marL="1708150" lvl="1" indent="-285750">
              <a:lnSpc>
                <a:spcPct val="100000"/>
              </a:lnSpc>
              <a:spcBef>
                <a:spcPct val="20000"/>
              </a:spcBef>
              <a:buSzTx/>
              <a:buFont typeface="Arial" pitchFamily="34" charset="0"/>
              <a:buChar char="–"/>
            </a:pPr>
            <a:r>
              <a:rPr lang="en-AU" sz="2000" dirty="0">
                <a:solidFill>
                  <a:prstClr val="black"/>
                </a:solidFill>
              </a:rPr>
              <a:t>skin integrity (colour, warmth, pulse, pressure area) </a:t>
            </a:r>
          </a:p>
          <a:p>
            <a:pPr marL="1708150" lvl="1" indent="-285750">
              <a:lnSpc>
                <a:spcPct val="100000"/>
              </a:lnSpc>
              <a:spcBef>
                <a:spcPct val="20000"/>
              </a:spcBef>
              <a:buSzTx/>
              <a:buFont typeface="Arial" pitchFamily="34" charset="0"/>
              <a:buChar char="–"/>
            </a:pPr>
            <a:r>
              <a:rPr lang="en-AU" sz="2000" dirty="0">
                <a:solidFill>
                  <a:prstClr val="black"/>
                </a:solidFill>
              </a:rPr>
              <a:t>stockings are being worn </a:t>
            </a:r>
          </a:p>
          <a:p>
            <a:pPr marL="1708150" lvl="1" indent="-285750">
              <a:lnSpc>
                <a:spcPct val="100000"/>
              </a:lnSpc>
              <a:spcBef>
                <a:spcPct val="20000"/>
              </a:spcBef>
              <a:buSzTx/>
              <a:buFont typeface="Arial" pitchFamily="34" charset="0"/>
              <a:buChar char="–"/>
            </a:pPr>
            <a:r>
              <a:rPr lang="en-AU" sz="2000" dirty="0">
                <a:solidFill>
                  <a:prstClr val="black"/>
                </a:solidFill>
              </a:rPr>
              <a:t>responsible clinician signs their initials in the space provided when the check has been satisfactorily completed</a:t>
            </a:r>
          </a:p>
          <a:p>
            <a:pPr marL="457200" lvl="1" indent="0">
              <a:lnSpc>
                <a:spcPct val="100000"/>
              </a:lnSpc>
              <a:spcBef>
                <a:spcPct val="20000"/>
              </a:spcBef>
              <a:buSzTx/>
              <a:buNone/>
            </a:pPr>
            <a:endParaRPr lang="en-AU" sz="2000" dirty="0">
              <a:solidFill>
                <a:prstClr val="black"/>
              </a:solidFill>
            </a:endParaRPr>
          </a:p>
          <a:p>
            <a:pPr marL="342900" lvl="0" indent="-342900">
              <a:lnSpc>
                <a:spcPct val="100000"/>
              </a:lnSpc>
              <a:spcBef>
                <a:spcPct val="20000"/>
              </a:spcBef>
              <a:buFont typeface="Arial" pitchFamily="34" charset="0"/>
              <a:buChar char="•"/>
            </a:pPr>
            <a:r>
              <a:rPr lang="en-AU" sz="2400" dirty="0">
                <a:solidFill>
                  <a:prstClr val="black"/>
                </a:solidFill>
              </a:rPr>
              <a:t>NB: Graduated compression stockings may increase the risk of falls in mobilising women. Approved non-slip </a:t>
            </a:r>
            <a:r>
              <a:rPr lang="en-AU" sz="2400" dirty="0" err="1">
                <a:solidFill>
                  <a:prstClr val="black"/>
                </a:solidFill>
              </a:rPr>
              <a:t>oversocks</a:t>
            </a:r>
            <a:r>
              <a:rPr lang="en-AU" sz="2400" dirty="0">
                <a:solidFill>
                  <a:prstClr val="black"/>
                </a:solidFill>
              </a:rPr>
              <a:t> or appropriate footwear should be worn to avoid falls.</a:t>
            </a:r>
          </a:p>
        </p:txBody>
      </p:sp>
      <p:sp>
        <p:nvSpPr>
          <p:cNvPr id="18" name="Rectangle 17"/>
          <p:cNvSpPr/>
          <p:nvPr/>
        </p:nvSpPr>
        <p:spPr>
          <a:xfrm>
            <a:off x="695325" y="1166122"/>
            <a:ext cx="10801350" cy="461665"/>
          </a:xfrm>
          <a:prstGeom prst="rect">
            <a:avLst/>
          </a:prstGeom>
        </p:spPr>
        <p:txBody>
          <a:bodyPr wrap="square">
            <a:spAutoFit/>
          </a:bodyPr>
          <a:lstStyle/>
          <a:p>
            <a:r>
              <a:rPr lang="en-US" sz="2400" dirty="0" smtClean="0">
                <a:solidFill>
                  <a:schemeClr val="accent3"/>
                </a:solidFill>
              </a:rPr>
              <a:t>Midwife Responsibilities</a:t>
            </a:r>
            <a:endParaRPr lang="en-AU" sz="2400" dirty="0">
              <a:solidFill>
                <a:schemeClr val="accent3"/>
              </a:solidFill>
            </a:endParaRPr>
          </a:p>
        </p:txBody>
      </p:sp>
      <p:pic>
        <p:nvPicPr>
          <p:cNvPr id="19" name="Picture 3" descr="C:\Users\georgel\Desktop\Icons and Pics\morn nigh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5325" y="2808154"/>
            <a:ext cx="1259840" cy="125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12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44</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p:nvSpPr>
        <p:spPr>
          <a:xfrm>
            <a:off x="229230" y="5128385"/>
            <a:ext cx="6096000" cy="1323439"/>
          </a:xfrm>
          <a:prstGeom prst="rect">
            <a:avLst/>
          </a:prstGeom>
        </p:spPr>
        <p:txBody>
          <a:bodyPr>
            <a:spAutoFit/>
          </a:bodyPr>
          <a:lstStyle/>
          <a:p>
            <a:r>
              <a:rPr lang="en-AU" sz="4000" dirty="0">
                <a:solidFill>
                  <a:srgbClr val="006666"/>
                </a:solidFill>
                <a:ea typeface="+mj-ea"/>
                <a:cs typeface="+mj-cs"/>
              </a:rPr>
              <a:t>Practise </a:t>
            </a:r>
            <a:r>
              <a:rPr lang="en-AU" sz="4000" dirty="0" smtClean="0">
                <a:solidFill>
                  <a:srgbClr val="006666"/>
                </a:solidFill>
                <a:ea typeface="+mj-ea"/>
                <a:cs typeface="+mj-cs"/>
              </a:rPr>
              <a:t>VTE </a:t>
            </a:r>
            <a:r>
              <a:rPr lang="en-AU" sz="4000" dirty="0">
                <a:solidFill>
                  <a:srgbClr val="006666"/>
                </a:solidFill>
                <a:ea typeface="+mj-ea"/>
                <a:cs typeface="+mj-cs"/>
              </a:rPr>
              <a:t>Risk Assessments</a:t>
            </a:r>
          </a:p>
        </p:txBody>
      </p:sp>
    </p:spTree>
    <p:extLst>
      <p:ext uri="{BB962C8B-B14F-4D97-AF65-F5344CB8AC3E}">
        <p14:creationId xmlns:p14="http://schemas.microsoft.com/office/powerpoint/2010/main" val="3756650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C:\Users\georgel\Desktop\Icons and Pics\bigstock--157991360.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0" y="-1271452"/>
            <a:ext cx="12192000" cy="812945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95325" y="1607489"/>
            <a:ext cx="4935454" cy="3954481"/>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Presentation:</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Presented at 36+5 with PPROM</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Multiple pregnancy</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PPH (1.2L) requiring blood transfusion</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Patient Background:</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29 years old</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Smoker</a:t>
            </a: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ONE</a:t>
            </a:r>
            <a:endParaRPr lang="en-AU" sz="2400" dirty="0">
              <a:solidFill>
                <a:schemeClr val="tx1"/>
              </a:solidFill>
            </a:endParaRPr>
          </a:p>
        </p:txBody>
      </p:sp>
      <p:sp>
        <p:nvSpPr>
          <p:cNvPr id="12" name="Content Placeholder 3"/>
          <p:cNvSpPr txBox="1">
            <a:spLocks/>
          </p:cNvSpPr>
          <p:nvPr/>
        </p:nvSpPr>
        <p:spPr>
          <a:xfrm>
            <a:off x="5949114" y="3104147"/>
            <a:ext cx="4935454" cy="2481059"/>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Medication History:</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Mild migraines</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Medications:</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Nil regular</a:t>
            </a: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13" name="Rectangle 12"/>
          <p:cNvSpPr/>
          <p:nvPr/>
        </p:nvSpPr>
        <p:spPr>
          <a:xfrm>
            <a:off x="2564738" y="5845336"/>
            <a:ext cx="6768752" cy="72008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smtClean="0">
                <a:ln>
                  <a:noFill/>
                </a:ln>
                <a:solidFill>
                  <a:prstClr val="white"/>
                </a:solidFill>
                <a:effectLst/>
                <a:uLnTx/>
                <a:uFillTx/>
                <a:ea typeface="+mn-ea"/>
                <a:cs typeface="+mn-cs"/>
              </a:rPr>
              <a:t>Assess risk at Day 0 postnatal</a:t>
            </a:r>
          </a:p>
        </p:txBody>
      </p:sp>
    </p:spTree>
    <p:extLst>
      <p:ext uri="{BB962C8B-B14F-4D97-AF65-F5344CB8AC3E}">
        <p14:creationId xmlns:p14="http://schemas.microsoft.com/office/powerpoint/2010/main" val="738651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46</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ONE</a:t>
            </a:r>
            <a:endParaRPr lang="en-AU" sz="2400" dirty="0">
              <a:solidFill>
                <a:schemeClr val="tx1"/>
              </a:solidFill>
            </a:endParaRPr>
          </a:p>
        </p:txBody>
      </p:sp>
      <p:sp>
        <p:nvSpPr>
          <p:cNvPr id="14" name="Content Placeholder 2"/>
          <p:cNvSpPr>
            <a:spLocks noGrp="1"/>
          </p:cNvSpPr>
          <p:nvPr>
            <p:ph idx="4294967295"/>
          </p:nvPr>
        </p:nvSpPr>
        <p:spPr>
          <a:xfrm>
            <a:off x="717995" y="2031473"/>
            <a:ext cx="3035857" cy="2030930"/>
          </a:xfrm>
          <a:prstGeom prst="rect">
            <a:avLst/>
          </a:prstGeom>
        </p:spPr>
        <p:txBody>
          <a:bodyPr anchor="ctr">
            <a:normAutofit/>
          </a:bodyPr>
          <a:lstStyle/>
          <a:p>
            <a:pPr marL="0" indent="0">
              <a:buNone/>
            </a:pPr>
            <a:r>
              <a:rPr lang="en-AU" sz="2400" b="1" dirty="0" smtClean="0"/>
              <a:t>Take some time to complete Step 1.</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5857" y="0"/>
            <a:ext cx="4825148" cy="6858000"/>
          </a:xfrm>
          <a:prstGeom prst="rect">
            <a:avLst/>
          </a:prstGeom>
        </p:spPr>
      </p:pic>
    </p:spTree>
    <p:extLst>
      <p:ext uri="{BB962C8B-B14F-4D97-AF65-F5344CB8AC3E}">
        <p14:creationId xmlns:p14="http://schemas.microsoft.com/office/powerpoint/2010/main" val="12946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47</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ONE</a:t>
            </a:r>
            <a:endParaRPr lang="en-AU" sz="2400" dirty="0">
              <a:solidFill>
                <a:schemeClr val="tx1"/>
              </a:solidFill>
            </a:endParaRPr>
          </a:p>
        </p:txBody>
      </p:sp>
      <p:sp>
        <p:nvSpPr>
          <p:cNvPr id="14" name="Content Placeholder 2"/>
          <p:cNvSpPr>
            <a:spLocks noGrp="1"/>
          </p:cNvSpPr>
          <p:nvPr>
            <p:ph idx="4294967295"/>
          </p:nvPr>
        </p:nvSpPr>
        <p:spPr>
          <a:xfrm>
            <a:off x="717995" y="2031473"/>
            <a:ext cx="3264458" cy="2030930"/>
          </a:xfrm>
          <a:prstGeom prst="rect">
            <a:avLst/>
          </a:prstGeom>
        </p:spPr>
        <p:txBody>
          <a:bodyPr anchor="ctr">
            <a:normAutofit/>
          </a:bodyPr>
          <a:lstStyle/>
          <a:p>
            <a:pPr marL="0" indent="0">
              <a:buNone/>
            </a:pPr>
            <a:r>
              <a:rPr lang="en-AU" sz="2400" b="1" dirty="0" smtClean="0"/>
              <a:t>Take some time to complete Steps 2 to 4.</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1484" y="0"/>
            <a:ext cx="4815191" cy="6858000"/>
          </a:xfrm>
          <a:prstGeom prst="rect">
            <a:avLst/>
          </a:prstGeom>
        </p:spPr>
      </p:pic>
    </p:spTree>
    <p:extLst>
      <p:ext uri="{BB962C8B-B14F-4D97-AF65-F5344CB8AC3E}">
        <p14:creationId xmlns:p14="http://schemas.microsoft.com/office/powerpoint/2010/main" val="28474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48</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descr="C:\Users\georgel\Desktop\Icons and Pics\bigstock--16265602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a:ext>
            </a:extLst>
          </a:blip>
          <a:srcRect l="5681" r="10299"/>
          <a:stretch/>
        </p:blipFill>
        <p:spPr bwMode="auto">
          <a:xfrm>
            <a:off x="-1592" y="-1166697"/>
            <a:ext cx="12285834" cy="822519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95325" y="1607489"/>
            <a:ext cx="4935454" cy="3954481"/>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Presentation:</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Presented at 6+1 with OHSS</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Requires admission</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Patient Background:</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41 years old</a:t>
            </a: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TWO</a:t>
            </a:r>
            <a:endParaRPr lang="en-AU" sz="2400" dirty="0">
              <a:solidFill>
                <a:schemeClr val="tx1"/>
              </a:solidFill>
            </a:endParaRPr>
          </a:p>
        </p:txBody>
      </p:sp>
      <p:sp>
        <p:nvSpPr>
          <p:cNvPr id="12" name="Content Placeholder 3"/>
          <p:cNvSpPr txBox="1">
            <a:spLocks/>
          </p:cNvSpPr>
          <p:nvPr/>
        </p:nvSpPr>
        <p:spPr>
          <a:xfrm>
            <a:off x="5949114" y="3031958"/>
            <a:ext cx="4935454" cy="2553248"/>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Medication History:</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Previous VTE following ankle surgery 3 years ago</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Medications:</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Nil regular</a:t>
            </a: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13" name="Rectangle 12"/>
          <p:cNvSpPr/>
          <p:nvPr/>
        </p:nvSpPr>
        <p:spPr>
          <a:xfrm>
            <a:off x="2564738" y="5845336"/>
            <a:ext cx="6768752" cy="72008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smtClean="0">
                <a:ln>
                  <a:noFill/>
                </a:ln>
                <a:solidFill>
                  <a:prstClr val="white"/>
                </a:solidFill>
                <a:effectLst/>
                <a:uLnTx/>
                <a:uFillTx/>
                <a:ea typeface="+mn-ea"/>
                <a:cs typeface="+mn-cs"/>
              </a:rPr>
              <a:t>Assess risk on hospital admission</a:t>
            </a:r>
          </a:p>
        </p:txBody>
      </p:sp>
    </p:spTree>
    <p:extLst>
      <p:ext uri="{BB962C8B-B14F-4D97-AF65-F5344CB8AC3E}">
        <p14:creationId xmlns:p14="http://schemas.microsoft.com/office/powerpoint/2010/main" val="60269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49</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TWO</a:t>
            </a:r>
            <a:endParaRPr lang="en-AU" sz="2400" dirty="0">
              <a:solidFill>
                <a:schemeClr val="tx1"/>
              </a:solidFill>
            </a:endParaRPr>
          </a:p>
        </p:txBody>
      </p:sp>
      <p:sp>
        <p:nvSpPr>
          <p:cNvPr id="14" name="Content Placeholder 2"/>
          <p:cNvSpPr>
            <a:spLocks noGrp="1"/>
          </p:cNvSpPr>
          <p:nvPr>
            <p:ph idx="4294967295"/>
          </p:nvPr>
        </p:nvSpPr>
        <p:spPr>
          <a:xfrm>
            <a:off x="717995" y="2031473"/>
            <a:ext cx="3035857" cy="2030930"/>
          </a:xfrm>
          <a:prstGeom prst="rect">
            <a:avLst/>
          </a:prstGeom>
        </p:spPr>
        <p:txBody>
          <a:bodyPr anchor="ctr">
            <a:normAutofit/>
          </a:bodyPr>
          <a:lstStyle/>
          <a:p>
            <a:pPr marL="0" indent="0">
              <a:buNone/>
            </a:pPr>
            <a:r>
              <a:rPr lang="en-AU" sz="2400" b="1" dirty="0" smtClean="0"/>
              <a:t>Take some time to complete Step 1.</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6956" y="0"/>
            <a:ext cx="4828278" cy="6858000"/>
          </a:xfrm>
          <a:prstGeom prst="rect">
            <a:avLst/>
          </a:prstGeom>
        </p:spPr>
      </p:pic>
    </p:spTree>
    <p:extLst>
      <p:ext uri="{BB962C8B-B14F-4D97-AF65-F5344CB8AC3E}">
        <p14:creationId xmlns:p14="http://schemas.microsoft.com/office/powerpoint/2010/main" val="15639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What's the Harm?</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Content Placeholder 4"/>
          <p:cNvGraphicFramePr>
            <a:graphicFrameLocks noGrp="1"/>
          </p:cNvGraphicFramePr>
          <p:nvPr>
            <p:ph sz="quarter" idx="14"/>
            <p:extLst>
              <p:ext uri="{D42A27DB-BD31-4B8C-83A1-F6EECF244321}">
                <p14:modId xmlns:p14="http://schemas.microsoft.com/office/powerpoint/2010/main" val="2234845924"/>
              </p:ext>
            </p:extLst>
          </p:nvPr>
        </p:nvGraphicFramePr>
        <p:xfrm>
          <a:off x="695325" y="1346200"/>
          <a:ext cx="1080135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319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50</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TWO</a:t>
            </a:r>
            <a:endParaRPr lang="en-AU" sz="2400" dirty="0">
              <a:solidFill>
                <a:schemeClr val="tx1"/>
              </a:solidFill>
            </a:endParaRPr>
          </a:p>
        </p:txBody>
      </p:sp>
      <p:sp>
        <p:nvSpPr>
          <p:cNvPr id="14" name="Content Placeholder 2"/>
          <p:cNvSpPr>
            <a:spLocks noGrp="1"/>
          </p:cNvSpPr>
          <p:nvPr>
            <p:ph idx="4294967295"/>
          </p:nvPr>
        </p:nvSpPr>
        <p:spPr>
          <a:xfrm>
            <a:off x="717995" y="2031473"/>
            <a:ext cx="3264458" cy="2030930"/>
          </a:xfrm>
          <a:prstGeom prst="rect">
            <a:avLst/>
          </a:prstGeom>
        </p:spPr>
        <p:txBody>
          <a:bodyPr anchor="ctr">
            <a:normAutofit/>
          </a:bodyPr>
          <a:lstStyle/>
          <a:p>
            <a:pPr marL="0" indent="0">
              <a:buNone/>
            </a:pPr>
            <a:r>
              <a:rPr lang="en-AU" sz="2400" b="1" dirty="0" smtClean="0"/>
              <a:t>Take some time to complete Steps 2 to 4.</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6083" y="96253"/>
            <a:ext cx="4757833" cy="6858000"/>
          </a:xfrm>
          <a:prstGeom prst="rect">
            <a:avLst/>
          </a:prstGeom>
        </p:spPr>
      </p:pic>
    </p:spTree>
    <p:extLst>
      <p:ext uri="{BB962C8B-B14F-4D97-AF65-F5344CB8AC3E}">
        <p14:creationId xmlns:p14="http://schemas.microsoft.com/office/powerpoint/2010/main" val="7239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51</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C:\Users\georgel\Desktop\Icons and Pics\bigstock--176782657.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0" y="-1280160"/>
            <a:ext cx="12192000" cy="81381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695325" y="1607489"/>
            <a:ext cx="4935454" cy="3954481"/>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Presentation:</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Antenatal booking</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8+3 gestation</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Patient Background:</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a:solidFill>
                  <a:prstClr val="black"/>
                </a:solidFill>
              </a:rPr>
              <a:t>3</a:t>
            </a:r>
            <a:r>
              <a:rPr lang="en-US" sz="2400" dirty="0" smtClean="0">
                <a:solidFill>
                  <a:prstClr val="black"/>
                </a:solidFill>
              </a:rPr>
              <a:t>1 years old</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Obesity (BMI 34kg/m</a:t>
            </a:r>
            <a:r>
              <a:rPr lang="en-US" sz="2400" baseline="30000" dirty="0" smtClean="0">
                <a:solidFill>
                  <a:prstClr val="black"/>
                </a:solidFill>
              </a:rPr>
              <a:t>2</a:t>
            </a:r>
            <a:r>
              <a:rPr lang="en-US" sz="2400" dirty="0" smtClean="0">
                <a:solidFill>
                  <a:prstClr val="black"/>
                </a:solidFill>
              </a:rPr>
              <a:t>)</a:t>
            </a: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THREE</a:t>
            </a:r>
            <a:endParaRPr lang="en-AU" sz="2400" dirty="0">
              <a:solidFill>
                <a:schemeClr val="tx1"/>
              </a:solidFill>
            </a:endParaRPr>
          </a:p>
        </p:txBody>
      </p:sp>
      <p:sp>
        <p:nvSpPr>
          <p:cNvPr id="12" name="Content Placeholder 3"/>
          <p:cNvSpPr txBox="1">
            <a:spLocks/>
          </p:cNvSpPr>
          <p:nvPr/>
        </p:nvSpPr>
        <p:spPr>
          <a:xfrm>
            <a:off x="5949114" y="3164305"/>
            <a:ext cx="4935454" cy="2420901"/>
          </a:xfrm>
          <a:prstGeom prst="rect">
            <a:avLst/>
          </a:prstGeom>
          <a:solidFill>
            <a:srgbClr val="FFFFFF">
              <a:alpha val="40000"/>
            </a:srgbClr>
          </a:solidFill>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pPr>
            <a:r>
              <a:rPr lang="en-AU" sz="2400" b="1" dirty="0" smtClean="0">
                <a:solidFill>
                  <a:prstClr val="black"/>
                </a:solidFill>
              </a:rPr>
              <a:t>Medication History:</a:t>
            </a: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Nil significant</a:t>
            </a:r>
          </a:p>
          <a:p>
            <a:pPr>
              <a:lnSpc>
                <a:spcPct val="100000"/>
              </a:lnSpc>
              <a:spcBef>
                <a:spcPct val="20000"/>
              </a:spcBef>
            </a:pPr>
            <a:endParaRPr lang="en-AU" sz="2400" b="1" dirty="0" smtClean="0">
              <a:solidFill>
                <a:prstClr val="black"/>
              </a:solidFill>
            </a:endParaRPr>
          </a:p>
          <a:p>
            <a:pPr>
              <a:lnSpc>
                <a:spcPct val="100000"/>
              </a:lnSpc>
              <a:spcBef>
                <a:spcPct val="20000"/>
              </a:spcBef>
            </a:pPr>
            <a:r>
              <a:rPr lang="en-AU" sz="2400" b="1" dirty="0" smtClean="0">
                <a:solidFill>
                  <a:prstClr val="black"/>
                </a:solidFill>
              </a:rPr>
              <a:t>Medications:</a:t>
            </a:r>
            <a:endParaRPr lang="en-AU" sz="2400" b="1" dirty="0">
              <a:solidFill>
                <a:prstClr val="black"/>
              </a:solidFill>
            </a:endParaRPr>
          </a:p>
          <a:p>
            <a:pPr marL="342900" indent="-342900">
              <a:lnSpc>
                <a:spcPct val="100000"/>
              </a:lnSpc>
              <a:spcBef>
                <a:spcPct val="20000"/>
              </a:spcBef>
              <a:buFont typeface="Arial" panose="020B0604020202020204" pitchFamily="34" charset="0"/>
              <a:buChar char="•"/>
            </a:pPr>
            <a:r>
              <a:rPr lang="en-US" sz="2400" dirty="0" smtClean="0">
                <a:solidFill>
                  <a:prstClr val="black"/>
                </a:solidFill>
              </a:rPr>
              <a:t>Antenatal vitamins</a:t>
            </a:r>
            <a:endParaRPr lang="en-AU" sz="2400" dirty="0">
              <a:solidFill>
                <a:prstClr val="black"/>
              </a:solidFill>
            </a:endParaRPr>
          </a:p>
          <a:p>
            <a:pPr marL="342900" indent="-342900">
              <a:lnSpc>
                <a:spcPct val="100000"/>
              </a:lnSpc>
              <a:spcBef>
                <a:spcPct val="20000"/>
              </a:spcBef>
              <a:buFont typeface="Arial" panose="020B0604020202020204" pitchFamily="34" charset="0"/>
              <a:buChar char="•"/>
            </a:pPr>
            <a:endParaRPr lang="en-AU" sz="2400" dirty="0">
              <a:solidFill>
                <a:prstClr val="black"/>
              </a:solidFill>
            </a:endParaRPr>
          </a:p>
        </p:txBody>
      </p:sp>
      <p:sp>
        <p:nvSpPr>
          <p:cNvPr id="13" name="Rectangle 12"/>
          <p:cNvSpPr/>
          <p:nvPr/>
        </p:nvSpPr>
        <p:spPr>
          <a:xfrm>
            <a:off x="2564738" y="5845336"/>
            <a:ext cx="6768752" cy="72008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smtClean="0">
                <a:ln>
                  <a:noFill/>
                </a:ln>
                <a:solidFill>
                  <a:prstClr val="white"/>
                </a:solidFill>
                <a:effectLst/>
                <a:uLnTx/>
                <a:uFillTx/>
                <a:ea typeface="+mn-ea"/>
                <a:cs typeface="+mn-cs"/>
              </a:rPr>
              <a:t>Assess risk at booking-in</a:t>
            </a:r>
          </a:p>
        </p:txBody>
      </p:sp>
    </p:spTree>
    <p:extLst>
      <p:ext uri="{BB962C8B-B14F-4D97-AF65-F5344CB8AC3E}">
        <p14:creationId xmlns:p14="http://schemas.microsoft.com/office/powerpoint/2010/main" val="2671585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52</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THREE</a:t>
            </a:r>
            <a:endParaRPr lang="en-AU" sz="2400" dirty="0">
              <a:solidFill>
                <a:schemeClr val="tx1"/>
              </a:solidFill>
            </a:endParaRPr>
          </a:p>
        </p:txBody>
      </p:sp>
      <p:sp>
        <p:nvSpPr>
          <p:cNvPr id="14" name="Content Placeholder 2"/>
          <p:cNvSpPr>
            <a:spLocks noGrp="1"/>
          </p:cNvSpPr>
          <p:nvPr>
            <p:ph idx="4294967295"/>
          </p:nvPr>
        </p:nvSpPr>
        <p:spPr>
          <a:xfrm>
            <a:off x="717995" y="2031473"/>
            <a:ext cx="3035857" cy="2030930"/>
          </a:xfrm>
          <a:prstGeom prst="rect">
            <a:avLst/>
          </a:prstGeom>
        </p:spPr>
        <p:txBody>
          <a:bodyPr anchor="ctr">
            <a:normAutofit/>
          </a:bodyPr>
          <a:lstStyle/>
          <a:p>
            <a:pPr marL="0" indent="0">
              <a:buNone/>
            </a:pPr>
            <a:r>
              <a:rPr lang="en-AU" sz="2400" b="1" dirty="0" smtClean="0"/>
              <a:t>Take some time to complete Step 1.</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422" y="34231"/>
            <a:ext cx="4749030" cy="6858000"/>
          </a:xfrm>
          <a:prstGeom prst="rect">
            <a:avLst/>
          </a:prstGeom>
        </p:spPr>
      </p:pic>
    </p:spTree>
    <p:extLst>
      <p:ext uri="{BB962C8B-B14F-4D97-AF65-F5344CB8AC3E}">
        <p14:creationId xmlns:p14="http://schemas.microsoft.com/office/powerpoint/2010/main" val="27115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53</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Using the Tool</a:t>
            </a:r>
            <a:r>
              <a:rPr lang="en-AU" dirty="0"/>
              <a:t/>
            </a:r>
            <a:br>
              <a:rPr lang="en-AU" dirty="0"/>
            </a:br>
            <a:endParaRPr lang="en-AU" dirty="0"/>
          </a:p>
        </p:txBody>
      </p:sp>
      <p:sp>
        <p:nvSpPr>
          <p:cNvPr id="7" name="Text Placeholder 4"/>
          <p:cNvSpPr txBox="1">
            <a:spLocks/>
          </p:cNvSpPr>
          <p:nvPr/>
        </p:nvSpPr>
        <p:spPr>
          <a:xfrm>
            <a:off x="695325" y="1022618"/>
            <a:ext cx="10801350" cy="386498"/>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1"/>
                </a:solidFill>
              </a:rPr>
              <a:t>Example THREE</a:t>
            </a:r>
            <a:endParaRPr lang="en-AU" sz="2400" dirty="0">
              <a:solidFill>
                <a:schemeClr val="tx1"/>
              </a:solidFill>
            </a:endParaRPr>
          </a:p>
        </p:txBody>
      </p:sp>
      <p:sp>
        <p:nvSpPr>
          <p:cNvPr id="14" name="Content Placeholder 2"/>
          <p:cNvSpPr>
            <a:spLocks noGrp="1"/>
          </p:cNvSpPr>
          <p:nvPr>
            <p:ph idx="4294967295"/>
          </p:nvPr>
        </p:nvSpPr>
        <p:spPr>
          <a:xfrm>
            <a:off x="717995" y="2031473"/>
            <a:ext cx="3264458" cy="2030930"/>
          </a:xfrm>
          <a:prstGeom prst="rect">
            <a:avLst/>
          </a:prstGeom>
        </p:spPr>
        <p:txBody>
          <a:bodyPr anchor="ctr">
            <a:normAutofit/>
          </a:bodyPr>
          <a:lstStyle/>
          <a:p>
            <a:pPr marL="0" indent="0">
              <a:buNone/>
            </a:pPr>
            <a:r>
              <a:rPr lang="en-AU" sz="2400" b="1" dirty="0" smtClean="0"/>
              <a:t>Take some time to complete Steps 2 to 4.</a:t>
            </a:r>
            <a:endParaRPr lang="en-AU" sz="20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476" y="0"/>
            <a:ext cx="4827722" cy="6858000"/>
          </a:xfrm>
          <a:prstGeom prst="rect">
            <a:avLst/>
          </a:prstGeom>
        </p:spPr>
      </p:pic>
    </p:spTree>
    <p:extLst>
      <p:ext uri="{BB962C8B-B14F-4D97-AF65-F5344CB8AC3E}">
        <p14:creationId xmlns:p14="http://schemas.microsoft.com/office/powerpoint/2010/main" val="8637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54</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717995" y="424324"/>
            <a:ext cx="10801350" cy="666505"/>
          </a:xfrm>
        </p:spPr>
        <p:txBody>
          <a:bodyPr/>
          <a:lstStyle/>
          <a:p>
            <a:r>
              <a:rPr lang="en-US" dirty="0" smtClean="0"/>
              <a:t>Questions/Concerns</a:t>
            </a:r>
            <a:r>
              <a:rPr lang="en-AU" dirty="0"/>
              <a:t/>
            </a:r>
            <a:br>
              <a:rPr lang="en-AU" dirty="0"/>
            </a:br>
            <a:endParaRPr lang="en-AU" dirty="0"/>
          </a:p>
        </p:txBody>
      </p:sp>
    </p:spTree>
    <p:extLst>
      <p:ext uri="{BB962C8B-B14F-4D97-AF65-F5344CB8AC3E}">
        <p14:creationId xmlns:p14="http://schemas.microsoft.com/office/powerpoint/2010/main" val="3339753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a:xfrm>
            <a:off x="695324" y="512763"/>
            <a:ext cx="11204401" cy="666505"/>
          </a:xfrm>
        </p:spPr>
        <p:txBody>
          <a:bodyPr/>
          <a:lstStyle/>
          <a:p>
            <a:r>
              <a:rPr lang="en-US" dirty="0" smtClean="0"/>
              <a:t>Summary</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55</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4"/>
          </p:nvPr>
        </p:nvSpPr>
        <p:spPr>
          <a:xfrm>
            <a:off x="695325" y="1440493"/>
            <a:ext cx="6607843" cy="4121478"/>
          </a:xfrm>
        </p:spPr>
        <p:txBody>
          <a:bodyPr/>
          <a:lstStyle/>
          <a:p>
            <a:pPr marL="342900" lvl="0" indent="-342900">
              <a:lnSpc>
                <a:spcPct val="100000"/>
              </a:lnSpc>
              <a:spcBef>
                <a:spcPct val="20000"/>
              </a:spcBef>
              <a:buFont typeface="Arial" pitchFamily="34" charset="0"/>
              <a:buChar char="•"/>
            </a:pPr>
            <a:r>
              <a:rPr lang="en-AU" sz="2400" dirty="0">
                <a:solidFill>
                  <a:prstClr val="black"/>
                </a:solidFill>
              </a:rPr>
              <a:t>VTE affects women during their pregnancy</a:t>
            </a:r>
          </a:p>
          <a:p>
            <a:pPr marL="342900" lvl="0" indent="-342900">
              <a:lnSpc>
                <a:spcPct val="100000"/>
              </a:lnSpc>
              <a:spcBef>
                <a:spcPct val="20000"/>
              </a:spcBef>
              <a:buFont typeface="Arial" pitchFamily="34" charset="0"/>
              <a:buChar char="•"/>
            </a:pPr>
            <a:r>
              <a:rPr lang="en-AU" sz="2400" dirty="0">
                <a:solidFill>
                  <a:prstClr val="black"/>
                </a:solidFill>
              </a:rPr>
              <a:t>VTE is highly preventable</a:t>
            </a:r>
          </a:p>
          <a:p>
            <a:pPr marL="342900" lvl="0" indent="-342900">
              <a:lnSpc>
                <a:spcPct val="100000"/>
              </a:lnSpc>
              <a:spcBef>
                <a:spcPct val="20000"/>
              </a:spcBef>
              <a:buFont typeface="Arial" pitchFamily="34" charset="0"/>
              <a:buChar char="•"/>
            </a:pPr>
            <a:r>
              <a:rPr lang="en-AU" sz="2400" dirty="0">
                <a:solidFill>
                  <a:prstClr val="black"/>
                </a:solidFill>
              </a:rPr>
              <a:t>The Maternity VTE Risk Assessment Tool aids in assessing and managing VTE risk in women throughout their </a:t>
            </a:r>
            <a:r>
              <a:rPr lang="en-AU" sz="2400" dirty="0" smtClean="0">
                <a:solidFill>
                  <a:prstClr val="black"/>
                </a:solidFill>
              </a:rPr>
              <a:t>journey </a:t>
            </a:r>
            <a:endParaRPr lang="en-AU" sz="2400" dirty="0">
              <a:solidFill>
                <a:prstClr val="black"/>
              </a:solidFill>
            </a:endParaRPr>
          </a:p>
          <a:p>
            <a:pPr marL="342900" lvl="0" indent="-342900">
              <a:lnSpc>
                <a:spcPct val="100000"/>
              </a:lnSpc>
              <a:spcBef>
                <a:spcPct val="20000"/>
              </a:spcBef>
              <a:buFont typeface="Arial" pitchFamily="34" charset="0"/>
              <a:buChar char="•"/>
            </a:pPr>
            <a:r>
              <a:rPr lang="en-AU" sz="2400" dirty="0">
                <a:solidFill>
                  <a:prstClr val="black"/>
                </a:solidFill>
              </a:rPr>
              <a:t>It is intended to provide guidance. </a:t>
            </a:r>
            <a:r>
              <a:rPr lang="en-AU" sz="2400" b="1" dirty="0">
                <a:solidFill>
                  <a:srgbClr val="C0504D"/>
                </a:solidFill>
              </a:rPr>
              <a:t>The tool does not preclude the use of clinical judgment and discretion</a:t>
            </a:r>
          </a:p>
          <a:p>
            <a:pPr marL="342900" lvl="0" indent="-342900">
              <a:lnSpc>
                <a:spcPct val="100000"/>
              </a:lnSpc>
              <a:spcBef>
                <a:spcPct val="20000"/>
              </a:spcBef>
              <a:buFont typeface="Arial" pitchFamily="34" charset="0"/>
              <a:buChar char="•"/>
            </a:pPr>
            <a:r>
              <a:rPr lang="en-AU" sz="2400" dirty="0">
                <a:solidFill>
                  <a:prstClr val="black"/>
                </a:solidFill>
              </a:rPr>
              <a:t>VTE prevention is a team effort and is everybody’s business</a:t>
            </a:r>
          </a:p>
          <a:p>
            <a:pPr marL="342900" lvl="0" indent="-342900">
              <a:lnSpc>
                <a:spcPct val="100000"/>
              </a:lnSpc>
              <a:spcBef>
                <a:spcPct val="20000"/>
              </a:spcBef>
              <a:buFont typeface="Arial" pitchFamily="34" charset="0"/>
              <a:buChar char="•"/>
            </a:pPr>
            <a:endParaRPr lang="en-AU" sz="2400" dirty="0" smtClean="0">
              <a:solidFill>
                <a:prstClr val="black"/>
              </a:solidFill>
            </a:endParaRPr>
          </a:p>
          <a:p>
            <a:pPr marL="342900" lvl="0" indent="-342900">
              <a:lnSpc>
                <a:spcPct val="100000"/>
              </a:lnSpc>
              <a:spcBef>
                <a:spcPct val="20000"/>
              </a:spcBef>
              <a:buFont typeface="Arial" pitchFamily="34" charset="0"/>
              <a:buChar char="•"/>
            </a:pPr>
            <a:endParaRPr lang="en-AU" sz="2400" dirty="0" smtClean="0">
              <a:solidFill>
                <a:prstClr val="black"/>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589" y="297159"/>
            <a:ext cx="3674611" cy="5185611"/>
          </a:xfrm>
          <a:prstGeom prst="rect">
            <a:avLst/>
          </a:prstGeom>
          <a:ln w="19050">
            <a:solidFill>
              <a:schemeClr val="tx1"/>
            </a:solidFill>
          </a:ln>
        </p:spPr>
      </p:pic>
    </p:spTree>
    <p:extLst>
      <p:ext uri="{BB962C8B-B14F-4D97-AF65-F5344CB8AC3E}">
        <p14:creationId xmlns:p14="http://schemas.microsoft.com/office/powerpoint/2010/main" val="4276982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70E437C-2AD5-E44D-B599-6261353F04D7}"/>
              </a:ext>
            </a:extLst>
          </p:cNvPr>
          <p:cNvSpPr>
            <a:spLocks noGrp="1"/>
          </p:cNvSpPr>
          <p:nvPr>
            <p:ph type="ftr" sz="quarter" idx="10"/>
          </p:nvPr>
        </p:nvSpPr>
        <p:spPr/>
        <p:txBody>
          <a:bodyPr/>
          <a:lstStyle/>
          <a:p>
            <a:r>
              <a:rPr lang="en-AU"/>
              <a:t>Clinical Excellence Commission</a:t>
            </a:r>
            <a:endParaRPr lang="en-AU" dirty="0"/>
          </a:p>
        </p:txBody>
      </p:sp>
      <p:sp>
        <p:nvSpPr>
          <p:cNvPr id="3" name="Slide Number Placeholder 2">
            <a:extLst>
              <a:ext uri="{FF2B5EF4-FFF2-40B4-BE49-F238E27FC236}">
                <a16:creationId xmlns:a16="http://schemas.microsoft.com/office/drawing/2014/main" xmlns="" id="{6A6B9ED5-3595-EC40-9A37-70978319F893}"/>
              </a:ext>
            </a:extLst>
          </p:cNvPr>
          <p:cNvSpPr>
            <a:spLocks noGrp="1"/>
          </p:cNvSpPr>
          <p:nvPr>
            <p:ph type="sldNum" sz="quarter" idx="11"/>
          </p:nvPr>
        </p:nvSpPr>
        <p:spPr/>
        <p:txBody>
          <a:bodyPr/>
          <a:lstStyle/>
          <a:p>
            <a:fld id="{84D3DED8-CEC3-1449-A2AB-4F5665AE0AC9}" type="slidenum">
              <a:rPr lang="en-AU" smtClean="0"/>
              <a:pPr/>
              <a:t>56</a:t>
            </a:fld>
            <a:endParaRPr lang="en-AU" dirty="0"/>
          </a:p>
        </p:txBody>
      </p:sp>
      <p:sp>
        <p:nvSpPr>
          <p:cNvPr id="4" name="Text Placeholder 3">
            <a:extLst>
              <a:ext uri="{FF2B5EF4-FFF2-40B4-BE49-F238E27FC236}">
                <a16:creationId xmlns:a16="http://schemas.microsoft.com/office/drawing/2014/main" xmlns="" id="{D09E4CF2-715A-DA4E-AD2A-BAB5F49EE0A9}"/>
              </a:ext>
            </a:extLst>
          </p:cNvPr>
          <p:cNvSpPr>
            <a:spLocks noGrp="1"/>
          </p:cNvSpPr>
          <p:nvPr>
            <p:ph type="body" sz="quarter" idx="12"/>
          </p:nvPr>
        </p:nvSpPr>
        <p:spPr>
          <a:xfrm>
            <a:off x="637674" y="3368841"/>
            <a:ext cx="4234296" cy="986225"/>
          </a:xfrm>
        </p:spPr>
        <p:txBody>
          <a:bodyPr/>
          <a:lstStyle/>
          <a:p>
            <a:pPr lvl="0"/>
            <a:endParaRPr lang="en-US" b="1" dirty="0">
              <a:solidFill>
                <a:schemeClr val="accent2"/>
              </a:solidFill>
            </a:endParaRPr>
          </a:p>
          <a:p>
            <a:pPr lvl="0"/>
            <a:r>
              <a:rPr lang="en-US" b="1" dirty="0" smtClean="0">
                <a:solidFill>
                  <a:schemeClr val="accent3"/>
                </a:solidFill>
                <a:hlinkClick r:id="rId2"/>
              </a:rPr>
              <a:t>www.cec.health.nsw.gov.au</a:t>
            </a:r>
            <a:endParaRPr lang="en-US" dirty="0">
              <a:solidFill>
                <a:schemeClr val="accent3"/>
              </a:solidFill>
            </a:endParaRPr>
          </a:p>
          <a:p>
            <a:pPr lvl="0"/>
            <a:endParaRPr lang="en-US" dirty="0"/>
          </a:p>
        </p:txBody>
      </p:sp>
    </p:spTree>
    <p:extLst>
      <p:ext uri="{BB962C8B-B14F-4D97-AF65-F5344CB8AC3E}">
        <p14:creationId xmlns:p14="http://schemas.microsoft.com/office/powerpoint/2010/main" val="332280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The Impact of </a:t>
            </a:r>
            <a:r>
              <a:rPr lang="en-US" dirty="0" smtClean="0"/>
              <a:t>VTE</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6</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695324" y="4029639"/>
            <a:ext cx="11496675" cy="153233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Font typeface="Arial" panose="020B0604020202020204" pitchFamily="34" charset="0"/>
              <a:buChar char="•"/>
            </a:pPr>
            <a:r>
              <a:rPr lang="en-AU" sz="2400" dirty="0">
                <a:solidFill>
                  <a:prstClr val="black"/>
                </a:solidFill>
              </a:rPr>
              <a:t>VTE causes 7% of all hospital deaths</a:t>
            </a:r>
          </a:p>
          <a:p>
            <a:pPr marL="342900" lvl="0" indent="-342900">
              <a:lnSpc>
                <a:spcPct val="100000"/>
              </a:lnSpc>
              <a:spcBef>
                <a:spcPts val="0"/>
              </a:spcBef>
              <a:buFont typeface="Arial" panose="020B0604020202020204" pitchFamily="34" charset="0"/>
              <a:buChar char="•"/>
            </a:pPr>
            <a:r>
              <a:rPr lang="en-AU" sz="2400" dirty="0">
                <a:solidFill>
                  <a:prstClr val="black"/>
                </a:solidFill>
              </a:rPr>
              <a:t>Incidence 100 times greater in hospitalised patients than community residents</a:t>
            </a:r>
          </a:p>
          <a:p>
            <a:pPr marL="342900" lvl="0" indent="-342900">
              <a:lnSpc>
                <a:spcPct val="100000"/>
              </a:lnSpc>
              <a:spcBef>
                <a:spcPts val="0"/>
              </a:spcBef>
              <a:buFont typeface="Arial" panose="020B0604020202020204" pitchFamily="34" charset="0"/>
              <a:buChar char="•"/>
            </a:pPr>
            <a:r>
              <a:rPr lang="en-AU" sz="2400" dirty="0">
                <a:solidFill>
                  <a:prstClr val="black"/>
                </a:solidFill>
              </a:rPr>
              <a:t>Largely preventable</a:t>
            </a:r>
          </a:p>
        </p:txBody>
      </p:sp>
      <p:sp>
        <p:nvSpPr>
          <p:cNvPr id="7" name="Text Placeholder 4"/>
          <p:cNvSpPr txBox="1">
            <a:spLocks/>
          </p:cNvSpPr>
          <p:nvPr/>
        </p:nvSpPr>
        <p:spPr>
          <a:xfrm>
            <a:off x="839504" y="1660610"/>
            <a:ext cx="10801350" cy="1483360"/>
          </a:xfrm>
          <a:prstGeom prst="rect">
            <a:avLst/>
          </a:prstGeom>
        </p:spPr>
        <p:txBody>
          <a:bodyPr anchor="ct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smtClean="0">
                <a:solidFill>
                  <a:schemeClr val="accent3"/>
                </a:solidFill>
              </a:rPr>
              <a:t>More than 14,000 Australians develop a VTE per year</a:t>
            </a:r>
          </a:p>
          <a:p>
            <a:r>
              <a:rPr lang="en-AU" sz="2400" dirty="0" smtClean="0">
                <a:solidFill>
                  <a:schemeClr val="accent3"/>
                </a:solidFill>
              </a:rPr>
              <a:t>More than 5,000 of them will die as a direct result</a:t>
            </a:r>
            <a:endParaRPr lang="en-AU" sz="2400" dirty="0">
              <a:solidFill>
                <a:schemeClr val="accent3"/>
              </a:solidFill>
            </a:endParaRPr>
          </a:p>
        </p:txBody>
      </p:sp>
      <p:pic>
        <p:nvPicPr>
          <p:cNvPr id="9" name="Picture 2" descr="C:\Users\georgel\Desktop\Icons and Pics\bigstock-Red-Dot-Map-Of-Australia-993861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42464" y="1263333"/>
            <a:ext cx="2976881" cy="26822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7</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AU"/>
          </a:p>
        </p:txBody>
      </p:sp>
      <p:pic>
        <p:nvPicPr>
          <p:cNvPr id="9" name="Picture 2" descr="C:\Users\georgel\Desktop\Icons and Pics\bigstock-Pregnant-Woman-Belly-Pregnanc-79871317.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160" y="1"/>
            <a:ext cx="12171680" cy="68478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txBox="1">
            <a:spLocks/>
          </p:cNvSpPr>
          <p:nvPr/>
        </p:nvSpPr>
        <p:spPr>
          <a:xfrm>
            <a:off x="695325" y="487680"/>
            <a:ext cx="4018915" cy="5630200"/>
          </a:xfrm>
          <a:prstGeom prst="rect">
            <a:avLst/>
          </a:prstGeom>
        </p:spPr>
        <p:txBody>
          <a:bodyPr anchor="ct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chemeClr val="bg2"/>
                </a:solidFill>
              </a:rPr>
              <a:t>So how does VTE affect women who are pregnant or just given birth?</a:t>
            </a:r>
            <a:endParaRPr lang="en-AU" sz="2400" b="1" dirty="0">
              <a:solidFill>
                <a:schemeClr val="bg2"/>
              </a:solidFill>
            </a:endParaRPr>
          </a:p>
        </p:txBody>
      </p:sp>
    </p:spTree>
    <p:extLst>
      <p:ext uri="{BB962C8B-B14F-4D97-AF65-F5344CB8AC3E}">
        <p14:creationId xmlns:p14="http://schemas.microsoft.com/office/powerpoint/2010/main" val="110942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8</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AU"/>
          </a:p>
        </p:txBody>
      </p:sp>
      <p:pic>
        <p:nvPicPr>
          <p:cNvPr id="9" name="Picture 2" descr="C:\Users\georgel\Desktop\Icons and Pics\bigstock-Patient-On-The-Bed-Being-Taken-73860931.jpg"/>
          <p:cNvPicPr>
            <a:picLocks noChangeAspect="1" noChangeArrowheads="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0320" y="0"/>
            <a:ext cx="12181840" cy="686816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395536" y="1340769"/>
            <a:ext cx="6300192" cy="4176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1" u="none" strike="noStrike" kern="1200" cap="none" spc="0" normalizeH="0" baseline="0" noProof="0" dirty="0" smtClean="0">
                <a:ln>
                  <a:noFill/>
                </a:ln>
                <a:effectLst/>
                <a:uLnTx/>
                <a:uFillTx/>
                <a:ea typeface="+mn-ea"/>
                <a:cs typeface="+mn-cs"/>
              </a:rPr>
              <a:t>Of the 49 direct causes of maternal death identified in Australia between 2008-2012,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1" u="none" strike="noStrike" kern="1200" cap="none" spc="0" normalizeH="0" baseline="0" noProof="0" dirty="0" smtClean="0">
                <a:ln>
                  <a:noFill/>
                </a:ln>
                <a:effectLst/>
                <a:uLnTx/>
                <a:uFillTx/>
                <a:ea typeface="+mn-ea"/>
                <a:cs typeface="+mn-cs"/>
              </a:rPr>
              <a:t>which leading two accounted for almost </a:t>
            </a:r>
            <a:r>
              <a:rPr kumimoji="0" lang="en-AU" sz="3200" b="0" i="1" u="sng" strike="noStrike" kern="1200" cap="none" spc="0" normalizeH="0" baseline="0" noProof="0" dirty="0" smtClean="0">
                <a:ln>
                  <a:noFill/>
                </a:ln>
                <a:effectLst/>
                <a:uLnTx/>
                <a:uFillTx/>
                <a:ea typeface="+mn-ea"/>
                <a:cs typeface="+mn-cs"/>
              </a:rPr>
              <a:t>43%</a:t>
            </a:r>
            <a:r>
              <a:rPr kumimoji="0" lang="en-AU" sz="3200" b="0" i="1" u="none" strike="noStrike" kern="1200" cap="none" spc="0" normalizeH="0" baseline="0" noProof="0" dirty="0" smtClean="0">
                <a:ln>
                  <a:noFill/>
                </a:ln>
                <a:effectLst/>
                <a:uLnTx/>
                <a:uFillTx/>
                <a:ea typeface="+mn-ea"/>
                <a:cs typeface="+mn-cs"/>
              </a:rPr>
              <a:t> of direct deaths?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a:ln>
                <a:noFill/>
              </a:ln>
              <a:solidFill>
                <a:sysClr val="windowText" lastClr="000000"/>
              </a:solidFill>
              <a:effectLst/>
              <a:uLnTx/>
              <a:uFillTx/>
              <a:ea typeface="+mn-ea"/>
              <a:cs typeface="+mn-cs"/>
            </a:endParaRPr>
          </a:p>
        </p:txBody>
      </p:sp>
      <p:sp>
        <p:nvSpPr>
          <p:cNvPr id="12" name="Content Placeholder 2"/>
          <p:cNvSpPr txBox="1">
            <a:spLocks/>
          </p:cNvSpPr>
          <p:nvPr/>
        </p:nvSpPr>
        <p:spPr>
          <a:xfrm>
            <a:off x="6276052" y="4490402"/>
            <a:ext cx="5400600" cy="172819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4000" dirty="0" smtClean="0">
                <a:solidFill>
                  <a:prstClr val="black"/>
                </a:solidFill>
              </a:rPr>
              <a:t>Obstetric haemorrhage </a:t>
            </a:r>
          </a:p>
          <a:p>
            <a:pPr>
              <a:buClr>
                <a:prstClr val="black"/>
              </a:buClr>
            </a:pPr>
            <a:r>
              <a:rPr lang="en-AU" sz="4000" u="sng" dirty="0" smtClean="0">
                <a:solidFill>
                  <a:srgbClr val="C00000"/>
                </a:solidFill>
              </a:rPr>
              <a:t>Thromboembolism</a:t>
            </a:r>
            <a:r>
              <a:rPr lang="en-AU" sz="4000" dirty="0" smtClean="0">
                <a:solidFill>
                  <a:srgbClr val="C00000"/>
                </a:solidFill>
              </a:rPr>
              <a:t> </a:t>
            </a:r>
            <a:endParaRPr lang="en-AU" sz="4000" dirty="0">
              <a:solidFill>
                <a:srgbClr val="C00000"/>
              </a:solidFill>
            </a:endParaRPr>
          </a:p>
        </p:txBody>
      </p:sp>
    </p:spTree>
    <p:extLst>
      <p:ext uri="{BB962C8B-B14F-4D97-AF65-F5344CB8AC3E}">
        <p14:creationId xmlns:p14="http://schemas.microsoft.com/office/powerpoint/2010/main" val="124548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4BA56-383D-C84B-954A-C248CA67D461}"/>
              </a:ext>
            </a:extLst>
          </p:cNvPr>
          <p:cNvSpPr>
            <a:spLocks noGrp="1"/>
          </p:cNvSpPr>
          <p:nvPr>
            <p:ph type="title"/>
          </p:nvPr>
        </p:nvSpPr>
        <p:spPr/>
        <p:txBody>
          <a:bodyPr/>
          <a:lstStyle/>
          <a:p>
            <a:r>
              <a:rPr lang="en-US" dirty="0"/>
              <a:t>VTE and Pregnancy</a:t>
            </a:r>
            <a:endParaRPr lang="en-AU" dirty="0"/>
          </a:p>
        </p:txBody>
      </p:sp>
      <p:sp>
        <p:nvSpPr>
          <p:cNvPr id="5" name="Footer Placeholder 4">
            <a:extLst>
              <a:ext uri="{FF2B5EF4-FFF2-40B4-BE49-F238E27FC236}">
                <a16:creationId xmlns=""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9</a:t>
            </a:fld>
            <a:endParaRPr lang="en-AU" dirty="0"/>
          </a:p>
        </p:txBody>
      </p:sp>
      <p:cxnSp>
        <p:nvCxnSpPr>
          <p:cNvPr id="8" name="Straight Connector 7"/>
          <p:cNvCxnSpPr/>
          <p:nvPr/>
        </p:nvCxnSpPr>
        <p:spPr>
          <a:xfrm>
            <a:off x="672655" y="5696881"/>
            <a:ext cx="108240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1741118" y="1478071"/>
            <a:ext cx="9755557" cy="4083899"/>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ct val="20000"/>
              </a:spcBef>
              <a:buClr>
                <a:prstClr val="black"/>
              </a:buClr>
              <a:buFont typeface="Arial" pitchFamily="34" charset="0"/>
              <a:buChar char="•"/>
            </a:pPr>
            <a:r>
              <a:rPr lang="en-AU" sz="2800" dirty="0">
                <a:solidFill>
                  <a:prstClr val="black"/>
                </a:solidFill>
              </a:rPr>
              <a:t>Identified as a direct cause of maternal death accounting for </a:t>
            </a:r>
            <a:r>
              <a:rPr lang="en-AU" sz="2800" dirty="0">
                <a:solidFill>
                  <a:srgbClr val="752F8A"/>
                </a:solidFill>
              </a:rPr>
              <a:t>3.2% of deaths worldwide</a:t>
            </a:r>
          </a:p>
          <a:p>
            <a:pPr marL="357188" lvl="0">
              <a:lnSpc>
                <a:spcPct val="100000"/>
              </a:lnSpc>
              <a:spcBef>
                <a:spcPct val="20000"/>
              </a:spcBef>
              <a:buClr>
                <a:prstClr val="black"/>
              </a:buClr>
            </a:pPr>
            <a:r>
              <a:rPr lang="en-AU" sz="1600" dirty="0">
                <a:solidFill>
                  <a:srgbClr val="002664"/>
                </a:solidFill>
              </a:rPr>
              <a:t>L Say et al. Global causes of maternal death: a WHO systematic analysis. Lancet Glob Health 2014; 2: e323–33</a:t>
            </a:r>
          </a:p>
          <a:p>
            <a:pPr marL="357188" lvl="0">
              <a:lnSpc>
                <a:spcPct val="100000"/>
              </a:lnSpc>
              <a:spcBef>
                <a:spcPct val="20000"/>
              </a:spcBef>
              <a:buClr>
                <a:prstClr val="black"/>
              </a:buClr>
            </a:pPr>
            <a:endParaRPr lang="en-AU" sz="2400" dirty="0">
              <a:solidFill>
                <a:prstClr val="black"/>
              </a:solidFill>
            </a:endParaRPr>
          </a:p>
          <a:p>
            <a:pPr marL="342900" lvl="0" indent="-342900">
              <a:lnSpc>
                <a:spcPct val="100000"/>
              </a:lnSpc>
              <a:spcBef>
                <a:spcPct val="20000"/>
              </a:spcBef>
              <a:buClr>
                <a:prstClr val="black"/>
              </a:buClr>
              <a:buFont typeface="Arial" pitchFamily="34" charset="0"/>
              <a:buChar char="•"/>
            </a:pPr>
            <a:r>
              <a:rPr lang="en-AU" sz="2800" dirty="0">
                <a:solidFill>
                  <a:prstClr val="black"/>
                </a:solidFill>
              </a:rPr>
              <a:t>Also found to be one of the leading causes of direct maternal death in Australia (2008-2012) accounting for </a:t>
            </a:r>
            <a:r>
              <a:rPr lang="en-AU" sz="2800" dirty="0">
                <a:solidFill>
                  <a:srgbClr val="752F8A"/>
                </a:solidFill>
              </a:rPr>
              <a:t>9.5% of deaths</a:t>
            </a:r>
          </a:p>
          <a:p>
            <a:pPr marL="357188" lvl="0">
              <a:lnSpc>
                <a:spcPct val="100000"/>
              </a:lnSpc>
              <a:spcBef>
                <a:spcPct val="20000"/>
              </a:spcBef>
              <a:buClr>
                <a:prstClr val="black"/>
              </a:buClr>
            </a:pPr>
            <a:r>
              <a:rPr lang="en-AU" sz="1600" dirty="0">
                <a:solidFill>
                  <a:srgbClr val="002664"/>
                </a:solidFill>
              </a:rPr>
              <a:t>Humphrey MD, </a:t>
            </a:r>
            <a:r>
              <a:rPr lang="en-AU" sz="1600" dirty="0" err="1">
                <a:solidFill>
                  <a:srgbClr val="002664"/>
                </a:solidFill>
              </a:rPr>
              <a:t>Bonello</a:t>
            </a:r>
            <a:r>
              <a:rPr lang="en-AU" sz="1600" dirty="0">
                <a:solidFill>
                  <a:srgbClr val="002664"/>
                </a:solidFill>
              </a:rPr>
              <a:t> MR, </a:t>
            </a:r>
            <a:r>
              <a:rPr lang="en-AU" sz="1600" dirty="0" err="1">
                <a:solidFill>
                  <a:srgbClr val="002664"/>
                </a:solidFill>
              </a:rPr>
              <a:t>Chughtai</a:t>
            </a:r>
            <a:r>
              <a:rPr lang="en-AU" sz="1600" dirty="0">
                <a:solidFill>
                  <a:srgbClr val="002664"/>
                </a:solidFill>
              </a:rPr>
              <a:t> A, </a:t>
            </a:r>
            <a:r>
              <a:rPr lang="en-AU" sz="1600" dirty="0" err="1">
                <a:solidFill>
                  <a:srgbClr val="002664"/>
                </a:solidFill>
              </a:rPr>
              <a:t>Macaldowie</a:t>
            </a:r>
            <a:r>
              <a:rPr lang="en-AU" sz="1600" dirty="0">
                <a:solidFill>
                  <a:srgbClr val="002664"/>
                </a:solidFill>
              </a:rPr>
              <a:t> A, Harris K &amp; Chambers GM 2015. Maternal deaths in Australia 2008–2012. Maternal deaths series no. 5. Cat. no. PER 70. Canberra: AIHW.</a:t>
            </a:r>
          </a:p>
          <a:p>
            <a:endParaRPr lang="en-AU" sz="2400" dirty="0"/>
          </a:p>
        </p:txBody>
      </p:sp>
      <p:pic>
        <p:nvPicPr>
          <p:cNvPr id="7" name="Picture 6"/>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rot="16200000" flipH="1">
            <a:off x="-1185002" y="2471945"/>
            <a:ext cx="4404383" cy="2034378"/>
          </a:xfrm>
          <a:prstGeom prst="rect">
            <a:avLst/>
          </a:prstGeom>
        </p:spPr>
      </p:pic>
    </p:spTree>
    <p:extLst>
      <p:ext uri="{BB962C8B-B14F-4D97-AF65-F5344CB8AC3E}">
        <p14:creationId xmlns:p14="http://schemas.microsoft.com/office/powerpoint/2010/main" val="278646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
  <a:themeElements>
    <a:clrScheme name="CXC">
      <a:dk1>
        <a:srgbClr val="000000"/>
      </a:dk1>
      <a:lt1>
        <a:srgbClr val="FFFFFF"/>
      </a:lt1>
      <a:dk2>
        <a:srgbClr val="44546A"/>
      </a:dk2>
      <a:lt2>
        <a:srgbClr val="E7E6E6"/>
      </a:lt2>
      <a:accent1>
        <a:srgbClr val="006666"/>
      </a:accent1>
      <a:accent2>
        <a:srgbClr val="009999"/>
      </a:accent2>
      <a:accent3>
        <a:srgbClr val="00CCCC"/>
      </a:accent3>
      <a:accent4>
        <a:srgbClr val="74DECA"/>
      </a:accent4>
      <a:accent5>
        <a:srgbClr val="BDF0E8"/>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Teal 100">
      <a:srgbClr val="006666"/>
    </a:custClr>
    <a:custClr name="Teal 100">
      <a:srgbClr val="009999"/>
    </a:custClr>
    <a:custClr name="Aqua 100">
      <a:srgbClr val="00CCCC"/>
    </a:custClr>
    <a:custClr name="Green Aqua 100">
      <a:srgbClr val="74DECA"/>
    </a:custClr>
    <a:custClr name="Light Aqua 100">
      <a:srgbClr val="BDF0E8"/>
    </a:custClr>
    <a:custClr name="Blue 100">
      <a:srgbClr val="002664"/>
    </a:custClr>
    <a:custClr name="Blue1 100">
      <a:srgbClr val="0A7CB9"/>
    </a:custClr>
    <a:custClr name="Blue2 100">
      <a:srgbClr val="00ABE6"/>
    </a:custClr>
    <a:custClr name="Purple 100">
      <a:srgbClr val="752F8A"/>
    </a:custClr>
    <a:custClr name="Yellow 100">
      <a:srgbClr val="F9BE00"/>
    </a:custClr>
    <a:custClr name="Dark Teal 75">
      <a:srgbClr val="408C8C"/>
    </a:custClr>
    <a:custClr name="Teal 75">
      <a:srgbClr val="40B3B3"/>
    </a:custClr>
    <a:custClr name="Aqua 75">
      <a:srgbClr val="5CC6CC"/>
    </a:custClr>
    <a:custClr name="Green Aqua 75">
      <a:srgbClr val="9ED7CF"/>
    </a:custClr>
    <a:custClr name="LightAqua75">
      <a:srgbClr val="CEF4EE"/>
    </a:custClr>
    <a:custClr name="Blue 75">
      <a:srgbClr val="405C8B"/>
    </a:custClr>
    <a:custClr name="Blue1 75">
      <a:srgbClr val="479DCB"/>
    </a:custClr>
    <a:custClr name="Blue2 75">
      <a:srgbClr val="40C0EC"/>
    </a:custClr>
    <a:custClr name="Purple 75">
      <a:srgbClr val="9863A7"/>
    </a:custClr>
    <a:custClr name="Yellow 75">
      <a:srgbClr val="FBCE40"/>
    </a:custClr>
    <a:custClr name="Dark Teal 50">
      <a:srgbClr val="80B3B3"/>
    </a:custClr>
    <a:custClr name="Teal 50">
      <a:srgbClr val="80CCCC"/>
    </a:custClr>
    <a:custClr name="Aqua 50">
      <a:srgbClr val="8CD3D9"/>
    </a:custClr>
    <a:custClr name="Green Aqua 50">
      <a:srgbClr val="BAEFE4"/>
    </a:custClr>
    <a:custClr name="Light Aqua 50">
      <a:srgbClr val="DEF8F3"/>
    </a:custClr>
    <a:custClr name="Blue 50">
      <a:srgbClr val="8093B2"/>
    </a:custClr>
    <a:custClr name="Blue1 50">
      <a:srgbClr val="85BEDC"/>
    </a:custClr>
    <a:custClr name="Blue2 50">
      <a:srgbClr val="80D5F3"/>
    </a:custClr>
    <a:custClr name="Purple 50">
      <a:srgbClr val="BA97C4"/>
    </a:custClr>
    <a:custClr name="Yellow 50">
      <a:srgbClr val="FCDF80"/>
    </a:custClr>
    <a:custClr name="Dark Teal 25">
      <a:srgbClr val="BFD9D9"/>
    </a:custClr>
    <a:custClr name="Teal 25">
      <a:srgbClr val="BFE6E6"/>
    </a:custClr>
    <a:custClr name="Aqua 25">
      <a:srgbClr val="BFF2F2"/>
    </a:custClr>
    <a:custClr name="Green Aqua 25">
      <a:srgbClr val="DCF7F2"/>
    </a:custClr>
    <a:custClr name="Light Aqua 25">
      <a:srgbClr val="EFFBF9"/>
    </a:custClr>
    <a:custClr name="Blue 25">
      <a:srgbClr val="BFC9DB"/>
    </a:custClr>
    <a:custClr name="Blue1 25">
      <a:srgbClr val="C2DEEE"/>
    </a:custClr>
    <a:custClr name="Blue2 25">
      <a:srgbClr val="BFEAF9"/>
    </a:custClr>
    <a:custClr name="Purple 25">
      <a:srgbClr val="DDCBE2"/>
    </a:custClr>
    <a:custClr name="Yellow 25">
      <a:srgbClr val="FEEFBF"/>
    </a:custClr>
    <a:custClr name="Dark Teal 10">
      <a:srgbClr val="E6F0F0"/>
    </a:custClr>
    <a:custClr name="Teal 10">
      <a:srgbClr val="E6F5F5"/>
    </a:custClr>
    <a:custClr name="Aqua 10">
      <a:srgbClr val="E6FAFA"/>
    </a:custClr>
    <a:custClr name="Green Aqua 10">
      <a:srgbClr val="F1FCFA"/>
    </a:custClr>
    <a:custClr name="Light Aqua 10">
      <a:srgbClr val="F8FEFD"/>
    </a:custClr>
    <a:custClr name="Blue 10">
      <a:srgbClr val="E6E9F0"/>
    </a:custClr>
    <a:custClr name="Blue1 10">
      <a:srgbClr val="E7F2F8"/>
    </a:custClr>
    <a:custClr name="Blue2 10">
      <a:srgbClr val="E6F7FD"/>
    </a:custClr>
    <a:custClr name="Purple 10">
      <a:srgbClr val="F1EAF3"/>
    </a:custClr>
    <a:custClr name="Yellow 10">
      <a:srgbClr val="FEF9E6"/>
    </a:custClr>
  </a:custClrLst>
  <a:extLst>
    <a:ext uri="{05A4C25C-085E-4340-85A3-A5531E510DB2}">
      <thm15:themeFamily xmlns:thm15="http://schemas.microsoft.com/office/thememl/2012/main" name="CXC" id="{A9E2228E-3D72-AE4D-A10C-2F97319343E6}" vid="{39A31D70-BFB1-894D-9AFC-57B4930D0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11029</TotalTime>
  <Words>3526</Words>
  <Application>Microsoft Office PowerPoint</Application>
  <PresentationFormat>Widescreen</PresentationFormat>
  <Paragraphs>580</Paragraphs>
  <Slides>56</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ScalaSans-Regular</vt:lpstr>
      <vt:lpstr>Symbol</vt:lpstr>
      <vt:lpstr>System Font Regular</vt:lpstr>
      <vt:lpstr>Wingdings</vt:lpstr>
      <vt:lpstr>Wingdings 2</vt:lpstr>
      <vt:lpstr>1_Master</vt:lpstr>
      <vt:lpstr>Venous Thromboembolism (VTE)</vt:lpstr>
      <vt:lpstr>Objectives</vt:lpstr>
      <vt:lpstr>Venous Thromboembolism (VTE)</vt:lpstr>
      <vt:lpstr>What causes VTE?</vt:lpstr>
      <vt:lpstr>What's the Harm?</vt:lpstr>
      <vt:lpstr>The Impact of VTE</vt:lpstr>
      <vt:lpstr>PowerPoint Presentation</vt:lpstr>
      <vt:lpstr>PowerPoint Presentation</vt:lpstr>
      <vt:lpstr>VTE and Pregnancy</vt:lpstr>
      <vt:lpstr>PowerPoint Presentation</vt:lpstr>
      <vt:lpstr>What’s the Harm? </vt:lpstr>
      <vt:lpstr>What’s the Harm? </vt:lpstr>
      <vt:lpstr>What’s the Harm? </vt:lpstr>
      <vt:lpstr>What’s the Harm? </vt:lpstr>
      <vt:lpstr>PowerPoint Presentation</vt:lpstr>
      <vt:lpstr>VTE Risk Assessment</vt:lpstr>
      <vt:lpstr>Who Should Complete the Tool?</vt:lpstr>
      <vt:lpstr>PowerPoint Presentation</vt:lpstr>
      <vt:lpstr>When Should I Assess?</vt:lpstr>
      <vt:lpstr>Reassessment</vt:lpstr>
      <vt:lpstr>Care with Special Conditions</vt:lpstr>
      <vt:lpstr>Women on Therapeutic Anticoagulation</vt:lpstr>
      <vt:lpstr>IVF and VTE Risk</vt:lpstr>
      <vt:lpstr>Ovarian Hyperstimulation Syndrome</vt:lpstr>
      <vt:lpstr>Risk Factors</vt:lpstr>
      <vt:lpstr>Thrombophilia</vt:lpstr>
      <vt:lpstr>Use of antenatal LMWH for maternal VTE prophylaxis </vt:lpstr>
      <vt:lpstr>Prolonged Restricted Mobility</vt:lpstr>
      <vt:lpstr>Using the Tool</vt:lpstr>
      <vt:lpstr>Using the Tool – Step 1: Assessing VTE Risk </vt:lpstr>
      <vt:lpstr>Using the Tool – Step 1: Assessing VTE Risk </vt:lpstr>
      <vt:lpstr>Using the Tool – Step 1: Assessing VTE Risk </vt:lpstr>
      <vt:lpstr>Using the Tool – Step 2: Identifying Contraindications</vt:lpstr>
      <vt:lpstr>Using the Tool – Step 2: Identifying Contraindications</vt:lpstr>
      <vt:lpstr>Using the Tool – Step 3: Educate and Document</vt:lpstr>
      <vt:lpstr>Education</vt:lpstr>
      <vt:lpstr>Education</vt:lpstr>
      <vt:lpstr>Using the Tool – Step 4: Guidance</vt:lpstr>
      <vt:lpstr>PowerPoint Presentation</vt:lpstr>
      <vt:lpstr>Types of Prophylaxis</vt:lpstr>
      <vt:lpstr>Prescribing</vt:lpstr>
      <vt:lpstr>Prescribing</vt:lpstr>
      <vt:lpstr>Mechanical Prophylaxis </vt:lpstr>
      <vt:lpstr>PowerPoint Presentation</vt:lpstr>
      <vt:lpstr>Using the Tool </vt:lpstr>
      <vt:lpstr>Using the Tool </vt:lpstr>
      <vt:lpstr>Using the Tool </vt:lpstr>
      <vt:lpstr>Using the Tool </vt:lpstr>
      <vt:lpstr>Using the Tool </vt:lpstr>
      <vt:lpstr>Using the Tool </vt:lpstr>
      <vt:lpstr>Using the Tool </vt:lpstr>
      <vt:lpstr>Using the Tool </vt:lpstr>
      <vt:lpstr>Using the Tool </vt:lpstr>
      <vt:lpstr>Questions/Concerns </vt:lpstr>
      <vt:lpstr>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VTE - Reducing the Risk in Maternity Patients</dc:title>
  <dc:creator>Microsoft Office User</dc:creator>
  <cp:lastModifiedBy>Zeb Woodpower</cp:lastModifiedBy>
  <cp:revision>137</cp:revision>
  <dcterms:created xsi:type="dcterms:W3CDTF">2019-05-27T23:23:21Z</dcterms:created>
  <dcterms:modified xsi:type="dcterms:W3CDTF">2020-04-08T05:01:30Z</dcterms:modified>
</cp:coreProperties>
</file>