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8"/>
  </p:notesMasterIdLst>
  <p:sldIdLst>
    <p:sldId id="272" r:id="rId2"/>
    <p:sldId id="271" r:id="rId3"/>
    <p:sldId id="268" r:id="rId4"/>
    <p:sldId id="260" r:id="rId5"/>
    <p:sldId id="269" r:id="rId6"/>
    <p:sldId id="265" r:id="rId7"/>
    <p:sldId id="266" r:id="rId8"/>
    <p:sldId id="258" r:id="rId9"/>
    <p:sldId id="273" r:id="rId10"/>
    <p:sldId id="259" r:id="rId11"/>
    <p:sldId id="262" r:id="rId12"/>
    <p:sldId id="264" r:id="rId13"/>
    <p:sldId id="274" r:id="rId14"/>
    <p:sldId id="267" r:id="rId15"/>
    <p:sldId id="270" r:id="rId16"/>
    <p:sldId id="27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70AD47"/>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372" autoAdjust="0"/>
  </p:normalViewPr>
  <p:slideViewPr>
    <p:cSldViewPr snapToGrid="0">
      <p:cViewPr varScale="1">
        <p:scale>
          <a:sx n="68" d="100"/>
          <a:sy n="68" d="100"/>
        </p:scale>
        <p:origin x="9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C60E36-1DC6-47D0-9848-9B29AD723DE6}" type="datetimeFigureOut">
              <a:rPr lang="en-AU" smtClean="0"/>
              <a:t>10/06/2020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9ADF03-D15A-4ACD-B07E-815EEB35E348}" type="slidenum">
              <a:rPr lang="en-AU" smtClean="0"/>
              <a:t>‹#›</a:t>
            </a:fld>
            <a:endParaRPr lang="en-AU"/>
          </a:p>
        </p:txBody>
      </p:sp>
    </p:spTree>
    <p:extLst>
      <p:ext uri="{BB962C8B-B14F-4D97-AF65-F5344CB8AC3E}">
        <p14:creationId xmlns:p14="http://schemas.microsoft.com/office/powerpoint/2010/main" val="1542087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E9ADF03-D15A-4ACD-B07E-815EEB35E348}" type="slidenum">
              <a:rPr lang="en-AU" smtClean="0"/>
              <a:t>4</a:t>
            </a:fld>
            <a:endParaRPr lang="en-AU"/>
          </a:p>
        </p:txBody>
      </p:sp>
    </p:spTree>
    <p:extLst>
      <p:ext uri="{BB962C8B-B14F-4D97-AF65-F5344CB8AC3E}">
        <p14:creationId xmlns:p14="http://schemas.microsoft.com/office/powerpoint/2010/main" val="836855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6670E740-B9A6-4DE6-A9FB-E93A2C3D7F82}" type="datetimeFigureOut">
              <a:rPr lang="en-AU" smtClean="0"/>
              <a:t>10/06/2020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2986785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6670E740-B9A6-4DE6-A9FB-E93A2C3D7F82}" type="datetimeFigureOut">
              <a:rPr lang="en-AU" smtClean="0"/>
              <a:t>10/06/2020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159499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6670E740-B9A6-4DE6-A9FB-E93A2C3D7F82}" type="datetimeFigureOut">
              <a:rPr lang="en-AU" smtClean="0"/>
              <a:t>10/06/2020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2883147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6670E740-B9A6-4DE6-A9FB-E93A2C3D7F82}" type="datetimeFigureOut">
              <a:rPr lang="en-AU" smtClean="0"/>
              <a:t>10/06/2020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3066337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70E740-B9A6-4DE6-A9FB-E93A2C3D7F82}" type="datetimeFigureOut">
              <a:rPr lang="en-AU" smtClean="0"/>
              <a:t>10/06/2020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197879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6670E740-B9A6-4DE6-A9FB-E93A2C3D7F82}" type="datetimeFigureOut">
              <a:rPr lang="en-AU" smtClean="0"/>
              <a:t>10/06/2020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863298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6670E740-B9A6-4DE6-A9FB-E93A2C3D7F82}" type="datetimeFigureOut">
              <a:rPr lang="en-AU" smtClean="0"/>
              <a:t>10/06/2020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219470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6670E740-B9A6-4DE6-A9FB-E93A2C3D7F82}" type="datetimeFigureOut">
              <a:rPr lang="en-AU" smtClean="0"/>
              <a:t>10/06/2020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3810061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70E740-B9A6-4DE6-A9FB-E93A2C3D7F82}" type="datetimeFigureOut">
              <a:rPr lang="en-AU" smtClean="0"/>
              <a:t>10/06/2020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2765373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70E740-B9A6-4DE6-A9FB-E93A2C3D7F82}" type="datetimeFigureOut">
              <a:rPr lang="en-AU" smtClean="0"/>
              <a:t>10/06/2020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2967643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70E740-B9A6-4DE6-A9FB-E93A2C3D7F82}" type="datetimeFigureOut">
              <a:rPr lang="en-AU" smtClean="0"/>
              <a:t>10/06/2020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1686829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70E740-B9A6-4DE6-A9FB-E93A2C3D7F82}" type="datetimeFigureOut">
              <a:rPr lang="en-AU" smtClean="0"/>
              <a:t>10/06/2020</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CC1E8-32AD-44E4-A259-2F41FBE0BA1F}" type="slidenum">
              <a:rPr lang="en-AU" smtClean="0"/>
              <a:t>‹#›</a:t>
            </a:fld>
            <a:endParaRPr lang="en-AU"/>
          </a:p>
        </p:txBody>
      </p:sp>
    </p:spTree>
    <p:extLst>
      <p:ext uri="{BB962C8B-B14F-4D97-AF65-F5344CB8AC3E}">
        <p14:creationId xmlns:p14="http://schemas.microsoft.com/office/powerpoint/2010/main" val="3283762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Safety </a:t>
            </a:r>
            <a:r>
              <a:rPr lang="en-US" dirty="0"/>
              <a:t>Culture in </a:t>
            </a:r>
            <a:r>
              <a:rPr lang="en-US" dirty="0">
                <a:solidFill>
                  <a:srgbClr val="FF0000"/>
                </a:solidFill>
              </a:rPr>
              <a:t>[your unit </a:t>
            </a:r>
            <a:r>
              <a:rPr lang="en-US">
                <a:solidFill>
                  <a:srgbClr val="FF0000"/>
                </a:solidFill>
              </a:rPr>
              <a:t>or area]</a:t>
            </a:r>
            <a:endParaRPr lang="en-AU" dirty="0">
              <a:solidFill>
                <a:srgbClr val="FF0000"/>
              </a:solidFill>
            </a:endParaRPr>
          </a:p>
        </p:txBody>
      </p:sp>
      <p:sp>
        <p:nvSpPr>
          <p:cNvPr id="5" name="Subtitle 4"/>
          <p:cNvSpPr>
            <a:spLocks noGrp="1"/>
          </p:cNvSpPr>
          <p:nvPr>
            <p:ph type="subTitle" idx="1"/>
          </p:nvPr>
        </p:nvSpPr>
        <p:spPr/>
        <p:txBody>
          <a:bodyPr>
            <a:normAutofit/>
          </a:bodyPr>
          <a:lstStyle/>
          <a:p>
            <a:r>
              <a:rPr lang="en-US" dirty="0"/>
              <a:t>Presented by: </a:t>
            </a:r>
            <a:r>
              <a:rPr lang="en-US">
                <a:solidFill>
                  <a:srgbClr val="FF0000"/>
                </a:solidFill>
              </a:rPr>
              <a:t>Your Name</a:t>
            </a:r>
            <a:endParaRPr lang="en-AU" dirty="0">
              <a:solidFill>
                <a:srgbClr val="FF0000"/>
              </a:solidFill>
            </a:endParaRPr>
          </a:p>
          <a:p>
            <a:endParaRPr lang="en-US" dirty="0">
              <a:solidFill>
                <a:srgbClr val="FF0000"/>
              </a:solidFill>
            </a:endParaRPr>
          </a:p>
          <a:p>
            <a:endParaRPr lang="en-US" dirty="0">
              <a:solidFill>
                <a:srgbClr val="FF0000"/>
              </a:solidFill>
            </a:endParaRPr>
          </a:p>
          <a:p>
            <a:r>
              <a:rPr lang="en-US" sz="1100"/>
              <a:t>All material has </a:t>
            </a:r>
            <a:r>
              <a:rPr lang="en-US" sz="1100" dirty="0"/>
              <a:t>been provided by </a:t>
            </a:r>
            <a:r>
              <a:rPr lang="en-US" sz="1100"/>
              <a:t>the Clinical </a:t>
            </a:r>
            <a:r>
              <a:rPr lang="en-US" sz="1100" dirty="0"/>
              <a:t>Excellence Commission © 2019</a:t>
            </a:r>
            <a:endParaRPr lang="en-AU" sz="1100" dirty="0"/>
          </a:p>
        </p:txBody>
      </p:sp>
      <p:sp>
        <p:nvSpPr>
          <p:cNvPr id="2" name="TextBox 1"/>
          <p:cNvSpPr txBox="1"/>
          <p:nvPr/>
        </p:nvSpPr>
        <p:spPr>
          <a:xfrm>
            <a:off x="4851919" y="3744175"/>
            <a:ext cx="7052239" cy="2862322"/>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Where there is red text, update it with the name of the unit or area that completed the SAQ and add your name (or relevant person) as the presenter.</a:t>
            </a:r>
          </a:p>
          <a:p>
            <a:endParaRPr lang="en-US" dirty="0"/>
          </a:p>
          <a:p>
            <a:r>
              <a:rPr lang="en-US" dirty="0"/>
              <a:t>Add your </a:t>
            </a:r>
            <a:r>
              <a:rPr lang="en-US" dirty="0" err="1"/>
              <a:t>organisation’s</a:t>
            </a:r>
            <a:r>
              <a:rPr lang="en-US" dirty="0"/>
              <a:t> logo throughout the presentation slide pack.</a:t>
            </a:r>
          </a:p>
          <a:p>
            <a:endParaRPr lang="en-US" dirty="0"/>
          </a:p>
          <a:p>
            <a:r>
              <a:rPr lang="en-US" dirty="0"/>
              <a:t>Ensure you read </a:t>
            </a:r>
            <a:r>
              <a:rPr lang="en-AU" i="1" dirty="0"/>
              <a:t>A Guide to Safety Culture Assessment </a:t>
            </a:r>
            <a:r>
              <a:rPr lang="en-AU" dirty="0"/>
              <a:t>before you commence the SAQ and debrief the results with anyone.</a:t>
            </a:r>
            <a:endParaRPr lang="en-AU" i="1" dirty="0"/>
          </a:p>
        </p:txBody>
      </p:sp>
      <p:grpSp>
        <p:nvGrpSpPr>
          <p:cNvPr id="12" name="Group 11"/>
          <p:cNvGrpSpPr/>
          <p:nvPr/>
        </p:nvGrpSpPr>
        <p:grpSpPr>
          <a:xfrm>
            <a:off x="2694999" y="573858"/>
            <a:ext cx="6802002" cy="727762"/>
            <a:chOff x="1986150" y="5674607"/>
            <a:chExt cx="6802002" cy="727762"/>
          </a:xfrm>
        </p:grpSpPr>
        <p:sp>
          <p:nvSpPr>
            <p:cNvPr id="3" name="Oval 2"/>
            <p:cNvSpPr/>
            <p:nvPr/>
          </p:nvSpPr>
          <p:spPr>
            <a:xfrm>
              <a:off x="1986150" y="5682369"/>
              <a:ext cx="720000" cy="720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dirty="0"/>
            </a:p>
          </p:txBody>
        </p:sp>
        <p:sp>
          <p:nvSpPr>
            <p:cNvPr id="6" name="Oval 5"/>
            <p:cNvSpPr/>
            <p:nvPr/>
          </p:nvSpPr>
          <p:spPr>
            <a:xfrm>
              <a:off x="2988684" y="5674607"/>
              <a:ext cx="720000" cy="720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dirty="0"/>
            </a:p>
          </p:txBody>
        </p:sp>
        <p:sp>
          <p:nvSpPr>
            <p:cNvPr id="7" name="Oval 6"/>
            <p:cNvSpPr/>
            <p:nvPr/>
          </p:nvSpPr>
          <p:spPr>
            <a:xfrm>
              <a:off x="8068152" y="5682369"/>
              <a:ext cx="720000" cy="720000"/>
            </a:xfrm>
            <a:prstGeom prst="ellipse">
              <a:avLst/>
            </a:prstGeom>
            <a:solidFill>
              <a:srgbClr val="7030A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Oval 7"/>
            <p:cNvSpPr/>
            <p:nvPr/>
          </p:nvSpPr>
          <p:spPr>
            <a:xfrm>
              <a:off x="7043352" y="5682369"/>
              <a:ext cx="720000" cy="7200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AU" dirty="0"/>
            </a:p>
          </p:txBody>
        </p:sp>
        <p:sp>
          <p:nvSpPr>
            <p:cNvPr id="9" name="Oval 8"/>
            <p:cNvSpPr/>
            <p:nvPr/>
          </p:nvSpPr>
          <p:spPr>
            <a:xfrm>
              <a:off x="3991218" y="5682369"/>
              <a:ext cx="720000" cy="720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dirty="0"/>
            </a:p>
          </p:txBody>
        </p:sp>
        <p:sp>
          <p:nvSpPr>
            <p:cNvPr id="10" name="Oval 9"/>
            <p:cNvSpPr/>
            <p:nvPr/>
          </p:nvSpPr>
          <p:spPr>
            <a:xfrm>
              <a:off x="4993752" y="5682369"/>
              <a:ext cx="720000" cy="720000"/>
            </a:xfrm>
            <a:prstGeom prst="ellipse">
              <a:avLst/>
            </a:prstGeom>
            <a:solidFill>
              <a:srgbClr val="CC00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 name="Oval 10"/>
            <p:cNvSpPr/>
            <p:nvPr/>
          </p:nvSpPr>
          <p:spPr>
            <a:xfrm>
              <a:off x="6018552" y="5682369"/>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spTree>
    <p:extLst>
      <p:ext uri="{BB962C8B-B14F-4D97-AF65-F5344CB8AC3E}">
        <p14:creationId xmlns:p14="http://schemas.microsoft.com/office/powerpoint/2010/main" val="470141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040" y="418600"/>
            <a:ext cx="10515600" cy="839241"/>
          </a:xfrm>
        </p:spPr>
        <p:txBody>
          <a:bodyPr>
            <a:normAutofit/>
          </a:bodyPr>
          <a:lstStyle/>
          <a:p>
            <a:r>
              <a:rPr lang="en-AU" dirty="0">
                <a:solidFill>
                  <a:schemeClr val="tx1">
                    <a:lumMod val="50000"/>
                    <a:lumOff val="50000"/>
                  </a:schemeClr>
                </a:solidFill>
              </a:rPr>
              <a:t>Perceptions of Unit Management</a:t>
            </a:r>
          </a:p>
        </p:txBody>
      </p:sp>
      <p:sp>
        <p:nvSpPr>
          <p:cNvPr id="8" name="Oval 7"/>
          <p:cNvSpPr/>
          <p:nvPr/>
        </p:nvSpPr>
        <p:spPr>
          <a:xfrm>
            <a:off x="716667" y="2537255"/>
            <a:ext cx="2702011" cy="27020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403723" y="6335063"/>
            <a:ext cx="1598002" cy="369332"/>
          </a:xfrm>
          <a:prstGeom prst="rect">
            <a:avLst/>
          </a:prstGeom>
        </p:spPr>
        <p:txBody>
          <a:bodyPr wrap="none">
            <a:spAutoFit/>
          </a:bodyPr>
          <a:lstStyle/>
          <a:p>
            <a:r>
              <a:rPr lang="en-AU">
                <a:solidFill>
                  <a:schemeClr val="tx1">
                    <a:lumMod val="50000"/>
                    <a:lumOff val="50000"/>
                  </a:schemeClr>
                </a:solidFill>
              </a:rPr>
              <a:t>Average </a:t>
            </a:r>
            <a:r>
              <a:rPr lang="en-AU" dirty="0">
                <a:solidFill>
                  <a:schemeClr val="tx1">
                    <a:lumMod val="50000"/>
                    <a:lumOff val="50000"/>
                  </a:schemeClr>
                </a:solidFill>
              </a:rPr>
              <a:t>Scores</a:t>
            </a:r>
          </a:p>
        </p:txBody>
      </p:sp>
      <p:sp>
        <p:nvSpPr>
          <p:cNvPr id="14" name="TextBox 13"/>
          <p:cNvSpPr txBox="1"/>
          <p:nvPr/>
        </p:nvSpPr>
        <p:spPr>
          <a:xfrm>
            <a:off x="8384345" y="6107439"/>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graphicFrame>
        <p:nvGraphicFramePr>
          <p:cNvPr id="18" name="Content Placeholder 17"/>
          <p:cNvGraphicFramePr>
            <a:graphicFrameLocks noGrp="1"/>
          </p:cNvGraphicFramePr>
          <p:nvPr>
            <p:ph sz="half" idx="4294967295"/>
            <p:extLst>
              <p:ext uri="{D42A27DB-BD31-4B8C-83A1-F6EECF244321}">
                <p14:modId xmlns:p14="http://schemas.microsoft.com/office/powerpoint/2010/main" val="3733786839"/>
              </p:ext>
            </p:extLst>
          </p:nvPr>
        </p:nvGraphicFramePr>
        <p:xfrm>
          <a:off x="4471096" y="1642454"/>
          <a:ext cx="7120682" cy="3839560"/>
        </p:xfrm>
        <a:graphic>
          <a:graphicData uri="http://schemas.openxmlformats.org/drawingml/2006/table">
            <a:tbl>
              <a:tblPr firstRow="1" firstCol="1" lastRow="1" lastCol="1" bandRow="1" bandCol="1">
                <a:tableStyleId>{F2DE63D5-997A-4646-A377-4702673A728D}</a:tableStyleId>
              </a:tblPr>
              <a:tblGrid>
                <a:gridCol w="761304">
                  <a:extLst>
                    <a:ext uri="{9D8B030D-6E8A-4147-A177-3AD203B41FA5}">
                      <a16:colId xmlns:a16="http://schemas.microsoft.com/office/drawing/2014/main" val="20000"/>
                    </a:ext>
                  </a:extLst>
                </a:gridCol>
                <a:gridCol w="5337691">
                  <a:extLst>
                    <a:ext uri="{9D8B030D-6E8A-4147-A177-3AD203B41FA5}">
                      <a16:colId xmlns:a16="http://schemas.microsoft.com/office/drawing/2014/main" val="20001"/>
                    </a:ext>
                  </a:extLst>
                </a:gridCol>
                <a:gridCol w="1021687">
                  <a:extLst>
                    <a:ext uri="{9D8B030D-6E8A-4147-A177-3AD203B41FA5}">
                      <a16:colId xmlns:a16="http://schemas.microsoft.com/office/drawing/2014/main" val="20002"/>
                    </a:ext>
                  </a:extLst>
                </a:gridCol>
              </a:tblGrid>
              <a:tr h="482531">
                <a:tc>
                  <a:txBody>
                    <a:bodyPr/>
                    <a:lstStyle/>
                    <a:p>
                      <a:pPr marL="86360" marR="33655" algn="ctr">
                        <a:lnSpc>
                          <a:spcPct val="115000"/>
                        </a:lnSpc>
                        <a:spcAft>
                          <a:spcPts val="0"/>
                        </a:spcAft>
                      </a:pPr>
                      <a:r>
                        <a:rPr lang="en-US" sz="2000" dirty="0">
                          <a:effectLst/>
                        </a:rPr>
                        <a:t>Item</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Question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Item Score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extLst>
                  <a:ext uri="{0D108BD9-81ED-4DB2-BD59-A6C34878D82A}">
                    <a16:rowId xmlns:a16="http://schemas.microsoft.com/office/drawing/2014/main" val="10000"/>
                  </a:ext>
                </a:extLst>
              </a:tr>
              <a:tr h="622856">
                <a:tc>
                  <a:txBody>
                    <a:bodyPr/>
                    <a:lstStyle/>
                    <a:p>
                      <a:pPr marL="86360" marR="33655" algn="ctr">
                        <a:lnSpc>
                          <a:spcPct val="115000"/>
                        </a:lnSpc>
                        <a:spcAft>
                          <a:spcPts val="0"/>
                        </a:spcAft>
                      </a:pPr>
                      <a:r>
                        <a:rPr lang="en-US" sz="1800" b="1">
                          <a:solidFill>
                            <a:schemeClr val="tx1"/>
                          </a:solidFill>
                          <a:effectLst/>
                        </a:rPr>
                        <a:t>24a</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panose="020B0604020202020204" pitchFamily="34" charset="0"/>
                        </a:rPr>
                        <a:t>Management supports my daily efforts </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22856">
                <a:tc>
                  <a:txBody>
                    <a:bodyPr/>
                    <a:lstStyle/>
                    <a:p>
                      <a:pPr marL="86360" marR="33655" algn="ctr">
                        <a:lnSpc>
                          <a:spcPct val="115000"/>
                        </a:lnSpc>
                        <a:spcAft>
                          <a:spcPts val="0"/>
                        </a:spcAft>
                      </a:pPr>
                      <a:r>
                        <a:rPr lang="en-US" sz="1800" b="1">
                          <a:solidFill>
                            <a:schemeClr val="tx1"/>
                          </a:solidFill>
                          <a:effectLst/>
                        </a:rPr>
                        <a:t>25a</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panose="020B0604020202020204" pitchFamily="34" charset="0"/>
                        </a:rPr>
                        <a:t>Management does not knowingly compromise the</a:t>
                      </a:r>
                      <a:r>
                        <a:rPr lang="en-US" sz="1800" b="1" dirty="0">
                          <a:solidFill>
                            <a:srgbClr val="F2F2F2"/>
                          </a:solidFill>
                          <a:effectLst/>
                          <a:latin typeface="Calibri" panose="020F0502020204030204" pitchFamily="34" charset="0"/>
                          <a:ea typeface="Arial Narrow" panose="020B0606020202030204" pitchFamily="34" charset="0"/>
                          <a:cs typeface="Arial" panose="020B0604020202020204" pitchFamily="34" charset="0"/>
                        </a:rPr>
                        <a:t> </a:t>
                      </a:r>
                      <a:r>
                        <a:rPr lang="en-US" sz="1800" b="1" dirty="0">
                          <a:effectLst/>
                          <a:latin typeface="Calibri" panose="020F0502020204030204" pitchFamily="34" charset="0"/>
                          <a:ea typeface="Arial Narrow" panose="020B0606020202030204" pitchFamily="34" charset="0"/>
                          <a:cs typeface="Arial" panose="020B0604020202020204" pitchFamily="34" charset="0"/>
                        </a:rPr>
                        <a:t>safety of patients/clients</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22856">
                <a:tc>
                  <a:txBody>
                    <a:bodyPr/>
                    <a:lstStyle/>
                    <a:p>
                      <a:pPr marL="86360" marR="33655" algn="ctr">
                        <a:lnSpc>
                          <a:spcPct val="115000"/>
                        </a:lnSpc>
                        <a:spcAft>
                          <a:spcPts val="0"/>
                        </a:spcAft>
                      </a:pPr>
                      <a:r>
                        <a:rPr lang="en-US" sz="1800" b="1">
                          <a:solidFill>
                            <a:schemeClr val="tx1"/>
                          </a:solidFill>
                          <a:effectLst/>
                        </a:rPr>
                        <a:t>26a</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Narrow" panose="020B0606020202030204" pitchFamily="34" charset="0"/>
                        </a:rPr>
                        <a:t>Management is doing a good job</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22856">
                <a:tc>
                  <a:txBody>
                    <a:bodyPr/>
                    <a:lstStyle/>
                    <a:p>
                      <a:pPr marL="86360" marR="33655" algn="ctr">
                        <a:lnSpc>
                          <a:spcPct val="115000"/>
                        </a:lnSpc>
                        <a:spcAft>
                          <a:spcPts val="0"/>
                        </a:spcAft>
                      </a:pPr>
                      <a:r>
                        <a:rPr lang="en-US" sz="1800" b="1">
                          <a:solidFill>
                            <a:schemeClr val="tx1"/>
                          </a:solidFill>
                          <a:effectLst/>
                        </a:rPr>
                        <a:t>27a</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Narrow" panose="020B0606020202030204" pitchFamily="34" charset="0"/>
                        </a:rPr>
                        <a:t>Problem</a:t>
                      </a:r>
                      <a:r>
                        <a:rPr lang="en-US" sz="1800" b="1" dirty="0">
                          <a:solidFill>
                            <a:srgbClr val="FFFFFF"/>
                          </a:solidFill>
                          <a:effectLst/>
                          <a:latin typeface="Calibri" panose="020F0502020204030204" pitchFamily="34" charset="0"/>
                          <a:ea typeface="Arial Narrow" panose="020B0606020202030204" pitchFamily="34" charset="0"/>
                          <a:cs typeface="Arial Narrow" panose="020B0606020202030204" pitchFamily="34" charset="0"/>
                        </a:rPr>
                        <a:t> </a:t>
                      </a:r>
                      <a:r>
                        <a:rPr lang="en-US" sz="1800" b="1" dirty="0">
                          <a:effectLst/>
                          <a:latin typeface="Calibri" panose="020F0502020204030204" pitchFamily="34" charset="0"/>
                          <a:ea typeface="Arial Narrow" panose="020B0606020202030204" pitchFamily="34" charset="0"/>
                          <a:cs typeface="Arial Narrow" panose="020B0606020202030204" pitchFamily="34" charset="0"/>
                        </a:rPr>
                        <a:t>staff and employees are dealt with constructively by our</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22856">
                <a:tc>
                  <a:txBody>
                    <a:bodyPr/>
                    <a:lstStyle/>
                    <a:p>
                      <a:pPr marL="86360" marR="33655" algn="ctr">
                        <a:lnSpc>
                          <a:spcPct val="115000"/>
                        </a:lnSpc>
                        <a:spcAft>
                          <a:spcPts val="0"/>
                        </a:spcAft>
                      </a:pPr>
                      <a:r>
                        <a:rPr lang="en-US" sz="1800" b="1">
                          <a:solidFill>
                            <a:schemeClr val="tx1"/>
                          </a:solidFill>
                          <a:effectLst/>
                        </a:rPr>
                        <a:t>28a</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Narrow" panose="020B0606020202030204" pitchFamily="34" charset="0"/>
                        </a:rPr>
                        <a:t>I am provided with adequate, timely information about events in</a:t>
                      </a:r>
                      <a:r>
                        <a:rPr lang="en-US" sz="1800" b="1" dirty="0">
                          <a:solidFill>
                            <a:srgbClr val="D9D9D9"/>
                          </a:solidFill>
                          <a:effectLst/>
                          <a:latin typeface="Calibri" panose="020F0502020204030204" pitchFamily="34" charset="0"/>
                          <a:ea typeface="Arial Narrow" panose="020B0606020202030204" pitchFamily="34" charset="0"/>
                          <a:cs typeface="Arial Narrow" panose="020B0606020202030204" pitchFamily="34" charset="0"/>
                        </a:rPr>
                        <a:t> </a:t>
                      </a:r>
                      <a:r>
                        <a:rPr lang="en-US" sz="1800" b="1" dirty="0">
                          <a:effectLst/>
                          <a:latin typeface="Calibri" panose="020F0502020204030204" pitchFamily="34" charset="0"/>
                          <a:ea typeface="Arial Narrow" panose="020B0606020202030204" pitchFamily="34" charset="0"/>
                          <a:cs typeface="Arial Narrow" panose="020B0606020202030204" pitchFamily="34" charset="0"/>
                        </a:rPr>
                        <a:t>my hospital that might affect my work</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20" name="TextBox 19"/>
          <p:cNvSpPr txBox="1"/>
          <p:nvPr/>
        </p:nvSpPr>
        <p:spPr>
          <a:xfrm>
            <a:off x="6624736" y="3888261"/>
            <a:ext cx="5262464" cy="2585323"/>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Update the </a:t>
            </a:r>
            <a:r>
              <a:rPr lang="en-US" dirty="0" err="1"/>
              <a:t>coloured</a:t>
            </a:r>
            <a:r>
              <a:rPr lang="en-US" dirty="0"/>
              <a:t> circle with the Item score (make sure you change the text to white from red).</a:t>
            </a:r>
          </a:p>
          <a:p>
            <a:endParaRPr lang="en-US" dirty="0"/>
          </a:p>
          <a:p>
            <a:r>
              <a:rPr lang="en-US" dirty="0"/>
              <a:t>Look at the Item Scores in the SAQ Subscale and Item score calculator. Type in the Item score that corresponds to the correct Item number. Make sure you change the text to black from red.</a:t>
            </a:r>
            <a:endParaRPr lang="en-AU" dirty="0"/>
          </a:p>
        </p:txBody>
      </p:sp>
      <p:sp>
        <p:nvSpPr>
          <p:cNvPr id="9" name="Rectangle 8"/>
          <p:cNvSpPr/>
          <p:nvPr/>
        </p:nvSpPr>
        <p:spPr>
          <a:xfrm>
            <a:off x="1107440" y="3452337"/>
            <a:ext cx="2214880" cy="646331"/>
          </a:xfrm>
          <a:prstGeom prst="rect">
            <a:avLst/>
          </a:prstGeom>
        </p:spPr>
        <p:txBody>
          <a:bodyPr wrap="square">
            <a:spAutoFit/>
          </a:bodyPr>
          <a:lstStyle/>
          <a:p>
            <a:r>
              <a:rPr lang="en-AU" sz="3600" dirty="0">
                <a:solidFill>
                  <a:schemeClr val="bg1"/>
                </a:solidFill>
              </a:rPr>
              <a:t>Score: </a:t>
            </a:r>
            <a:r>
              <a:rPr lang="en-AU" sz="3600" dirty="0">
                <a:solidFill>
                  <a:srgbClr val="FF0000"/>
                </a:solidFill>
              </a:rPr>
              <a:t>XX</a:t>
            </a:r>
          </a:p>
        </p:txBody>
      </p:sp>
    </p:spTree>
    <p:extLst>
      <p:ext uri="{BB962C8B-B14F-4D97-AF65-F5344CB8AC3E}">
        <p14:creationId xmlns:p14="http://schemas.microsoft.com/office/powerpoint/2010/main" val="2122867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60" y="380703"/>
            <a:ext cx="10515600" cy="915035"/>
          </a:xfrm>
        </p:spPr>
        <p:txBody>
          <a:bodyPr>
            <a:normAutofit/>
          </a:bodyPr>
          <a:lstStyle/>
          <a:p>
            <a:r>
              <a:rPr lang="en-AU" dirty="0">
                <a:solidFill>
                  <a:schemeClr val="tx1">
                    <a:lumMod val="50000"/>
                    <a:lumOff val="50000"/>
                  </a:schemeClr>
                </a:solidFill>
              </a:rPr>
              <a:t>Perceptions of Hospital Management</a:t>
            </a:r>
          </a:p>
        </p:txBody>
      </p:sp>
      <p:sp>
        <p:nvSpPr>
          <p:cNvPr id="8" name="Oval 7"/>
          <p:cNvSpPr/>
          <p:nvPr/>
        </p:nvSpPr>
        <p:spPr>
          <a:xfrm>
            <a:off x="722081" y="2530563"/>
            <a:ext cx="2702011" cy="270201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AU"/>
          </a:p>
        </p:txBody>
      </p:sp>
      <p:sp>
        <p:nvSpPr>
          <p:cNvPr id="9" name="TextBox 8"/>
          <p:cNvSpPr txBox="1"/>
          <p:nvPr/>
        </p:nvSpPr>
        <p:spPr>
          <a:xfrm>
            <a:off x="8384345" y="6107439"/>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graphicFrame>
        <p:nvGraphicFramePr>
          <p:cNvPr id="15" name="Content Placeholder 17"/>
          <p:cNvGraphicFramePr>
            <a:graphicFrameLocks noGrp="1"/>
          </p:cNvGraphicFramePr>
          <p:nvPr>
            <p:ph sz="half" idx="4294967295"/>
            <p:extLst>
              <p:ext uri="{D42A27DB-BD31-4B8C-83A1-F6EECF244321}">
                <p14:modId xmlns:p14="http://schemas.microsoft.com/office/powerpoint/2010/main" val="748018909"/>
              </p:ext>
            </p:extLst>
          </p:nvPr>
        </p:nvGraphicFramePr>
        <p:xfrm>
          <a:off x="4206936" y="1657834"/>
          <a:ext cx="7384842" cy="4113048"/>
        </p:xfrm>
        <a:graphic>
          <a:graphicData uri="http://schemas.openxmlformats.org/drawingml/2006/table">
            <a:tbl>
              <a:tblPr firstRow="1" firstCol="1" lastRow="1" lastCol="1" bandRow="1" bandCol="1">
                <a:tableStyleId>{F2DE63D5-997A-4646-A377-4702673A728D}</a:tableStyleId>
              </a:tblPr>
              <a:tblGrid>
                <a:gridCol w="700344">
                  <a:extLst>
                    <a:ext uri="{9D8B030D-6E8A-4147-A177-3AD203B41FA5}">
                      <a16:colId xmlns:a16="http://schemas.microsoft.com/office/drawing/2014/main" val="20000"/>
                    </a:ext>
                  </a:extLst>
                </a:gridCol>
                <a:gridCol w="5624909">
                  <a:extLst>
                    <a:ext uri="{9D8B030D-6E8A-4147-A177-3AD203B41FA5}">
                      <a16:colId xmlns:a16="http://schemas.microsoft.com/office/drawing/2014/main" val="20001"/>
                    </a:ext>
                  </a:extLst>
                </a:gridCol>
                <a:gridCol w="1059589">
                  <a:extLst>
                    <a:ext uri="{9D8B030D-6E8A-4147-A177-3AD203B41FA5}">
                      <a16:colId xmlns:a16="http://schemas.microsoft.com/office/drawing/2014/main" val="20002"/>
                    </a:ext>
                  </a:extLst>
                </a:gridCol>
              </a:tblGrid>
              <a:tr h="707388">
                <a:tc>
                  <a:txBody>
                    <a:bodyPr/>
                    <a:lstStyle/>
                    <a:p>
                      <a:pPr marL="86360" marR="33655" algn="ctr">
                        <a:lnSpc>
                          <a:spcPct val="115000"/>
                        </a:lnSpc>
                        <a:spcAft>
                          <a:spcPts val="0"/>
                        </a:spcAft>
                      </a:pPr>
                      <a:r>
                        <a:rPr lang="en-US" sz="2000" dirty="0">
                          <a:effectLst/>
                        </a:rPr>
                        <a:t>Item</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Question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Item Score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extLst>
                  <a:ext uri="{0D108BD9-81ED-4DB2-BD59-A6C34878D82A}">
                    <a16:rowId xmlns:a16="http://schemas.microsoft.com/office/drawing/2014/main" val="10000"/>
                  </a:ext>
                </a:extLst>
              </a:tr>
              <a:tr h="681132">
                <a:tc>
                  <a:txBody>
                    <a:bodyPr/>
                    <a:lstStyle/>
                    <a:p>
                      <a:pPr marL="86360" marR="33655" algn="ctr">
                        <a:lnSpc>
                          <a:spcPct val="115000"/>
                        </a:lnSpc>
                        <a:spcAft>
                          <a:spcPts val="0"/>
                        </a:spcAft>
                      </a:pPr>
                      <a:r>
                        <a:rPr lang="en-US" sz="1800" b="1" dirty="0">
                          <a:solidFill>
                            <a:schemeClr val="tx1"/>
                          </a:solidFill>
                          <a:effectLst/>
                        </a:rPr>
                        <a:t>24b</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panose="020B0604020202020204" pitchFamily="34" charset="0"/>
                        </a:rPr>
                        <a:t>Management supports my daily efforts </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81132">
                <a:tc>
                  <a:txBody>
                    <a:bodyPr/>
                    <a:lstStyle/>
                    <a:p>
                      <a:pPr marL="86360" marR="33655" algn="ctr">
                        <a:lnSpc>
                          <a:spcPct val="115000"/>
                        </a:lnSpc>
                        <a:spcAft>
                          <a:spcPts val="0"/>
                        </a:spcAft>
                      </a:pPr>
                      <a:r>
                        <a:rPr lang="en-US" sz="1800" b="1" dirty="0">
                          <a:solidFill>
                            <a:schemeClr val="tx1"/>
                          </a:solidFill>
                          <a:effectLst/>
                        </a:rPr>
                        <a:t>25b</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panose="020B0604020202020204" pitchFamily="34" charset="0"/>
                        </a:rPr>
                        <a:t>Management does not knowingly compromise the</a:t>
                      </a:r>
                      <a:r>
                        <a:rPr lang="en-US" sz="1800" b="1" dirty="0">
                          <a:solidFill>
                            <a:srgbClr val="F2F2F2"/>
                          </a:solidFill>
                          <a:effectLst/>
                          <a:latin typeface="Calibri" panose="020F0502020204030204" pitchFamily="34" charset="0"/>
                          <a:ea typeface="Arial Narrow" panose="020B0606020202030204" pitchFamily="34" charset="0"/>
                          <a:cs typeface="Arial" panose="020B0604020202020204" pitchFamily="34" charset="0"/>
                        </a:rPr>
                        <a:t> </a:t>
                      </a:r>
                      <a:r>
                        <a:rPr lang="en-US" sz="1800" b="1" dirty="0">
                          <a:effectLst/>
                          <a:latin typeface="Calibri" panose="020F0502020204030204" pitchFamily="34" charset="0"/>
                          <a:ea typeface="Arial Narrow" panose="020B0606020202030204" pitchFamily="34" charset="0"/>
                          <a:cs typeface="Arial" panose="020B0604020202020204" pitchFamily="34" charset="0"/>
                        </a:rPr>
                        <a:t>safety of patients/clients</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81132">
                <a:tc>
                  <a:txBody>
                    <a:bodyPr/>
                    <a:lstStyle/>
                    <a:p>
                      <a:pPr marL="86360" marR="33655" algn="ctr">
                        <a:lnSpc>
                          <a:spcPct val="115000"/>
                        </a:lnSpc>
                        <a:spcAft>
                          <a:spcPts val="0"/>
                        </a:spcAft>
                      </a:pPr>
                      <a:r>
                        <a:rPr lang="en-US" sz="1800" b="1" dirty="0">
                          <a:solidFill>
                            <a:schemeClr val="tx1"/>
                          </a:solidFill>
                          <a:effectLst/>
                        </a:rPr>
                        <a:t>26b</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Narrow" panose="020B0606020202030204" pitchFamily="34" charset="0"/>
                        </a:rPr>
                        <a:t>Management is doing a good job</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81132">
                <a:tc>
                  <a:txBody>
                    <a:bodyPr/>
                    <a:lstStyle/>
                    <a:p>
                      <a:pPr marL="86360" marR="33655" algn="ctr">
                        <a:lnSpc>
                          <a:spcPct val="115000"/>
                        </a:lnSpc>
                        <a:spcAft>
                          <a:spcPts val="0"/>
                        </a:spcAft>
                      </a:pPr>
                      <a:r>
                        <a:rPr lang="en-US" sz="1800" b="1" dirty="0">
                          <a:solidFill>
                            <a:schemeClr val="tx1"/>
                          </a:solidFill>
                          <a:effectLst/>
                        </a:rPr>
                        <a:t>27b</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Narrow" panose="020B0606020202030204" pitchFamily="34" charset="0"/>
                        </a:rPr>
                        <a:t>Problem</a:t>
                      </a:r>
                      <a:r>
                        <a:rPr lang="en-US" sz="1800" b="1" dirty="0">
                          <a:solidFill>
                            <a:srgbClr val="FFFFFF"/>
                          </a:solidFill>
                          <a:effectLst/>
                          <a:latin typeface="Calibri" panose="020F0502020204030204" pitchFamily="34" charset="0"/>
                          <a:ea typeface="Arial Narrow" panose="020B0606020202030204" pitchFamily="34" charset="0"/>
                          <a:cs typeface="Arial Narrow" panose="020B0606020202030204" pitchFamily="34" charset="0"/>
                        </a:rPr>
                        <a:t> </a:t>
                      </a:r>
                      <a:r>
                        <a:rPr lang="en-US" sz="1800" b="1" dirty="0">
                          <a:effectLst/>
                          <a:latin typeface="Calibri" panose="020F0502020204030204" pitchFamily="34" charset="0"/>
                          <a:ea typeface="Arial Narrow" panose="020B0606020202030204" pitchFamily="34" charset="0"/>
                          <a:cs typeface="Arial Narrow" panose="020B0606020202030204" pitchFamily="34" charset="0"/>
                        </a:rPr>
                        <a:t>staff and employees are dealt with constructively by our</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81132">
                <a:tc>
                  <a:txBody>
                    <a:bodyPr/>
                    <a:lstStyle/>
                    <a:p>
                      <a:pPr marL="86360" marR="33655" algn="ctr">
                        <a:lnSpc>
                          <a:spcPct val="115000"/>
                        </a:lnSpc>
                        <a:spcAft>
                          <a:spcPts val="0"/>
                        </a:spcAft>
                      </a:pPr>
                      <a:r>
                        <a:rPr lang="en-US" sz="1800" b="1" dirty="0">
                          <a:solidFill>
                            <a:schemeClr val="tx1"/>
                          </a:solidFill>
                          <a:effectLst/>
                        </a:rPr>
                        <a:t>28b</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Narrow" panose="020B0606020202030204" pitchFamily="34" charset="0"/>
                        </a:rPr>
                        <a:t>I am provided with adequate, timely information about events in</a:t>
                      </a:r>
                      <a:r>
                        <a:rPr lang="en-US" sz="1800" b="1" dirty="0">
                          <a:solidFill>
                            <a:srgbClr val="D9D9D9"/>
                          </a:solidFill>
                          <a:effectLst/>
                          <a:latin typeface="Calibri" panose="020F0502020204030204" pitchFamily="34" charset="0"/>
                          <a:ea typeface="Arial Narrow" panose="020B0606020202030204" pitchFamily="34" charset="0"/>
                          <a:cs typeface="Arial Narrow" panose="020B0606020202030204" pitchFamily="34" charset="0"/>
                        </a:rPr>
                        <a:t> </a:t>
                      </a:r>
                      <a:r>
                        <a:rPr lang="en-US" sz="1800" b="1" dirty="0">
                          <a:effectLst/>
                          <a:latin typeface="Calibri" panose="020F0502020204030204" pitchFamily="34" charset="0"/>
                          <a:ea typeface="Arial Narrow" panose="020B0606020202030204" pitchFamily="34" charset="0"/>
                          <a:cs typeface="Arial Narrow" panose="020B0606020202030204" pitchFamily="34" charset="0"/>
                        </a:rPr>
                        <a:t>my hospital that might affect my work</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18" name="TextBox 17"/>
          <p:cNvSpPr txBox="1"/>
          <p:nvPr/>
        </p:nvSpPr>
        <p:spPr>
          <a:xfrm>
            <a:off x="6624736" y="3888261"/>
            <a:ext cx="5262464" cy="2585323"/>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Update the </a:t>
            </a:r>
            <a:r>
              <a:rPr lang="en-US" dirty="0" err="1"/>
              <a:t>coloured</a:t>
            </a:r>
            <a:r>
              <a:rPr lang="en-US" dirty="0"/>
              <a:t> circle with the Item score (make sure you change the text to white from red).</a:t>
            </a:r>
          </a:p>
          <a:p>
            <a:endParaRPr lang="en-US" dirty="0"/>
          </a:p>
          <a:p>
            <a:r>
              <a:rPr lang="en-US" dirty="0"/>
              <a:t>Look at the Item Scores in the SAQ Subscale and Item score calculator. Type in the Item score that corresponds to the correct Item number. Make sure you change the text to black from red.</a:t>
            </a:r>
            <a:endParaRPr lang="en-AU" dirty="0"/>
          </a:p>
        </p:txBody>
      </p:sp>
      <p:sp>
        <p:nvSpPr>
          <p:cNvPr id="10" name="Rectangle 9"/>
          <p:cNvSpPr/>
          <p:nvPr/>
        </p:nvSpPr>
        <p:spPr>
          <a:xfrm>
            <a:off x="1107440" y="3482817"/>
            <a:ext cx="2214880" cy="646331"/>
          </a:xfrm>
          <a:prstGeom prst="rect">
            <a:avLst/>
          </a:prstGeom>
        </p:spPr>
        <p:txBody>
          <a:bodyPr wrap="square">
            <a:spAutoFit/>
          </a:bodyPr>
          <a:lstStyle/>
          <a:p>
            <a:r>
              <a:rPr lang="en-AU" sz="3600" dirty="0">
                <a:solidFill>
                  <a:schemeClr val="bg1"/>
                </a:solidFill>
              </a:rPr>
              <a:t>Score: </a:t>
            </a:r>
            <a:r>
              <a:rPr lang="en-AU" sz="3600" dirty="0">
                <a:solidFill>
                  <a:srgbClr val="FF0000"/>
                </a:solidFill>
              </a:rPr>
              <a:t>XX</a:t>
            </a:r>
          </a:p>
        </p:txBody>
      </p:sp>
    </p:spTree>
    <p:extLst>
      <p:ext uri="{BB962C8B-B14F-4D97-AF65-F5344CB8AC3E}">
        <p14:creationId xmlns:p14="http://schemas.microsoft.com/office/powerpoint/2010/main" val="1460468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520" y="350224"/>
            <a:ext cx="10515600" cy="975995"/>
          </a:xfrm>
        </p:spPr>
        <p:txBody>
          <a:bodyPr>
            <a:normAutofit/>
          </a:bodyPr>
          <a:lstStyle/>
          <a:p>
            <a:r>
              <a:rPr lang="en-AU" dirty="0">
                <a:solidFill>
                  <a:schemeClr val="tx1">
                    <a:lumMod val="50000"/>
                    <a:lumOff val="50000"/>
                  </a:schemeClr>
                </a:solidFill>
              </a:rPr>
              <a:t>Working Conditions</a:t>
            </a:r>
          </a:p>
        </p:txBody>
      </p:sp>
      <p:sp>
        <p:nvSpPr>
          <p:cNvPr id="8" name="Oval 7"/>
          <p:cNvSpPr/>
          <p:nvPr/>
        </p:nvSpPr>
        <p:spPr>
          <a:xfrm>
            <a:off x="922039" y="2356491"/>
            <a:ext cx="2702011" cy="2702011"/>
          </a:xfrm>
          <a:prstGeom prst="ellipse">
            <a:avLst/>
          </a:prstGeom>
          <a:solidFill>
            <a:srgbClr val="7030A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p:nvSpPr>
        <p:spPr>
          <a:xfrm>
            <a:off x="8384345" y="6107439"/>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graphicFrame>
        <p:nvGraphicFramePr>
          <p:cNvPr id="15" name="Content Placeholder 17"/>
          <p:cNvGraphicFramePr>
            <a:graphicFrameLocks noGrp="1"/>
          </p:cNvGraphicFramePr>
          <p:nvPr>
            <p:ph sz="half" idx="4294967295"/>
            <p:extLst>
              <p:ext uri="{D42A27DB-BD31-4B8C-83A1-F6EECF244321}">
                <p14:modId xmlns:p14="http://schemas.microsoft.com/office/powerpoint/2010/main" val="1130908675"/>
              </p:ext>
            </p:extLst>
          </p:nvPr>
        </p:nvGraphicFramePr>
        <p:xfrm>
          <a:off x="4339014" y="1732194"/>
          <a:ext cx="6999545" cy="3483832"/>
        </p:xfrm>
        <a:graphic>
          <a:graphicData uri="http://schemas.openxmlformats.org/drawingml/2006/table">
            <a:tbl>
              <a:tblPr firstRow="1" firstCol="1" lastRow="1" lastCol="1" bandRow="1" bandCol="1">
                <a:tableStyleId>{F2DE63D5-997A-4646-A377-4702673A728D}</a:tableStyleId>
              </a:tblPr>
              <a:tblGrid>
                <a:gridCol w="680026">
                  <a:extLst>
                    <a:ext uri="{9D8B030D-6E8A-4147-A177-3AD203B41FA5}">
                      <a16:colId xmlns:a16="http://schemas.microsoft.com/office/drawing/2014/main" val="20000"/>
                    </a:ext>
                  </a:extLst>
                </a:gridCol>
                <a:gridCol w="5315213">
                  <a:extLst>
                    <a:ext uri="{9D8B030D-6E8A-4147-A177-3AD203B41FA5}">
                      <a16:colId xmlns:a16="http://schemas.microsoft.com/office/drawing/2014/main" val="20001"/>
                    </a:ext>
                  </a:extLst>
                </a:gridCol>
                <a:gridCol w="1004306">
                  <a:extLst>
                    <a:ext uri="{9D8B030D-6E8A-4147-A177-3AD203B41FA5}">
                      <a16:colId xmlns:a16="http://schemas.microsoft.com/office/drawing/2014/main" val="20002"/>
                    </a:ext>
                  </a:extLst>
                </a:gridCol>
              </a:tblGrid>
              <a:tr h="543515">
                <a:tc>
                  <a:txBody>
                    <a:bodyPr/>
                    <a:lstStyle/>
                    <a:p>
                      <a:pPr marL="86360" marR="33655" algn="ctr">
                        <a:lnSpc>
                          <a:spcPct val="115000"/>
                        </a:lnSpc>
                        <a:spcAft>
                          <a:spcPts val="0"/>
                        </a:spcAft>
                      </a:pPr>
                      <a:r>
                        <a:rPr lang="en-US" sz="2000" dirty="0">
                          <a:effectLst/>
                        </a:rPr>
                        <a:t>Item</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Question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Item Score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extLst>
                  <a:ext uri="{0D108BD9-81ED-4DB2-BD59-A6C34878D82A}">
                    <a16:rowId xmlns:a16="http://schemas.microsoft.com/office/drawing/2014/main" val="10000"/>
                  </a:ext>
                </a:extLst>
              </a:tr>
              <a:tr h="695698">
                <a:tc>
                  <a:txBody>
                    <a:bodyPr/>
                    <a:lstStyle/>
                    <a:p>
                      <a:pPr marL="86360" marR="33655" algn="ctr">
                        <a:lnSpc>
                          <a:spcPct val="115000"/>
                        </a:lnSpc>
                        <a:spcAft>
                          <a:spcPts val="0"/>
                        </a:spcAft>
                      </a:pPr>
                      <a:r>
                        <a:rPr lang="en-US" sz="1800" b="1" dirty="0">
                          <a:solidFill>
                            <a:schemeClr val="tx1"/>
                          </a:solidFill>
                          <a:effectLst/>
                          <a:latin typeface="+mn-lt"/>
                          <a:ea typeface="+mn-ea"/>
                          <a:cs typeface="+mn-cs"/>
                        </a:rPr>
                        <a:t>29</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The levels of staffing in my clinical area are sufficient to handle the number of patients/clients</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95698">
                <a:tc>
                  <a:txBody>
                    <a:bodyPr/>
                    <a:lstStyle/>
                    <a:p>
                      <a:pPr marL="86360" marR="33655" algn="ctr">
                        <a:lnSpc>
                          <a:spcPct val="115000"/>
                        </a:lnSpc>
                        <a:spcAft>
                          <a:spcPts val="0"/>
                        </a:spcAft>
                      </a:pPr>
                      <a:r>
                        <a:rPr lang="en-US" sz="1800" b="1" dirty="0">
                          <a:solidFill>
                            <a:schemeClr val="tx1"/>
                          </a:solidFill>
                          <a:effectLst/>
                        </a:rPr>
                        <a:t>30</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This hospital does a good job of training new personnel</a:t>
                      </a:r>
                      <a:endParaRPr lang="en-AU" sz="24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95698">
                <a:tc>
                  <a:txBody>
                    <a:bodyPr/>
                    <a:lstStyle/>
                    <a:p>
                      <a:pPr marL="86360" marR="33655" algn="ctr">
                        <a:lnSpc>
                          <a:spcPct val="115000"/>
                        </a:lnSpc>
                        <a:spcAft>
                          <a:spcPts val="0"/>
                        </a:spcAft>
                      </a:pPr>
                      <a:r>
                        <a:rPr lang="en-US" sz="1800" b="1" dirty="0">
                          <a:solidFill>
                            <a:schemeClr val="tx1"/>
                          </a:solidFill>
                          <a:effectLst/>
                        </a:rPr>
                        <a:t>31</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All the necessary information for diagnostic and therapeutic decisions is routinely available to me</a:t>
                      </a:r>
                      <a:endParaRPr lang="en-AU" sz="24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95698">
                <a:tc>
                  <a:txBody>
                    <a:bodyPr/>
                    <a:lstStyle/>
                    <a:p>
                      <a:pPr marL="86360" marR="33655" algn="ctr">
                        <a:lnSpc>
                          <a:spcPct val="115000"/>
                        </a:lnSpc>
                        <a:spcAft>
                          <a:spcPts val="0"/>
                        </a:spcAft>
                      </a:pPr>
                      <a:r>
                        <a:rPr lang="en-US" sz="1800" b="1" dirty="0">
                          <a:solidFill>
                            <a:schemeClr val="tx1"/>
                          </a:solidFill>
                          <a:effectLst/>
                        </a:rPr>
                        <a:t>32</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Trainees in my discipline are adequately supervised</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18" name="TextBox 17"/>
          <p:cNvSpPr txBox="1"/>
          <p:nvPr/>
        </p:nvSpPr>
        <p:spPr>
          <a:xfrm>
            <a:off x="6624736" y="3888261"/>
            <a:ext cx="5262464" cy="2585323"/>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Update the </a:t>
            </a:r>
            <a:r>
              <a:rPr lang="en-US" dirty="0" err="1"/>
              <a:t>coloured</a:t>
            </a:r>
            <a:r>
              <a:rPr lang="en-US" dirty="0"/>
              <a:t> circle with the Item score (make sure you change the text to white from red).</a:t>
            </a:r>
          </a:p>
          <a:p>
            <a:endParaRPr lang="en-US" dirty="0"/>
          </a:p>
          <a:p>
            <a:r>
              <a:rPr lang="en-US" dirty="0"/>
              <a:t>Look at the Item Scores in the SAQ Subscale and Item score calculator. Type in the Item score that corresponds to the correct Item number. Make sure you change the text to black from red.</a:t>
            </a:r>
            <a:endParaRPr lang="en-AU" dirty="0"/>
          </a:p>
        </p:txBody>
      </p:sp>
      <p:sp>
        <p:nvSpPr>
          <p:cNvPr id="10" name="Rectangle 9"/>
          <p:cNvSpPr/>
          <p:nvPr/>
        </p:nvSpPr>
        <p:spPr>
          <a:xfrm>
            <a:off x="1165604" y="3472657"/>
            <a:ext cx="2214880" cy="646331"/>
          </a:xfrm>
          <a:prstGeom prst="rect">
            <a:avLst/>
          </a:prstGeom>
        </p:spPr>
        <p:txBody>
          <a:bodyPr wrap="square">
            <a:spAutoFit/>
          </a:bodyPr>
          <a:lstStyle/>
          <a:p>
            <a:r>
              <a:rPr lang="en-AU" sz="3600" dirty="0">
                <a:solidFill>
                  <a:schemeClr val="bg1"/>
                </a:solidFill>
              </a:rPr>
              <a:t>Score: </a:t>
            </a:r>
            <a:r>
              <a:rPr lang="en-AU" sz="3600" dirty="0">
                <a:solidFill>
                  <a:srgbClr val="FF0000"/>
                </a:solidFill>
              </a:rPr>
              <a:t>XX</a:t>
            </a:r>
          </a:p>
        </p:txBody>
      </p:sp>
    </p:spTree>
    <p:extLst>
      <p:ext uri="{BB962C8B-B14F-4D97-AF65-F5344CB8AC3E}">
        <p14:creationId xmlns:p14="http://schemas.microsoft.com/office/powerpoint/2010/main" val="4149512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462475"/>
            <a:ext cx="10515600" cy="925195"/>
          </a:xfrm>
        </p:spPr>
        <p:txBody>
          <a:bodyPr>
            <a:normAutofit/>
          </a:bodyPr>
          <a:lstStyle/>
          <a:p>
            <a:r>
              <a:rPr lang="en-US" dirty="0">
                <a:solidFill>
                  <a:schemeClr val="tx1">
                    <a:lumMod val="50000"/>
                    <a:lumOff val="50000"/>
                  </a:schemeClr>
                </a:solidFill>
              </a:rPr>
              <a:t>Other items</a:t>
            </a:r>
            <a:endParaRPr lang="en-AU" dirty="0">
              <a:solidFill>
                <a:schemeClr val="tx1">
                  <a:lumMod val="50000"/>
                  <a:lumOff val="50000"/>
                </a:schemeClr>
              </a:solidFill>
            </a:endParaRPr>
          </a:p>
        </p:txBody>
      </p:sp>
      <p:sp>
        <p:nvSpPr>
          <p:cNvPr id="3" name="Content Placeholder 2"/>
          <p:cNvSpPr>
            <a:spLocks noGrp="1"/>
          </p:cNvSpPr>
          <p:nvPr>
            <p:ph idx="1"/>
          </p:nvPr>
        </p:nvSpPr>
        <p:spPr>
          <a:xfrm>
            <a:off x="584200" y="1711532"/>
            <a:ext cx="3239530" cy="4351338"/>
          </a:xfrm>
        </p:spPr>
        <p:txBody>
          <a:bodyPr>
            <a:normAutofit/>
          </a:bodyPr>
          <a:lstStyle/>
          <a:p>
            <a:r>
              <a:rPr lang="en-US" sz="3200" dirty="0"/>
              <a:t>The following items are not included in the SAQ subscales</a:t>
            </a:r>
            <a:endParaRPr lang="en-AU" sz="3200" dirty="0"/>
          </a:p>
        </p:txBody>
      </p:sp>
      <p:graphicFrame>
        <p:nvGraphicFramePr>
          <p:cNvPr id="4" name="Content Placeholder 17"/>
          <p:cNvGraphicFramePr>
            <a:graphicFrameLocks/>
          </p:cNvGraphicFramePr>
          <p:nvPr>
            <p:extLst>
              <p:ext uri="{D42A27DB-BD31-4B8C-83A1-F6EECF244321}">
                <p14:modId xmlns:p14="http://schemas.microsoft.com/office/powerpoint/2010/main" val="2028867028"/>
              </p:ext>
            </p:extLst>
          </p:nvPr>
        </p:nvGraphicFramePr>
        <p:xfrm>
          <a:off x="3922456" y="1591550"/>
          <a:ext cx="7294184" cy="4006609"/>
        </p:xfrm>
        <a:graphic>
          <a:graphicData uri="http://schemas.openxmlformats.org/drawingml/2006/table">
            <a:tbl>
              <a:tblPr firstRow="1" firstCol="1" lastRow="1" lastCol="1" bandRow="1" bandCol="1">
                <a:tableStyleId>{F2DE63D5-997A-4646-A377-4702673A728D}</a:tableStyleId>
              </a:tblPr>
              <a:tblGrid>
                <a:gridCol w="878052">
                  <a:extLst>
                    <a:ext uri="{9D8B030D-6E8A-4147-A177-3AD203B41FA5}">
                      <a16:colId xmlns:a16="http://schemas.microsoft.com/office/drawing/2014/main" val="20000"/>
                    </a:ext>
                  </a:extLst>
                </a:gridCol>
                <a:gridCol w="5369551">
                  <a:extLst>
                    <a:ext uri="{9D8B030D-6E8A-4147-A177-3AD203B41FA5}">
                      <a16:colId xmlns:a16="http://schemas.microsoft.com/office/drawing/2014/main" val="20001"/>
                    </a:ext>
                  </a:extLst>
                </a:gridCol>
                <a:gridCol w="1046581">
                  <a:extLst>
                    <a:ext uri="{9D8B030D-6E8A-4147-A177-3AD203B41FA5}">
                      <a16:colId xmlns:a16="http://schemas.microsoft.com/office/drawing/2014/main" val="20002"/>
                    </a:ext>
                  </a:extLst>
                </a:gridCol>
              </a:tblGrid>
              <a:tr h="710889">
                <a:tc>
                  <a:txBody>
                    <a:bodyPr/>
                    <a:lstStyle/>
                    <a:p>
                      <a:pPr marL="86360" marR="33655" algn="ctr">
                        <a:lnSpc>
                          <a:spcPct val="115000"/>
                        </a:lnSpc>
                        <a:spcAft>
                          <a:spcPts val="0"/>
                        </a:spcAft>
                      </a:pPr>
                      <a:r>
                        <a:rPr lang="en-US" sz="2000" dirty="0">
                          <a:effectLst/>
                        </a:rPr>
                        <a:t>Item</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Question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Item Score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extLst>
                  <a:ext uri="{0D108BD9-81ED-4DB2-BD59-A6C34878D82A}">
                    <a16:rowId xmlns:a16="http://schemas.microsoft.com/office/drawing/2014/main" val="10000"/>
                  </a:ext>
                </a:extLst>
              </a:tr>
              <a:tr h="659144">
                <a:tc>
                  <a:txBody>
                    <a:bodyPr/>
                    <a:lstStyle/>
                    <a:p>
                      <a:pPr marL="86360" marR="33655" algn="ctr">
                        <a:lnSpc>
                          <a:spcPct val="115000"/>
                        </a:lnSpc>
                        <a:spcAft>
                          <a:spcPts val="0"/>
                        </a:spcAft>
                      </a:pPr>
                      <a:r>
                        <a:rPr lang="en-US" sz="1800" b="1" dirty="0">
                          <a:solidFill>
                            <a:schemeClr val="tx1"/>
                          </a:solidFill>
                          <a:effectLst/>
                        </a:rPr>
                        <a:t>14</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AU" sz="1800" b="1" dirty="0">
                          <a:effectLst/>
                          <a:latin typeface="Calibri" panose="020F0502020204030204" pitchFamily="34" charset="0"/>
                          <a:ea typeface="Arial Narrow" panose="020B0606020202030204" pitchFamily="34" charset="0"/>
                          <a:cs typeface="Arial" panose="020B0604020202020204" pitchFamily="34" charset="0"/>
                        </a:rPr>
                        <a:t>My suggestions about safety would be acted upon if I expressed them to management on this ward</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59144">
                <a:tc>
                  <a:txBody>
                    <a:bodyPr/>
                    <a:lstStyle/>
                    <a:p>
                      <a:pPr marL="86360" marR="33655" algn="ctr">
                        <a:lnSpc>
                          <a:spcPct val="115000"/>
                        </a:lnSpc>
                        <a:spcAft>
                          <a:spcPts val="0"/>
                        </a:spcAft>
                      </a:pPr>
                      <a:r>
                        <a:rPr lang="en-US" sz="1800" b="1" dirty="0">
                          <a:solidFill>
                            <a:schemeClr val="tx1"/>
                          </a:solidFill>
                          <a:effectLst/>
                        </a:rPr>
                        <a:t>33</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I experience good collaboration with other nurses in this clinical area</a:t>
                      </a:r>
                      <a:endParaRPr lang="en-AU" sz="24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59144">
                <a:tc>
                  <a:txBody>
                    <a:bodyPr/>
                    <a:lstStyle/>
                    <a:p>
                      <a:pPr marL="86360" marR="33655" algn="ctr">
                        <a:lnSpc>
                          <a:spcPct val="115000"/>
                        </a:lnSpc>
                        <a:spcAft>
                          <a:spcPts val="0"/>
                        </a:spcAft>
                      </a:pPr>
                      <a:r>
                        <a:rPr lang="en-US" sz="1800" b="1" dirty="0">
                          <a:solidFill>
                            <a:schemeClr val="tx1"/>
                          </a:solidFill>
                          <a:effectLst/>
                        </a:rPr>
                        <a:t>34</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 experience good collaboration with staff physicians in this clinical area</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59144">
                <a:tc>
                  <a:txBody>
                    <a:bodyPr/>
                    <a:lstStyle/>
                    <a:p>
                      <a:pPr marL="86360" marR="33655" algn="ctr">
                        <a:lnSpc>
                          <a:spcPct val="115000"/>
                        </a:lnSpc>
                        <a:spcAft>
                          <a:spcPts val="0"/>
                        </a:spcAft>
                      </a:pPr>
                      <a:r>
                        <a:rPr lang="en-US" sz="1800" b="1" dirty="0">
                          <a:solidFill>
                            <a:schemeClr val="tx1"/>
                          </a:solidFill>
                          <a:effectLst/>
                        </a:rPr>
                        <a:t>35</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 experience good collaboration with allied health in this clinical area</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59144">
                <a:tc>
                  <a:txBody>
                    <a:bodyPr/>
                    <a:lstStyle/>
                    <a:p>
                      <a:pPr marL="86360" marR="33655" algn="ctr">
                        <a:lnSpc>
                          <a:spcPct val="115000"/>
                        </a:lnSpc>
                        <a:spcAft>
                          <a:spcPts val="0"/>
                        </a:spcAft>
                      </a:pPr>
                      <a:r>
                        <a:rPr lang="en-US" sz="1800" b="1" dirty="0">
                          <a:solidFill>
                            <a:schemeClr val="tx1"/>
                          </a:solidFill>
                          <a:effectLst/>
                        </a:rPr>
                        <a:t>36</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Communication breakdowns that lead to delays in delivery of care are common*</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6" name="Rectangle 5"/>
          <p:cNvSpPr/>
          <p:nvPr/>
        </p:nvSpPr>
        <p:spPr>
          <a:xfrm>
            <a:off x="839788" y="6386732"/>
            <a:ext cx="4880054" cy="307777"/>
          </a:xfrm>
          <a:prstGeom prst="rect">
            <a:avLst/>
          </a:prstGeom>
        </p:spPr>
        <p:txBody>
          <a:bodyPr wrap="none">
            <a:spAutoFit/>
          </a:bodyPr>
          <a:lstStyle/>
          <a:p>
            <a:r>
              <a:rPr lang="en-AU" sz="1400" dirty="0">
                <a:solidFill>
                  <a:schemeClr val="tx1">
                    <a:lumMod val="50000"/>
                    <a:lumOff val="50000"/>
                  </a:schemeClr>
                </a:solidFill>
              </a:rPr>
              <a:t>* Question is reverse scored (result indicates positive responses)</a:t>
            </a:r>
          </a:p>
        </p:txBody>
      </p:sp>
      <p:sp>
        <p:nvSpPr>
          <p:cNvPr id="7" name="TextBox 6"/>
          <p:cNvSpPr txBox="1"/>
          <p:nvPr/>
        </p:nvSpPr>
        <p:spPr>
          <a:xfrm>
            <a:off x="6574558" y="4450759"/>
            <a:ext cx="5262464" cy="1754326"/>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Look at the Item Scores in the SAQ Subscale and Item score calculator. Type in the Item score that corresponds to the correct Item number. Make sure you change the text to black from red.</a:t>
            </a:r>
            <a:endParaRPr lang="en-AU" dirty="0"/>
          </a:p>
        </p:txBody>
      </p:sp>
    </p:spTree>
    <p:extLst>
      <p:ext uri="{BB962C8B-B14F-4D97-AF65-F5344CB8AC3E}">
        <p14:creationId xmlns:p14="http://schemas.microsoft.com/office/powerpoint/2010/main" val="1985885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340" y="283773"/>
            <a:ext cx="10515600" cy="925268"/>
          </a:xfrm>
        </p:spPr>
        <p:txBody>
          <a:bodyPr>
            <a:normAutofit/>
          </a:bodyPr>
          <a:lstStyle/>
          <a:p>
            <a:r>
              <a:rPr lang="en-AU" dirty="0">
                <a:solidFill>
                  <a:schemeClr val="tx1">
                    <a:lumMod val="50000"/>
                    <a:lumOff val="50000"/>
                  </a:schemeClr>
                </a:solidFill>
              </a:rPr>
              <a:t>Data segmentation</a:t>
            </a:r>
          </a:p>
        </p:txBody>
      </p:sp>
      <p:sp>
        <p:nvSpPr>
          <p:cNvPr id="3" name="TextBox 2"/>
          <p:cNvSpPr txBox="1"/>
          <p:nvPr/>
        </p:nvSpPr>
        <p:spPr>
          <a:xfrm>
            <a:off x="8384345" y="6107439"/>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sp>
        <p:nvSpPr>
          <p:cNvPr id="4" name="TextBox 3"/>
          <p:cNvSpPr txBox="1"/>
          <p:nvPr/>
        </p:nvSpPr>
        <p:spPr>
          <a:xfrm>
            <a:off x="4455268" y="1456935"/>
            <a:ext cx="6984459" cy="4801314"/>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i="1" dirty="0"/>
          </a:p>
          <a:p>
            <a:r>
              <a:rPr lang="en-US" i="1" dirty="0"/>
              <a:t>NB: Data segmentation should only be considered for larger groups, e.g. where there are at least 8 respondents per segment group.</a:t>
            </a:r>
          </a:p>
          <a:p>
            <a:endParaRPr lang="en-US" dirty="0"/>
          </a:p>
          <a:p>
            <a:r>
              <a:rPr lang="en-US" dirty="0"/>
              <a:t>If you wish to segment the data, then this is the section where you can split and </a:t>
            </a:r>
            <a:r>
              <a:rPr lang="en-US" dirty="0" err="1"/>
              <a:t>analyse</a:t>
            </a:r>
            <a:r>
              <a:rPr lang="en-US" dirty="0"/>
              <a:t> the data by relevant segment (e.g. comparing data between professional groups to gain an understanding of attitudinal differences to safety). We recommend keeping data segmentation to the subscale level, rather than item, unless you have a specific requirement to do this comparison. This is only due to that abundance of information that item level data segmentation can provide, which is not always helpful. </a:t>
            </a:r>
          </a:p>
          <a:p>
            <a:endParaRPr lang="en-US" dirty="0"/>
          </a:p>
          <a:p>
            <a:r>
              <a:rPr lang="en-US" dirty="0"/>
              <a:t>If you do not know how to conduct data segmentation and wish to do so, please contact the Capability and Culture Directorate at the CEC and someone will be able to advise you. </a:t>
            </a:r>
            <a:endParaRPr lang="en-AU" dirty="0"/>
          </a:p>
        </p:txBody>
      </p:sp>
    </p:spTree>
    <p:extLst>
      <p:ext uri="{BB962C8B-B14F-4D97-AF65-F5344CB8AC3E}">
        <p14:creationId xmlns:p14="http://schemas.microsoft.com/office/powerpoint/2010/main" val="220944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5835"/>
          </a:xfrm>
        </p:spPr>
        <p:txBody>
          <a:bodyPr/>
          <a:lstStyle/>
          <a:p>
            <a:r>
              <a:rPr lang="en-US" dirty="0">
                <a:solidFill>
                  <a:schemeClr val="tx1">
                    <a:lumMod val="50000"/>
                    <a:lumOff val="50000"/>
                  </a:schemeClr>
                </a:solidFill>
              </a:rPr>
              <a:t>Debriefing the results	</a:t>
            </a:r>
            <a:endParaRPr lang="en-AU" dirty="0">
              <a:solidFill>
                <a:schemeClr val="tx1">
                  <a:lumMod val="50000"/>
                  <a:lumOff val="50000"/>
                </a:schemeClr>
              </a:solidFill>
            </a:endParaRPr>
          </a:p>
        </p:txBody>
      </p:sp>
      <p:sp>
        <p:nvSpPr>
          <p:cNvPr id="3" name="Content Placeholder 2"/>
          <p:cNvSpPr>
            <a:spLocks noGrp="1"/>
          </p:cNvSpPr>
          <p:nvPr>
            <p:ph idx="1"/>
          </p:nvPr>
        </p:nvSpPr>
        <p:spPr/>
        <p:txBody>
          <a:bodyPr>
            <a:normAutofit/>
          </a:bodyPr>
          <a:lstStyle/>
          <a:p>
            <a:r>
              <a:rPr lang="en-US" sz="3200" dirty="0"/>
              <a:t>Does this feel like where you work?</a:t>
            </a:r>
          </a:p>
          <a:p>
            <a:r>
              <a:rPr lang="en-US" sz="3200" dirty="0"/>
              <a:t>What are you unsure about?</a:t>
            </a:r>
          </a:p>
          <a:p>
            <a:endParaRPr lang="en-AU" sz="3200" dirty="0"/>
          </a:p>
        </p:txBody>
      </p:sp>
      <p:sp>
        <p:nvSpPr>
          <p:cNvPr id="4" name="TextBox 3"/>
          <p:cNvSpPr txBox="1"/>
          <p:nvPr/>
        </p:nvSpPr>
        <p:spPr>
          <a:xfrm>
            <a:off x="8384345" y="6107439"/>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sp>
        <p:nvSpPr>
          <p:cNvPr id="5" name="TextBox 4"/>
          <p:cNvSpPr txBox="1"/>
          <p:nvPr/>
        </p:nvSpPr>
        <p:spPr>
          <a:xfrm>
            <a:off x="5758249" y="4228062"/>
            <a:ext cx="5288691" cy="2308324"/>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After going through the data with your group, stop to answer any questions (or answer them along the way). At this point, open discussion up to the group about the following questions. Feel free to add in any facilitation discussion questions you feel are relevant and support your purpose for conducting the SAQ.</a:t>
            </a:r>
            <a:endParaRPr lang="en-AU" dirty="0"/>
          </a:p>
        </p:txBody>
      </p:sp>
    </p:spTree>
    <p:extLst>
      <p:ext uri="{BB962C8B-B14F-4D97-AF65-F5344CB8AC3E}">
        <p14:creationId xmlns:p14="http://schemas.microsoft.com/office/powerpoint/2010/main" val="566749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6955"/>
          </a:xfrm>
        </p:spPr>
        <p:txBody>
          <a:bodyPr/>
          <a:lstStyle/>
          <a:p>
            <a:r>
              <a:rPr lang="en-US" dirty="0">
                <a:solidFill>
                  <a:schemeClr val="tx1">
                    <a:lumMod val="50000"/>
                    <a:lumOff val="50000"/>
                  </a:schemeClr>
                </a:solidFill>
              </a:rPr>
              <a:t>What next?</a:t>
            </a:r>
            <a:endParaRPr lang="en-AU" dirty="0">
              <a:solidFill>
                <a:schemeClr val="tx1">
                  <a:lumMod val="50000"/>
                  <a:lumOff val="50000"/>
                </a:schemeClr>
              </a:solidFill>
            </a:endParaRPr>
          </a:p>
        </p:txBody>
      </p:sp>
      <p:sp>
        <p:nvSpPr>
          <p:cNvPr id="3" name="Content Placeholder 2"/>
          <p:cNvSpPr>
            <a:spLocks noGrp="1"/>
          </p:cNvSpPr>
          <p:nvPr>
            <p:ph idx="1"/>
          </p:nvPr>
        </p:nvSpPr>
        <p:spPr/>
        <p:txBody>
          <a:bodyPr/>
          <a:lstStyle/>
          <a:p>
            <a:endParaRPr lang="en-AU"/>
          </a:p>
        </p:txBody>
      </p:sp>
      <p:sp>
        <p:nvSpPr>
          <p:cNvPr id="4" name="TextBox 3"/>
          <p:cNvSpPr txBox="1"/>
          <p:nvPr/>
        </p:nvSpPr>
        <p:spPr>
          <a:xfrm>
            <a:off x="4193060" y="2431633"/>
            <a:ext cx="7002162" cy="3970318"/>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This section is purposefully left blank, as it is up to every team and organisation to decide what to do next with the SAQ results. It is essential that you have the following in order before commencing the SAQ and can discuss them here:</a:t>
            </a:r>
          </a:p>
          <a:p>
            <a:pPr marL="285750" lvl="0" indent="-285750">
              <a:buFont typeface="Arial" panose="020B0604020202020204" pitchFamily="34" charset="0"/>
              <a:buChar char="•"/>
            </a:pPr>
            <a:r>
              <a:rPr lang="en-AU" dirty="0"/>
              <a:t>A clearly defined purpose and intended outcomes  </a:t>
            </a:r>
          </a:p>
          <a:p>
            <a:pPr marL="285750" lvl="0" indent="-285750">
              <a:buFont typeface="Arial" panose="020B0604020202020204" pitchFamily="34" charset="0"/>
              <a:buChar char="•"/>
            </a:pPr>
            <a:r>
              <a:rPr lang="en-AU" dirty="0"/>
              <a:t>How open you are to making changes</a:t>
            </a:r>
          </a:p>
          <a:p>
            <a:pPr marL="285750" lvl="0" indent="-285750">
              <a:buFont typeface="Arial" panose="020B0604020202020204" pitchFamily="34" charset="0"/>
              <a:buChar char="•"/>
            </a:pPr>
            <a:r>
              <a:rPr lang="en-AU" dirty="0"/>
              <a:t>Capacity to resource actions (i.e. time, people) </a:t>
            </a:r>
          </a:p>
          <a:p>
            <a:pPr marL="285750" lvl="0" indent="-285750">
              <a:buFont typeface="Arial" panose="020B0604020202020204" pitchFamily="34" charset="0"/>
              <a:buChar char="•"/>
            </a:pPr>
            <a:r>
              <a:rPr lang="en-AU" dirty="0"/>
              <a:t>Willingness to have courageous conversations </a:t>
            </a:r>
          </a:p>
          <a:p>
            <a:pPr marL="285750" lvl="0" indent="-285750">
              <a:buFont typeface="Arial" panose="020B0604020202020204" pitchFamily="34" charset="0"/>
              <a:buChar char="•"/>
            </a:pPr>
            <a:r>
              <a:rPr lang="en-AU" dirty="0"/>
              <a:t>Commitment to follow through</a:t>
            </a:r>
          </a:p>
          <a:p>
            <a:pPr marL="285750" lvl="0" indent="-285750">
              <a:buFont typeface="Arial" panose="020B0604020202020204" pitchFamily="34" charset="0"/>
              <a:buChar char="•"/>
            </a:pPr>
            <a:endParaRPr lang="en-US" dirty="0"/>
          </a:p>
          <a:p>
            <a:r>
              <a:rPr lang="en-US" dirty="0"/>
              <a:t>Reference the sections on Reporting and feedback and Action planning in </a:t>
            </a:r>
            <a:r>
              <a:rPr lang="en-AU" i="1" dirty="0"/>
              <a:t>A Guide to Safety Culture Measurement</a:t>
            </a:r>
            <a:r>
              <a:rPr lang="en-AU" dirty="0"/>
              <a:t>.</a:t>
            </a:r>
            <a:r>
              <a:rPr lang="en-AU" i="1" dirty="0"/>
              <a:t>  </a:t>
            </a:r>
          </a:p>
        </p:txBody>
      </p:sp>
    </p:spTree>
    <p:extLst>
      <p:ext uri="{BB962C8B-B14F-4D97-AF65-F5344CB8AC3E}">
        <p14:creationId xmlns:p14="http://schemas.microsoft.com/office/powerpoint/2010/main" val="2046620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365125"/>
            <a:ext cx="10515600" cy="950289"/>
          </a:xfrm>
        </p:spPr>
        <p:txBody>
          <a:bodyPr/>
          <a:lstStyle/>
          <a:p>
            <a:r>
              <a:rPr lang="en-US" dirty="0">
                <a:solidFill>
                  <a:schemeClr val="tx1">
                    <a:lumMod val="50000"/>
                    <a:lumOff val="50000"/>
                  </a:schemeClr>
                </a:solidFill>
              </a:rPr>
              <a:t>Safety Attitudes Questionnaire</a:t>
            </a:r>
            <a:endParaRPr lang="en-AU" dirty="0">
              <a:solidFill>
                <a:schemeClr val="tx1">
                  <a:lumMod val="50000"/>
                  <a:lumOff val="50000"/>
                </a:schemeClr>
              </a:solidFill>
            </a:endParaRPr>
          </a:p>
        </p:txBody>
      </p:sp>
      <p:sp>
        <p:nvSpPr>
          <p:cNvPr id="3" name="Content Placeholder 2"/>
          <p:cNvSpPr>
            <a:spLocks noGrp="1"/>
          </p:cNvSpPr>
          <p:nvPr>
            <p:ph idx="1"/>
          </p:nvPr>
        </p:nvSpPr>
        <p:spPr>
          <a:xfrm>
            <a:off x="838200" y="1422400"/>
            <a:ext cx="10515600" cy="5161280"/>
          </a:xfrm>
        </p:spPr>
        <p:txBody>
          <a:bodyPr>
            <a:normAutofit lnSpcReduction="10000"/>
          </a:bodyPr>
          <a:lstStyle/>
          <a:p>
            <a:r>
              <a:rPr lang="en-US" sz="3200" dirty="0"/>
              <a:t>The University of Texas Safety Attitudes Questionnaire</a:t>
            </a:r>
            <a:r>
              <a:rPr lang="en-US" sz="3200" baseline="30000" dirty="0"/>
              <a:t>1</a:t>
            </a:r>
            <a:r>
              <a:rPr lang="en-US" sz="3200" dirty="0"/>
              <a:t> is used to measure attitudes to safety and the workplace among healthcare staff</a:t>
            </a:r>
          </a:p>
          <a:p>
            <a:r>
              <a:rPr lang="en-US" sz="3200" dirty="0"/>
              <a:t>The survey consists of 36 attitudinal items and uses a five-level Likert agreement scale. There are </a:t>
            </a:r>
            <a:r>
              <a:rPr lang="en-US" sz="3200" dirty="0">
                <a:solidFill>
                  <a:srgbClr val="FF0000"/>
                </a:solidFill>
              </a:rPr>
              <a:t>X</a:t>
            </a:r>
            <a:r>
              <a:rPr lang="en-US" sz="3200" dirty="0"/>
              <a:t> additional demographic questions. </a:t>
            </a:r>
          </a:p>
          <a:p>
            <a:r>
              <a:rPr lang="en-US" sz="3200" dirty="0"/>
              <a:t>The results are presented in their subscales</a:t>
            </a:r>
            <a:endParaRPr lang="en-AU" sz="3200" dirty="0"/>
          </a:p>
          <a:p>
            <a:r>
              <a:rPr lang="en-US" sz="3200" dirty="0"/>
              <a:t>The survey was conducted in </a:t>
            </a:r>
            <a:r>
              <a:rPr lang="en-US" sz="3200" dirty="0">
                <a:solidFill>
                  <a:srgbClr val="FF0000"/>
                </a:solidFill>
              </a:rPr>
              <a:t>Month Year – Month Year </a:t>
            </a:r>
            <a:r>
              <a:rPr lang="en-US" sz="3200" dirty="0"/>
              <a:t>and was completed by </a:t>
            </a:r>
            <a:r>
              <a:rPr lang="en-US" sz="3200" dirty="0">
                <a:solidFill>
                  <a:srgbClr val="FF0000"/>
                </a:solidFill>
              </a:rPr>
              <a:t>xx </a:t>
            </a:r>
            <a:r>
              <a:rPr lang="en-US" sz="3200" dirty="0"/>
              <a:t>respondents</a:t>
            </a:r>
          </a:p>
          <a:p>
            <a:pPr marL="0" indent="0">
              <a:buNone/>
            </a:pPr>
            <a:endParaRPr lang="en-US" sz="3200" dirty="0"/>
          </a:p>
          <a:p>
            <a:pPr marL="0" indent="0">
              <a:buNone/>
            </a:pPr>
            <a:r>
              <a:rPr lang="en-US" sz="1200" baseline="30000" dirty="0"/>
              <a:t>1</a:t>
            </a:r>
            <a:r>
              <a:rPr lang="en-AU" sz="1200" dirty="0"/>
              <a:t>Sexton, J. B., </a:t>
            </a:r>
            <a:r>
              <a:rPr lang="en-AU" sz="1200" dirty="0" err="1"/>
              <a:t>Helmreich</a:t>
            </a:r>
            <a:r>
              <a:rPr lang="en-AU" sz="1200" dirty="0"/>
              <a:t>, R. L., </a:t>
            </a:r>
            <a:r>
              <a:rPr lang="en-AU" sz="1200" dirty="0" err="1"/>
              <a:t>Neilands</a:t>
            </a:r>
            <a:r>
              <a:rPr lang="en-AU" sz="1200" dirty="0"/>
              <a:t>, T. B., Rowan, K., Vella, K., Boyden, J., Roberts, R., &amp; Thomas, E. J. (2006). The Safety Attitudes Questionnaire: psychometric properties, benchmarking data, and emerging research. </a:t>
            </a:r>
            <a:r>
              <a:rPr lang="en-AU" sz="1200" i="1" dirty="0"/>
              <a:t>BMC health services research</a:t>
            </a:r>
            <a:r>
              <a:rPr lang="en-AU" sz="1200" dirty="0"/>
              <a:t>, </a:t>
            </a:r>
            <a:r>
              <a:rPr lang="en-AU" sz="1200" i="1" dirty="0"/>
              <a:t>6</a:t>
            </a:r>
            <a:r>
              <a:rPr lang="en-AU" sz="1200" dirty="0"/>
              <a:t>(1), 44.</a:t>
            </a:r>
            <a:r>
              <a:rPr lang="en-US" sz="1200" dirty="0"/>
              <a:t> </a:t>
            </a:r>
            <a:endParaRPr lang="en-AU" sz="1200" baseline="30000" dirty="0"/>
          </a:p>
        </p:txBody>
      </p:sp>
      <p:sp>
        <p:nvSpPr>
          <p:cNvPr id="4" name="TextBox 3"/>
          <p:cNvSpPr txBox="1"/>
          <p:nvPr/>
        </p:nvSpPr>
        <p:spPr>
          <a:xfrm>
            <a:off x="8384345" y="5781822"/>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sp>
        <p:nvSpPr>
          <p:cNvPr id="5" name="TextBox 4"/>
          <p:cNvSpPr txBox="1"/>
          <p:nvPr/>
        </p:nvSpPr>
        <p:spPr>
          <a:xfrm>
            <a:off x="7834184" y="3888261"/>
            <a:ext cx="4053015" cy="2308324"/>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i="1" dirty="0"/>
          </a:p>
          <a:p>
            <a:endParaRPr lang="en-US" dirty="0"/>
          </a:p>
          <a:p>
            <a:r>
              <a:rPr lang="en-US" dirty="0"/>
              <a:t>Where there is red text, update it with the number of demographic questions you used, the data of the survey and the number of respondents.</a:t>
            </a:r>
            <a:endParaRPr lang="en-AU" dirty="0"/>
          </a:p>
        </p:txBody>
      </p:sp>
    </p:spTree>
    <p:extLst>
      <p:ext uri="{BB962C8B-B14F-4D97-AF65-F5344CB8AC3E}">
        <p14:creationId xmlns:p14="http://schemas.microsoft.com/office/powerpoint/2010/main" val="3570706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564" y="376888"/>
            <a:ext cx="10515600" cy="977136"/>
          </a:xfrm>
        </p:spPr>
        <p:txBody>
          <a:bodyPr>
            <a:normAutofit/>
          </a:bodyPr>
          <a:lstStyle/>
          <a:p>
            <a:r>
              <a:rPr lang="en-US" dirty="0">
                <a:solidFill>
                  <a:schemeClr val="tx1">
                    <a:lumMod val="50000"/>
                    <a:lumOff val="50000"/>
                  </a:schemeClr>
                </a:solidFill>
              </a:rPr>
              <a:t>Who completed this survey?</a:t>
            </a:r>
            <a:endParaRPr lang="en-AU" dirty="0">
              <a:solidFill>
                <a:schemeClr val="tx1">
                  <a:lumMod val="50000"/>
                  <a:lumOff val="50000"/>
                </a:schemeClr>
              </a:solidFill>
            </a:endParaRPr>
          </a:p>
        </p:txBody>
      </p:sp>
      <p:sp>
        <p:nvSpPr>
          <p:cNvPr id="4" name="TextBox 3"/>
          <p:cNvSpPr txBox="1"/>
          <p:nvPr/>
        </p:nvSpPr>
        <p:spPr>
          <a:xfrm>
            <a:off x="8384345" y="5781822"/>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sp>
        <p:nvSpPr>
          <p:cNvPr id="5" name="TextBox 4"/>
          <p:cNvSpPr txBox="1"/>
          <p:nvPr/>
        </p:nvSpPr>
        <p:spPr>
          <a:xfrm>
            <a:off x="7834184" y="3550207"/>
            <a:ext cx="4053015" cy="2862322"/>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i="1" dirty="0"/>
          </a:p>
          <a:p>
            <a:endParaRPr lang="en-US" dirty="0"/>
          </a:p>
          <a:p>
            <a:r>
              <a:rPr lang="en-US" dirty="0"/>
              <a:t>Include a description of the demographics, e.g. how many doctors, nurses, allied health, etc., how many </a:t>
            </a:r>
            <a:r>
              <a:rPr lang="en-US" dirty="0" err="1"/>
              <a:t>shiftworkers</a:t>
            </a:r>
            <a:r>
              <a:rPr lang="en-US" dirty="0"/>
              <a:t> vs non-</a:t>
            </a:r>
            <a:r>
              <a:rPr lang="en-US" dirty="0" err="1"/>
              <a:t>shiftworkers</a:t>
            </a:r>
            <a:r>
              <a:rPr lang="en-US" dirty="0"/>
              <a:t>, how many early career, mid-career and long career, etc. </a:t>
            </a:r>
            <a:endParaRPr lang="en-AU" dirty="0"/>
          </a:p>
        </p:txBody>
      </p:sp>
      <p:graphicFrame>
        <p:nvGraphicFramePr>
          <p:cNvPr id="7" name="Table 6"/>
          <p:cNvGraphicFramePr>
            <a:graphicFrameLocks noGrp="1"/>
          </p:cNvGraphicFramePr>
          <p:nvPr>
            <p:extLst>
              <p:ext uri="{D42A27DB-BD31-4B8C-83A1-F6EECF244321}">
                <p14:modId xmlns:p14="http://schemas.microsoft.com/office/powerpoint/2010/main" val="367590291"/>
              </p:ext>
            </p:extLst>
          </p:nvPr>
        </p:nvGraphicFramePr>
        <p:xfrm>
          <a:off x="838201" y="1676954"/>
          <a:ext cx="2119820" cy="2217384"/>
        </p:xfrm>
        <a:graphic>
          <a:graphicData uri="http://schemas.openxmlformats.org/drawingml/2006/table">
            <a:tbl>
              <a:tblPr firstRow="1" bandRow="1">
                <a:tableStyleId>{5C22544A-7EE6-4342-B048-85BDC9FD1C3A}</a:tableStyleId>
              </a:tblPr>
              <a:tblGrid>
                <a:gridCol w="1059910">
                  <a:extLst>
                    <a:ext uri="{9D8B030D-6E8A-4147-A177-3AD203B41FA5}">
                      <a16:colId xmlns:a16="http://schemas.microsoft.com/office/drawing/2014/main" val="20000"/>
                    </a:ext>
                  </a:extLst>
                </a:gridCol>
                <a:gridCol w="1059910">
                  <a:extLst>
                    <a:ext uri="{9D8B030D-6E8A-4147-A177-3AD203B41FA5}">
                      <a16:colId xmlns:a16="http://schemas.microsoft.com/office/drawing/2014/main" val="20001"/>
                    </a:ext>
                  </a:extLst>
                </a:gridCol>
              </a:tblGrid>
              <a:tr h="394326">
                <a:tc gridSpan="2">
                  <a:txBody>
                    <a:bodyPr/>
                    <a:lstStyle/>
                    <a:p>
                      <a:r>
                        <a:rPr lang="en-US" dirty="0"/>
                        <a:t>Professional</a:t>
                      </a:r>
                      <a:r>
                        <a:rPr lang="en-US" baseline="0" dirty="0"/>
                        <a:t> Group</a:t>
                      </a:r>
                      <a:endParaRPr lang="en-AU" dirty="0"/>
                    </a:p>
                  </a:txBody>
                  <a:tcPr/>
                </a:tc>
                <a:tc hMerge="1">
                  <a:txBody>
                    <a:bodyPr/>
                    <a:lstStyle/>
                    <a:p>
                      <a:endParaRPr lang="en-AU" dirty="0"/>
                    </a:p>
                  </a:txBody>
                  <a:tcPr/>
                </a:tc>
                <a:extLst>
                  <a:ext uri="{0D108BD9-81ED-4DB2-BD59-A6C34878D82A}">
                    <a16:rowId xmlns:a16="http://schemas.microsoft.com/office/drawing/2014/main" val="10000"/>
                  </a:ext>
                </a:extLst>
              </a:tr>
              <a:tr h="394326">
                <a:tc>
                  <a:txBody>
                    <a:bodyPr/>
                    <a:lstStyle/>
                    <a:p>
                      <a:r>
                        <a:rPr lang="en-US" dirty="0"/>
                        <a:t>Medical</a:t>
                      </a:r>
                      <a:endParaRPr lang="en-AU" dirty="0"/>
                    </a:p>
                  </a:txBody>
                  <a:tcPr/>
                </a:tc>
                <a:tc>
                  <a:txBody>
                    <a:bodyPr/>
                    <a:lstStyle/>
                    <a:p>
                      <a:endParaRPr lang="en-AU"/>
                    </a:p>
                  </a:txBody>
                  <a:tcPr/>
                </a:tc>
                <a:extLst>
                  <a:ext uri="{0D108BD9-81ED-4DB2-BD59-A6C34878D82A}">
                    <a16:rowId xmlns:a16="http://schemas.microsoft.com/office/drawing/2014/main" val="10001"/>
                  </a:ext>
                </a:extLst>
              </a:tr>
              <a:tr h="394326">
                <a:tc>
                  <a:txBody>
                    <a:bodyPr/>
                    <a:lstStyle/>
                    <a:p>
                      <a:r>
                        <a:rPr lang="en-US" dirty="0"/>
                        <a:t>Nursing</a:t>
                      </a:r>
                      <a:endParaRPr lang="en-AU" dirty="0"/>
                    </a:p>
                  </a:txBody>
                  <a:tcPr/>
                </a:tc>
                <a:tc>
                  <a:txBody>
                    <a:bodyPr/>
                    <a:lstStyle/>
                    <a:p>
                      <a:endParaRPr lang="en-US" dirty="0"/>
                    </a:p>
                  </a:txBody>
                  <a:tcPr/>
                </a:tc>
                <a:extLst>
                  <a:ext uri="{0D108BD9-81ED-4DB2-BD59-A6C34878D82A}">
                    <a16:rowId xmlns:a16="http://schemas.microsoft.com/office/drawing/2014/main" val="10002"/>
                  </a:ext>
                </a:extLst>
              </a:tr>
              <a:tr h="394326">
                <a:tc>
                  <a:txBody>
                    <a:bodyPr/>
                    <a:lstStyle/>
                    <a:p>
                      <a:r>
                        <a:rPr lang="en-US" dirty="0"/>
                        <a:t>Allied Health</a:t>
                      </a:r>
                      <a:endParaRPr lang="en-AU" dirty="0"/>
                    </a:p>
                  </a:txBody>
                  <a:tcPr/>
                </a:tc>
                <a:tc>
                  <a:txBody>
                    <a:bodyPr/>
                    <a:lstStyle/>
                    <a:p>
                      <a:endParaRPr lang="en-US" dirty="0"/>
                    </a:p>
                  </a:txBody>
                  <a:tcPr/>
                </a:tc>
                <a:extLst>
                  <a:ext uri="{0D108BD9-81ED-4DB2-BD59-A6C34878D82A}">
                    <a16:rowId xmlns:a16="http://schemas.microsoft.com/office/drawing/2014/main" val="10003"/>
                  </a:ext>
                </a:extLst>
              </a:tr>
              <a:tr h="394326">
                <a:tc>
                  <a:txBody>
                    <a:bodyPr/>
                    <a:lstStyle/>
                    <a:p>
                      <a:endParaRPr lang="en-AU"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97298467"/>
              </p:ext>
            </p:extLst>
          </p:nvPr>
        </p:nvGraphicFramePr>
        <p:xfrm>
          <a:off x="3276282" y="1670877"/>
          <a:ext cx="2119820" cy="1971630"/>
        </p:xfrm>
        <a:graphic>
          <a:graphicData uri="http://schemas.openxmlformats.org/drawingml/2006/table">
            <a:tbl>
              <a:tblPr firstRow="1" bandRow="1">
                <a:tableStyleId>{5C22544A-7EE6-4342-B048-85BDC9FD1C3A}</a:tableStyleId>
              </a:tblPr>
              <a:tblGrid>
                <a:gridCol w="1059910">
                  <a:extLst>
                    <a:ext uri="{9D8B030D-6E8A-4147-A177-3AD203B41FA5}">
                      <a16:colId xmlns:a16="http://schemas.microsoft.com/office/drawing/2014/main" val="20000"/>
                    </a:ext>
                  </a:extLst>
                </a:gridCol>
                <a:gridCol w="1059910">
                  <a:extLst>
                    <a:ext uri="{9D8B030D-6E8A-4147-A177-3AD203B41FA5}">
                      <a16:colId xmlns:a16="http://schemas.microsoft.com/office/drawing/2014/main" val="20001"/>
                    </a:ext>
                  </a:extLst>
                </a:gridCol>
              </a:tblGrid>
              <a:tr h="394326">
                <a:tc gridSpan="2">
                  <a:txBody>
                    <a:bodyPr/>
                    <a:lstStyle/>
                    <a:p>
                      <a:r>
                        <a:rPr lang="en-US" dirty="0"/>
                        <a:t>Employment type</a:t>
                      </a:r>
                      <a:endParaRPr lang="en-AU" dirty="0"/>
                    </a:p>
                  </a:txBody>
                  <a:tcPr/>
                </a:tc>
                <a:tc hMerge="1">
                  <a:txBody>
                    <a:bodyPr/>
                    <a:lstStyle/>
                    <a:p>
                      <a:endParaRPr lang="en-AU" dirty="0"/>
                    </a:p>
                  </a:txBody>
                  <a:tcPr/>
                </a:tc>
                <a:extLst>
                  <a:ext uri="{0D108BD9-81ED-4DB2-BD59-A6C34878D82A}">
                    <a16:rowId xmlns:a16="http://schemas.microsoft.com/office/drawing/2014/main" val="10000"/>
                  </a:ext>
                </a:extLst>
              </a:tr>
              <a:tr h="394326">
                <a:tc>
                  <a:txBody>
                    <a:bodyPr/>
                    <a:lstStyle/>
                    <a:p>
                      <a:endParaRPr lang="en-AU" dirty="0"/>
                    </a:p>
                  </a:txBody>
                  <a:tcPr/>
                </a:tc>
                <a:tc>
                  <a:txBody>
                    <a:bodyPr/>
                    <a:lstStyle/>
                    <a:p>
                      <a:endParaRPr lang="en-AU"/>
                    </a:p>
                  </a:txBody>
                  <a:tcPr/>
                </a:tc>
                <a:extLst>
                  <a:ext uri="{0D108BD9-81ED-4DB2-BD59-A6C34878D82A}">
                    <a16:rowId xmlns:a16="http://schemas.microsoft.com/office/drawing/2014/main" val="10001"/>
                  </a:ext>
                </a:extLst>
              </a:tr>
              <a:tr h="394326">
                <a:tc>
                  <a:txBody>
                    <a:bodyPr/>
                    <a:lstStyle/>
                    <a:p>
                      <a:endParaRPr lang="en-AU" dirty="0"/>
                    </a:p>
                  </a:txBody>
                  <a:tcPr/>
                </a:tc>
                <a:tc>
                  <a:txBody>
                    <a:bodyPr/>
                    <a:lstStyle/>
                    <a:p>
                      <a:endParaRPr lang="en-US" dirty="0"/>
                    </a:p>
                  </a:txBody>
                  <a:tcPr/>
                </a:tc>
                <a:extLst>
                  <a:ext uri="{0D108BD9-81ED-4DB2-BD59-A6C34878D82A}">
                    <a16:rowId xmlns:a16="http://schemas.microsoft.com/office/drawing/2014/main" val="10002"/>
                  </a:ext>
                </a:extLst>
              </a:tr>
              <a:tr h="394326">
                <a:tc>
                  <a:txBody>
                    <a:bodyPr/>
                    <a:lstStyle/>
                    <a:p>
                      <a:endParaRPr lang="en-AU" dirty="0"/>
                    </a:p>
                  </a:txBody>
                  <a:tcPr/>
                </a:tc>
                <a:tc>
                  <a:txBody>
                    <a:bodyPr/>
                    <a:lstStyle/>
                    <a:p>
                      <a:endParaRPr lang="en-US" dirty="0"/>
                    </a:p>
                  </a:txBody>
                  <a:tcPr/>
                </a:tc>
                <a:extLst>
                  <a:ext uri="{0D108BD9-81ED-4DB2-BD59-A6C34878D82A}">
                    <a16:rowId xmlns:a16="http://schemas.microsoft.com/office/drawing/2014/main" val="10003"/>
                  </a:ext>
                </a:extLst>
              </a:tr>
              <a:tr h="394326">
                <a:tc>
                  <a:txBody>
                    <a:bodyPr/>
                    <a:lstStyle/>
                    <a:p>
                      <a:endParaRPr lang="en-AU"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334929295"/>
              </p:ext>
            </p:extLst>
          </p:nvPr>
        </p:nvGraphicFramePr>
        <p:xfrm>
          <a:off x="5714364" y="1670877"/>
          <a:ext cx="2119820" cy="1971630"/>
        </p:xfrm>
        <a:graphic>
          <a:graphicData uri="http://schemas.openxmlformats.org/drawingml/2006/table">
            <a:tbl>
              <a:tblPr firstRow="1" bandRow="1">
                <a:tableStyleId>{5C22544A-7EE6-4342-B048-85BDC9FD1C3A}</a:tableStyleId>
              </a:tblPr>
              <a:tblGrid>
                <a:gridCol w="1059910">
                  <a:extLst>
                    <a:ext uri="{9D8B030D-6E8A-4147-A177-3AD203B41FA5}">
                      <a16:colId xmlns:a16="http://schemas.microsoft.com/office/drawing/2014/main" val="20000"/>
                    </a:ext>
                  </a:extLst>
                </a:gridCol>
                <a:gridCol w="1059910">
                  <a:extLst>
                    <a:ext uri="{9D8B030D-6E8A-4147-A177-3AD203B41FA5}">
                      <a16:colId xmlns:a16="http://schemas.microsoft.com/office/drawing/2014/main" val="20001"/>
                    </a:ext>
                  </a:extLst>
                </a:gridCol>
              </a:tblGrid>
              <a:tr h="394326">
                <a:tc gridSpan="2">
                  <a:txBody>
                    <a:bodyPr/>
                    <a:lstStyle/>
                    <a:p>
                      <a:r>
                        <a:rPr lang="en-US" dirty="0"/>
                        <a:t>Tenure</a:t>
                      </a:r>
                      <a:endParaRPr lang="en-AU" dirty="0"/>
                    </a:p>
                  </a:txBody>
                  <a:tcPr/>
                </a:tc>
                <a:tc hMerge="1">
                  <a:txBody>
                    <a:bodyPr/>
                    <a:lstStyle/>
                    <a:p>
                      <a:endParaRPr lang="en-AU" dirty="0"/>
                    </a:p>
                  </a:txBody>
                  <a:tcPr/>
                </a:tc>
                <a:extLst>
                  <a:ext uri="{0D108BD9-81ED-4DB2-BD59-A6C34878D82A}">
                    <a16:rowId xmlns:a16="http://schemas.microsoft.com/office/drawing/2014/main" val="10000"/>
                  </a:ext>
                </a:extLst>
              </a:tr>
              <a:tr h="394326">
                <a:tc>
                  <a:txBody>
                    <a:bodyPr/>
                    <a:lstStyle/>
                    <a:p>
                      <a:endParaRPr lang="en-AU" dirty="0"/>
                    </a:p>
                  </a:txBody>
                  <a:tcPr/>
                </a:tc>
                <a:tc>
                  <a:txBody>
                    <a:bodyPr/>
                    <a:lstStyle/>
                    <a:p>
                      <a:endParaRPr lang="en-AU"/>
                    </a:p>
                  </a:txBody>
                  <a:tcPr/>
                </a:tc>
                <a:extLst>
                  <a:ext uri="{0D108BD9-81ED-4DB2-BD59-A6C34878D82A}">
                    <a16:rowId xmlns:a16="http://schemas.microsoft.com/office/drawing/2014/main" val="10001"/>
                  </a:ext>
                </a:extLst>
              </a:tr>
              <a:tr h="394326">
                <a:tc>
                  <a:txBody>
                    <a:bodyPr/>
                    <a:lstStyle/>
                    <a:p>
                      <a:endParaRPr lang="en-AU" dirty="0"/>
                    </a:p>
                  </a:txBody>
                  <a:tcPr/>
                </a:tc>
                <a:tc>
                  <a:txBody>
                    <a:bodyPr/>
                    <a:lstStyle/>
                    <a:p>
                      <a:endParaRPr lang="en-US" dirty="0"/>
                    </a:p>
                  </a:txBody>
                  <a:tcPr/>
                </a:tc>
                <a:extLst>
                  <a:ext uri="{0D108BD9-81ED-4DB2-BD59-A6C34878D82A}">
                    <a16:rowId xmlns:a16="http://schemas.microsoft.com/office/drawing/2014/main" val="10002"/>
                  </a:ext>
                </a:extLst>
              </a:tr>
              <a:tr h="394326">
                <a:tc>
                  <a:txBody>
                    <a:bodyPr/>
                    <a:lstStyle/>
                    <a:p>
                      <a:endParaRPr lang="en-AU" dirty="0"/>
                    </a:p>
                  </a:txBody>
                  <a:tcPr/>
                </a:tc>
                <a:tc>
                  <a:txBody>
                    <a:bodyPr/>
                    <a:lstStyle/>
                    <a:p>
                      <a:endParaRPr lang="en-US" dirty="0"/>
                    </a:p>
                  </a:txBody>
                  <a:tcPr/>
                </a:tc>
                <a:extLst>
                  <a:ext uri="{0D108BD9-81ED-4DB2-BD59-A6C34878D82A}">
                    <a16:rowId xmlns:a16="http://schemas.microsoft.com/office/drawing/2014/main" val="10003"/>
                  </a:ext>
                </a:extLst>
              </a:tr>
              <a:tr h="394326">
                <a:tc>
                  <a:txBody>
                    <a:bodyPr/>
                    <a:lstStyle/>
                    <a:p>
                      <a:endParaRPr lang="en-AU"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933405268"/>
              </p:ext>
            </p:extLst>
          </p:nvPr>
        </p:nvGraphicFramePr>
        <p:xfrm>
          <a:off x="8152446" y="1665191"/>
          <a:ext cx="2119820" cy="1823058"/>
        </p:xfrm>
        <a:graphic>
          <a:graphicData uri="http://schemas.openxmlformats.org/drawingml/2006/table">
            <a:tbl>
              <a:tblPr firstRow="1" bandRow="1">
                <a:tableStyleId>{5C22544A-7EE6-4342-B048-85BDC9FD1C3A}</a:tableStyleId>
              </a:tblPr>
              <a:tblGrid>
                <a:gridCol w="1059910">
                  <a:extLst>
                    <a:ext uri="{9D8B030D-6E8A-4147-A177-3AD203B41FA5}">
                      <a16:colId xmlns:a16="http://schemas.microsoft.com/office/drawing/2014/main" val="20000"/>
                    </a:ext>
                  </a:extLst>
                </a:gridCol>
                <a:gridCol w="1059910">
                  <a:extLst>
                    <a:ext uri="{9D8B030D-6E8A-4147-A177-3AD203B41FA5}">
                      <a16:colId xmlns:a16="http://schemas.microsoft.com/office/drawing/2014/main" val="20001"/>
                    </a:ext>
                  </a:extLst>
                </a:gridCol>
              </a:tblGrid>
              <a:tr h="394326">
                <a:tc gridSpan="2">
                  <a:txBody>
                    <a:bodyPr/>
                    <a:lstStyle/>
                    <a:p>
                      <a:r>
                        <a:rPr lang="en-US" dirty="0"/>
                        <a:t>Gender</a:t>
                      </a:r>
                      <a:endParaRPr lang="en-AU" dirty="0"/>
                    </a:p>
                  </a:txBody>
                  <a:tcPr/>
                </a:tc>
                <a:tc hMerge="1">
                  <a:txBody>
                    <a:bodyPr/>
                    <a:lstStyle/>
                    <a:p>
                      <a:endParaRPr lang="en-AU" dirty="0"/>
                    </a:p>
                  </a:txBody>
                  <a:tcPr/>
                </a:tc>
                <a:extLst>
                  <a:ext uri="{0D108BD9-81ED-4DB2-BD59-A6C34878D82A}">
                    <a16:rowId xmlns:a16="http://schemas.microsoft.com/office/drawing/2014/main" val="10000"/>
                  </a:ext>
                </a:extLst>
              </a:tr>
              <a:tr h="394326">
                <a:tc>
                  <a:txBody>
                    <a:bodyPr/>
                    <a:lstStyle/>
                    <a:p>
                      <a:r>
                        <a:rPr lang="en-US" dirty="0"/>
                        <a:t>Female</a:t>
                      </a:r>
                      <a:endParaRPr lang="en-AU" dirty="0"/>
                    </a:p>
                  </a:txBody>
                  <a:tcPr/>
                </a:tc>
                <a:tc>
                  <a:txBody>
                    <a:bodyPr/>
                    <a:lstStyle/>
                    <a:p>
                      <a:endParaRPr lang="en-AU"/>
                    </a:p>
                  </a:txBody>
                  <a:tcPr/>
                </a:tc>
                <a:extLst>
                  <a:ext uri="{0D108BD9-81ED-4DB2-BD59-A6C34878D82A}">
                    <a16:rowId xmlns:a16="http://schemas.microsoft.com/office/drawing/2014/main" val="10001"/>
                  </a:ext>
                </a:extLst>
              </a:tr>
              <a:tr h="394326">
                <a:tc>
                  <a:txBody>
                    <a:bodyPr/>
                    <a:lstStyle/>
                    <a:p>
                      <a:r>
                        <a:rPr lang="en-US" dirty="0"/>
                        <a:t>Male</a:t>
                      </a:r>
                      <a:endParaRPr lang="en-AU" dirty="0"/>
                    </a:p>
                  </a:txBody>
                  <a:tcPr/>
                </a:tc>
                <a:tc>
                  <a:txBody>
                    <a:bodyPr/>
                    <a:lstStyle/>
                    <a:p>
                      <a:endParaRPr lang="en-US" dirty="0"/>
                    </a:p>
                  </a:txBody>
                  <a:tcPr/>
                </a:tc>
                <a:extLst>
                  <a:ext uri="{0D108BD9-81ED-4DB2-BD59-A6C34878D82A}">
                    <a16:rowId xmlns:a16="http://schemas.microsoft.com/office/drawing/2014/main" val="10002"/>
                  </a:ext>
                </a:extLst>
              </a:tr>
              <a:tr h="394326">
                <a:tc>
                  <a:txBody>
                    <a:bodyPr/>
                    <a:lstStyle/>
                    <a:p>
                      <a:r>
                        <a:rPr lang="en-US" dirty="0"/>
                        <a:t>Not specified</a:t>
                      </a:r>
                      <a:endParaRPr lang="en-AU" dirty="0"/>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883874357"/>
              </p:ext>
            </p:extLst>
          </p:nvPr>
        </p:nvGraphicFramePr>
        <p:xfrm>
          <a:off x="8152446" y="3987902"/>
          <a:ext cx="2119820" cy="1577304"/>
        </p:xfrm>
        <a:graphic>
          <a:graphicData uri="http://schemas.openxmlformats.org/drawingml/2006/table">
            <a:tbl>
              <a:tblPr firstRow="1" bandRow="1">
                <a:tableStyleId>{5C22544A-7EE6-4342-B048-85BDC9FD1C3A}</a:tableStyleId>
              </a:tblPr>
              <a:tblGrid>
                <a:gridCol w="1059910">
                  <a:extLst>
                    <a:ext uri="{9D8B030D-6E8A-4147-A177-3AD203B41FA5}">
                      <a16:colId xmlns:a16="http://schemas.microsoft.com/office/drawing/2014/main" val="20000"/>
                    </a:ext>
                  </a:extLst>
                </a:gridCol>
                <a:gridCol w="1059910">
                  <a:extLst>
                    <a:ext uri="{9D8B030D-6E8A-4147-A177-3AD203B41FA5}">
                      <a16:colId xmlns:a16="http://schemas.microsoft.com/office/drawing/2014/main" val="20001"/>
                    </a:ext>
                  </a:extLst>
                </a:gridCol>
              </a:tblGrid>
              <a:tr h="394326">
                <a:tc gridSpan="2">
                  <a:txBody>
                    <a:bodyPr/>
                    <a:lstStyle/>
                    <a:p>
                      <a:r>
                        <a:rPr lang="en-US" dirty="0"/>
                        <a:t>Patient profile</a:t>
                      </a:r>
                      <a:endParaRPr lang="en-AU" dirty="0"/>
                    </a:p>
                  </a:txBody>
                  <a:tcPr/>
                </a:tc>
                <a:tc hMerge="1">
                  <a:txBody>
                    <a:bodyPr/>
                    <a:lstStyle/>
                    <a:p>
                      <a:endParaRPr lang="en-AU" dirty="0"/>
                    </a:p>
                  </a:txBody>
                  <a:tcPr/>
                </a:tc>
                <a:extLst>
                  <a:ext uri="{0D108BD9-81ED-4DB2-BD59-A6C34878D82A}">
                    <a16:rowId xmlns:a16="http://schemas.microsoft.com/office/drawing/2014/main" val="10000"/>
                  </a:ext>
                </a:extLst>
              </a:tr>
              <a:tr h="394326">
                <a:tc>
                  <a:txBody>
                    <a:bodyPr/>
                    <a:lstStyle/>
                    <a:p>
                      <a:r>
                        <a:rPr lang="en-US" dirty="0"/>
                        <a:t>Adults</a:t>
                      </a:r>
                      <a:endParaRPr lang="en-AU" dirty="0"/>
                    </a:p>
                  </a:txBody>
                  <a:tcPr/>
                </a:tc>
                <a:tc>
                  <a:txBody>
                    <a:bodyPr/>
                    <a:lstStyle/>
                    <a:p>
                      <a:endParaRPr lang="en-AU" dirty="0"/>
                    </a:p>
                  </a:txBody>
                  <a:tcPr/>
                </a:tc>
                <a:extLst>
                  <a:ext uri="{0D108BD9-81ED-4DB2-BD59-A6C34878D82A}">
                    <a16:rowId xmlns:a16="http://schemas.microsoft.com/office/drawing/2014/main" val="10001"/>
                  </a:ext>
                </a:extLst>
              </a:tr>
              <a:tr h="394326">
                <a:tc>
                  <a:txBody>
                    <a:bodyPr/>
                    <a:lstStyle/>
                    <a:p>
                      <a:r>
                        <a:rPr lang="en-US" dirty="0" err="1"/>
                        <a:t>Peds</a:t>
                      </a:r>
                      <a:endParaRPr lang="en-AU" dirty="0"/>
                    </a:p>
                  </a:txBody>
                  <a:tcPr/>
                </a:tc>
                <a:tc>
                  <a:txBody>
                    <a:bodyPr/>
                    <a:lstStyle/>
                    <a:p>
                      <a:endParaRPr lang="en-US" dirty="0"/>
                    </a:p>
                  </a:txBody>
                  <a:tcPr/>
                </a:tc>
                <a:extLst>
                  <a:ext uri="{0D108BD9-81ED-4DB2-BD59-A6C34878D82A}">
                    <a16:rowId xmlns:a16="http://schemas.microsoft.com/office/drawing/2014/main" val="10002"/>
                  </a:ext>
                </a:extLst>
              </a:tr>
              <a:tr h="394326">
                <a:tc>
                  <a:txBody>
                    <a:bodyPr/>
                    <a:lstStyle/>
                    <a:p>
                      <a:r>
                        <a:rPr lang="en-US" dirty="0"/>
                        <a:t>Both</a:t>
                      </a:r>
                      <a:endParaRPr lang="en-AU" dirty="0"/>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52079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786928937"/>
              </p:ext>
            </p:extLst>
          </p:nvPr>
        </p:nvGraphicFramePr>
        <p:xfrm>
          <a:off x="1132318" y="1524468"/>
          <a:ext cx="8617536" cy="4155273"/>
        </p:xfrm>
        <a:graphic>
          <a:graphicData uri="http://schemas.openxmlformats.org/drawingml/2006/table">
            <a:tbl>
              <a:tblPr firstRow="1" firstCol="1" bandRow="1">
                <a:tableStyleId>{F2DE63D5-997A-4646-A377-4702673A728D}</a:tableStyleId>
              </a:tblPr>
              <a:tblGrid>
                <a:gridCol w="2872512">
                  <a:extLst>
                    <a:ext uri="{9D8B030D-6E8A-4147-A177-3AD203B41FA5}">
                      <a16:colId xmlns:a16="http://schemas.microsoft.com/office/drawing/2014/main" val="20000"/>
                    </a:ext>
                  </a:extLst>
                </a:gridCol>
                <a:gridCol w="2872512">
                  <a:extLst>
                    <a:ext uri="{9D8B030D-6E8A-4147-A177-3AD203B41FA5}">
                      <a16:colId xmlns:a16="http://schemas.microsoft.com/office/drawing/2014/main" val="20001"/>
                    </a:ext>
                  </a:extLst>
                </a:gridCol>
                <a:gridCol w="2872512">
                  <a:extLst>
                    <a:ext uri="{9D8B030D-6E8A-4147-A177-3AD203B41FA5}">
                      <a16:colId xmlns:a16="http://schemas.microsoft.com/office/drawing/2014/main" val="20002"/>
                    </a:ext>
                  </a:extLst>
                </a:gridCol>
              </a:tblGrid>
              <a:tr h="339645">
                <a:tc>
                  <a:txBody>
                    <a:bodyPr/>
                    <a:lstStyle/>
                    <a:p>
                      <a:pPr>
                        <a:lnSpc>
                          <a:spcPct val="107000"/>
                        </a:lnSpc>
                        <a:spcAft>
                          <a:spcPts val="0"/>
                        </a:spcAft>
                      </a:pPr>
                      <a:r>
                        <a:rPr lang="en-US" sz="1800" dirty="0">
                          <a:effectLst/>
                        </a:rPr>
                        <a:t> Subscale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1800" dirty="0">
                          <a:effectLst/>
                        </a:rPr>
                        <a:t>Subscale scores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800">
                          <a:effectLst/>
                        </a:rPr>
                        <a:t>Score interpretation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28328">
                <a:tc>
                  <a:txBody>
                    <a:bodyPr/>
                    <a:lstStyle/>
                    <a:p>
                      <a:pPr>
                        <a:lnSpc>
                          <a:spcPct val="107000"/>
                        </a:lnSpc>
                        <a:spcAft>
                          <a:spcPts val="0"/>
                        </a:spcAft>
                      </a:pPr>
                      <a:r>
                        <a:rPr lang="en-AU" sz="1800" dirty="0">
                          <a:effectLst/>
                        </a:rPr>
                        <a:t>      Teamwork Climate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528328">
                <a:tc>
                  <a:txBody>
                    <a:bodyPr/>
                    <a:lstStyle/>
                    <a:p>
                      <a:pPr>
                        <a:lnSpc>
                          <a:spcPct val="107000"/>
                        </a:lnSpc>
                        <a:spcAft>
                          <a:spcPts val="0"/>
                        </a:spcAft>
                      </a:pPr>
                      <a:r>
                        <a:rPr lang="en-AU" sz="1800" dirty="0">
                          <a:effectLst/>
                        </a:rPr>
                        <a:t>       Safety Climate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528328">
                <a:tc>
                  <a:txBody>
                    <a:bodyPr/>
                    <a:lstStyle/>
                    <a:p>
                      <a:pPr>
                        <a:lnSpc>
                          <a:spcPct val="107000"/>
                        </a:lnSpc>
                        <a:spcAft>
                          <a:spcPts val="0"/>
                        </a:spcAft>
                      </a:pPr>
                      <a:r>
                        <a:rPr lang="en-AU" sz="1800" baseline="0" dirty="0">
                          <a:effectLst/>
                        </a:rPr>
                        <a:t>       </a:t>
                      </a:r>
                      <a:r>
                        <a:rPr lang="en-US" sz="1800" dirty="0">
                          <a:effectLst/>
                        </a:rPr>
                        <a:t>Job Satisfaction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528328">
                <a:tc>
                  <a:txBody>
                    <a:bodyPr/>
                    <a:lstStyle/>
                    <a:p>
                      <a:pPr>
                        <a:lnSpc>
                          <a:spcPct val="107000"/>
                        </a:lnSpc>
                        <a:spcAft>
                          <a:spcPts val="0"/>
                        </a:spcAft>
                      </a:pPr>
                      <a:r>
                        <a:rPr lang="en-US" sz="1800" dirty="0">
                          <a:effectLst/>
                        </a:rPr>
                        <a:t>       Stress Recognition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528328">
                <a:tc>
                  <a:txBody>
                    <a:bodyPr/>
                    <a:lstStyle/>
                    <a:p>
                      <a:pPr>
                        <a:lnSpc>
                          <a:spcPct val="107000"/>
                        </a:lnSpc>
                        <a:spcAft>
                          <a:spcPts val="0"/>
                        </a:spcAft>
                      </a:pPr>
                      <a:r>
                        <a:rPr lang="en-US" sz="1800" dirty="0">
                          <a:effectLst/>
                        </a:rPr>
                        <a:t>       Perceptions of  </a:t>
                      </a:r>
                    </a:p>
                    <a:p>
                      <a:pPr>
                        <a:lnSpc>
                          <a:spcPct val="107000"/>
                        </a:lnSpc>
                        <a:spcAft>
                          <a:spcPts val="0"/>
                        </a:spcAft>
                      </a:pPr>
                      <a:r>
                        <a:rPr lang="en-US" sz="1800" dirty="0">
                          <a:effectLst/>
                        </a:rPr>
                        <a:t>       Management (Unit)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528328">
                <a:tc>
                  <a:txBody>
                    <a:bodyPr/>
                    <a:lstStyle/>
                    <a:p>
                      <a:pPr>
                        <a:lnSpc>
                          <a:spcPct val="107000"/>
                        </a:lnSpc>
                        <a:spcAft>
                          <a:spcPts val="0"/>
                        </a:spcAft>
                      </a:pPr>
                      <a:r>
                        <a:rPr lang="en-US" sz="1800" dirty="0">
                          <a:effectLst/>
                        </a:rPr>
                        <a:t>       Perceptions of </a:t>
                      </a:r>
                    </a:p>
                    <a:p>
                      <a:pPr>
                        <a:lnSpc>
                          <a:spcPct val="107000"/>
                        </a:lnSpc>
                        <a:spcAft>
                          <a:spcPts val="0"/>
                        </a:spcAft>
                      </a:pPr>
                      <a:r>
                        <a:rPr lang="en-US" sz="1800" dirty="0">
                          <a:effectLst/>
                        </a:rPr>
                        <a:t>       Management (Hospital)</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528328">
                <a:tc>
                  <a:txBody>
                    <a:bodyPr/>
                    <a:lstStyle/>
                    <a:p>
                      <a:pPr>
                        <a:lnSpc>
                          <a:spcPct val="107000"/>
                        </a:lnSpc>
                        <a:spcAft>
                          <a:spcPts val="0"/>
                        </a:spcAft>
                      </a:pPr>
                      <a:r>
                        <a:rPr lang="en-US" sz="1800" dirty="0">
                          <a:effectLst/>
                        </a:rPr>
                        <a:t>       Working Conditions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bl>
          </a:graphicData>
        </a:graphic>
      </p:graphicFrame>
      <p:sp>
        <p:nvSpPr>
          <p:cNvPr id="4" name="Title 3"/>
          <p:cNvSpPr>
            <a:spLocks noGrp="1"/>
          </p:cNvSpPr>
          <p:nvPr>
            <p:ph type="title"/>
          </p:nvPr>
        </p:nvSpPr>
        <p:spPr>
          <a:xfrm>
            <a:off x="557152" y="365125"/>
            <a:ext cx="10258168" cy="818351"/>
          </a:xfrm>
        </p:spPr>
        <p:txBody>
          <a:bodyPr>
            <a:normAutofit/>
          </a:bodyPr>
          <a:lstStyle/>
          <a:p>
            <a:r>
              <a:rPr lang="en-US" dirty="0">
                <a:solidFill>
                  <a:schemeClr val="tx1">
                    <a:lumMod val="50000"/>
                    <a:lumOff val="50000"/>
                  </a:schemeClr>
                </a:solidFill>
              </a:rPr>
              <a:t>Overall Results</a:t>
            </a:r>
            <a:endParaRPr lang="en-AU" dirty="0">
              <a:solidFill>
                <a:schemeClr val="tx1">
                  <a:lumMod val="50000"/>
                  <a:lumOff val="50000"/>
                </a:schemeClr>
              </a:solidFill>
            </a:endParaRPr>
          </a:p>
        </p:txBody>
      </p:sp>
      <p:sp>
        <p:nvSpPr>
          <p:cNvPr id="6" name="TextBox 5"/>
          <p:cNvSpPr txBox="1"/>
          <p:nvPr/>
        </p:nvSpPr>
        <p:spPr>
          <a:xfrm>
            <a:off x="8384345" y="5781822"/>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sp>
        <p:nvSpPr>
          <p:cNvPr id="7" name="TextBox 6"/>
          <p:cNvSpPr txBox="1"/>
          <p:nvPr/>
        </p:nvSpPr>
        <p:spPr>
          <a:xfrm>
            <a:off x="7117492" y="3888262"/>
            <a:ext cx="4769707" cy="2586680"/>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Enter in the subscale scores for each subscale in the second column. You obtain this number from the SAQ Subscale and Item Score Calculator. </a:t>
            </a:r>
          </a:p>
          <a:p>
            <a:endParaRPr lang="en-US" dirty="0"/>
          </a:p>
          <a:p>
            <a:r>
              <a:rPr lang="en-US" dirty="0"/>
              <a:t>Enter in the score descriptor in the third column, e.g. high, high average, medium average, low average or low)</a:t>
            </a:r>
            <a:endParaRPr lang="en-AU" dirty="0"/>
          </a:p>
        </p:txBody>
      </p:sp>
      <p:grpSp>
        <p:nvGrpSpPr>
          <p:cNvPr id="2" name="Group 1"/>
          <p:cNvGrpSpPr/>
          <p:nvPr/>
        </p:nvGrpSpPr>
        <p:grpSpPr>
          <a:xfrm>
            <a:off x="1156831" y="2024742"/>
            <a:ext cx="283448" cy="3525359"/>
            <a:chOff x="1156831" y="2024742"/>
            <a:chExt cx="283448" cy="3525359"/>
          </a:xfrm>
        </p:grpSpPr>
        <p:sp>
          <p:nvSpPr>
            <p:cNvPr id="8" name="Oval 7"/>
            <p:cNvSpPr/>
            <p:nvPr/>
          </p:nvSpPr>
          <p:spPr>
            <a:xfrm>
              <a:off x="1170279" y="2024742"/>
              <a:ext cx="270000" cy="270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dirty="0"/>
            </a:p>
          </p:txBody>
        </p:sp>
        <p:sp>
          <p:nvSpPr>
            <p:cNvPr id="9" name="Oval 8"/>
            <p:cNvSpPr/>
            <p:nvPr/>
          </p:nvSpPr>
          <p:spPr>
            <a:xfrm>
              <a:off x="1166162" y="2539369"/>
              <a:ext cx="270000" cy="270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dirty="0"/>
            </a:p>
          </p:txBody>
        </p:sp>
        <p:sp>
          <p:nvSpPr>
            <p:cNvPr id="10" name="Oval 9"/>
            <p:cNvSpPr/>
            <p:nvPr/>
          </p:nvSpPr>
          <p:spPr>
            <a:xfrm>
              <a:off x="1166162" y="3058957"/>
              <a:ext cx="270000" cy="270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dirty="0"/>
            </a:p>
          </p:txBody>
        </p:sp>
        <p:sp>
          <p:nvSpPr>
            <p:cNvPr id="11" name="Oval 10"/>
            <p:cNvSpPr/>
            <p:nvPr/>
          </p:nvSpPr>
          <p:spPr>
            <a:xfrm>
              <a:off x="1170279" y="3602105"/>
              <a:ext cx="270000" cy="270000"/>
            </a:xfrm>
            <a:prstGeom prst="ellipse">
              <a:avLst/>
            </a:prstGeom>
            <a:solidFill>
              <a:srgbClr val="CC00FF"/>
            </a:solidFill>
            <a:ln>
              <a:solidFill>
                <a:srgbClr val="7030A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dirty="0"/>
            </a:p>
          </p:txBody>
        </p:sp>
        <p:sp>
          <p:nvSpPr>
            <p:cNvPr id="12" name="Oval 11"/>
            <p:cNvSpPr/>
            <p:nvPr/>
          </p:nvSpPr>
          <p:spPr>
            <a:xfrm>
              <a:off x="1156831" y="4149157"/>
              <a:ext cx="270000" cy="27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3" name="Oval 12"/>
            <p:cNvSpPr/>
            <p:nvPr/>
          </p:nvSpPr>
          <p:spPr>
            <a:xfrm>
              <a:off x="1156831" y="4713371"/>
              <a:ext cx="270000" cy="2700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AU" dirty="0"/>
            </a:p>
          </p:txBody>
        </p:sp>
        <p:sp>
          <p:nvSpPr>
            <p:cNvPr id="14" name="Oval 13"/>
            <p:cNvSpPr/>
            <p:nvPr/>
          </p:nvSpPr>
          <p:spPr>
            <a:xfrm>
              <a:off x="1170279" y="5280101"/>
              <a:ext cx="270000" cy="270000"/>
            </a:xfrm>
            <a:prstGeom prst="ellipse">
              <a:avLst/>
            </a:prstGeom>
            <a:solidFill>
              <a:srgbClr val="7030A0"/>
            </a:solidFill>
            <a:ln>
              <a:solidFill>
                <a:srgbClr val="00206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dirty="0"/>
            </a:p>
          </p:txBody>
        </p:sp>
      </p:grpSp>
    </p:spTree>
    <p:extLst>
      <p:ext uri="{BB962C8B-B14F-4D97-AF65-F5344CB8AC3E}">
        <p14:creationId xmlns:p14="http://schemas.microsoft.com/office/powerpoint/2010/main" val="1359455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6428" y="395605"/>
            <a:ext cx="10515600" cy="782955"/>
          </a:xfrm>
        </p:spPr>
        <p:txBody>
          <a:bodyPr/>
          <a:lstStyle/>
          <a:p>
            <a:r>
              <a:rPr lang="en-US" dirty="0">
                <a:solidFill>
                  <a:schemeClr val="tx1">
                    <a:lumMod val="50000"/>
                    <a:lumOff val="50000"/>
                  </a:schemeClr>
                </a:solidFill>
              </a:rPr>
              <a:t>Strengths and opportunities </a:t>
            </a:r>
            <a:endParaRPr lang="en-AU" dirty="0">
              <a:solidFill>
                <a:schemeClr val="tx1">
                  <a:lumMod val="50000"/>
                  <a:lumOff val="50000"/>
                </a:schemeClr>
              </a:solidFill>
            </a:endParaRPr>
          </a:p>
        </p:txBody>
      </p:sp>
      <p:sp>
        <p:nvSpPr>
          <p:cNvPr id="5" name="Text Placeholder 4"/>
          <p:cNvSpPr>
            <a:spLocks noGrp="1"/>
          </p:cNvSpPr>
          <p:nvPr>
            <p:ph type="body" idx="1"/>
          </p:nvPr>
        </p:nvSpPr>
        <p:spPr/>
        <p:txBody>
          <a:bodyPr/>
          <a:lstStyle/>
          <a:p>
            <a:r>
              <a:rPr lang="en-US" dirty="0"/>
              <a:t>Highest scoring items	</a:t>
            </a:r>
            <a:endParaRPr lang="en-AU" dirty="0"/>
          </a:p>
        </p:txBody>
      </p:sp>
      <p:sp>
        <p:nvSpPr>
          <p:cNvPr id="6" name="Content Placeholder 5"/>
          <p:cNvSpPr>
            <a:spLocks noGrp="1"/>
          </p:cNvSpPr>
          <p:nvPr>
            <p:ph sz="half" idx="2"/>
          </p:nvPr>
        </p:nvSpPr>
        <p:spPr/>
        <p:txBody>
          <a:bodyPr/>
          <a:lstStyle/>
          <a:p>
            <a:endParaRPr lang="en-AU"/>
          </a:p>
        </p:txBody>
      </p:sp>
      <p:sp>
        <p:nvSpPr>
          <p:cNvPr id="7" name="Text Placeholder 6"/>
          <p:cNvSpPr>
            <a:spLocks noGrp="1"/>
          </p:cNvSpPr>
          <p:nvPr>
            <p:ph type="body" sz="quarter" idx="3"/>
          </p:nvPr>
        </p:nvSpPr>
        <p:spPr/>
        <p:txBody>
          <a:bodyPr/>
          <a:lstStyle/>
          <a:p>
            <a:r>
              <a:rPr lang="en-US" dirty="0"/>
              <a:t>Lowest scoring items</a:t>
            </a:r>
            <a:endParaRPr lang="en-AU" dirty="0"/>
          </a:p>
        </p:txBody>
      </p:sp>
      <p:sp>
        <p:nvSpPr>
          <p:cNvPr id="8" name="Content Placeholder 7"/>
          <p:cNvSpPr>
            <a:spLocks noGrp="1"/>
          </p:cNvSpPr>
          <p:nvPr>
            <p:ph sz="quarter" idx="4"/>
          </p:nvPr>
        </p:nvSpPr>
        <p:spPr/>
        <p:txBody>
          <a:bodyPr/>
          <a:lstStyle/>
          <a:p>
            <a:endParaRPr lang="en-AU"/>
          </a:p>
        </p:txBody>
      </p:sp>
      <p:sp>
        <p:nvSpPr>
          <p:cNvPr id="9" name="TextBox 8"/>
          <p:cNvSpPr txBox="1"/>
          <p:nvPr/>
        </p:nvSpPr>
        <p:spPr>
          <a:xfrm>
            <a:off x="8510954" y="6386732"/>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sp>
        <p:nvSpPr>
          <p:cNvPr id="10" name="TextBox 9"/>
          <p:cNvSpPr txBox="1"/>
          <p:nvPr/>
        </p:nvSpPr>
        <p:spPr>
          <a:xfrm>
            <a:off x="7834184" y="3888261"/>
            <a:ext cx="4053015" cy="2585323"/>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Look at the Item Scores in the SAQ Subscale and Item score calculator. Select the 5 highest and 5 lowest scoring items and input them into the sections on this slide. Ensure you put the Item text, not just the Item number. </a:t>
            </a:r>
            <a:endParaRPr lang="en-AU" dirty="0"/>
          </a:p>
        </p:txBody>
      </p:sp>
      <p:sp>
        <p:nvSpPr>
          <p:cNvPr id="11" name="Rectangle 10"/>
          <p:cNvSpPr/>
          <p:nvPr/>
        </p:nvSpPr>
        <p:spPr>
          <a:xfrm>
            <a:off x="839788" y="6386732"/>
            <a:ext cx="4880054" cy="307777"/>
          </a:xfrm>
          <a:prstGeom prst="rect">
            <a:avLst/>
          </a:prstGeom>
        </p:spPr>
        <p:txBody>
          <a:bodyPr wrap="none">
            <a:spAutoFit/>
          </a:bodyPr>
          <a:lstStyle/>
          <a:p>
            <a:r>
              <a:rPr lang="en-AU" sz="1400" dirty="0">
                <a:solidFill>
                  <a:schemeClr val="tx1">
                    <a:lumMod val="50000"/>
                    <a:lumOff val="50000"/>
                  </a:schemeClr>
                </a:solidFill>
              </a:rPr>
              <a:t>* Question is reverse scored (result indicates positive responses)</a:t>
            </a:r>
          </a:p>
        </p:txBody>
      </p:sp>
    </p:spTree>
    <p:extLst>
      <p:ext uri="{BB962C8B-B14F-4D97-AF65-F5344CB8AC3E}">
        <p14:creationId xmlns:p14="http://schemas.microsoft.com/office/powerpoint/2010/main" val="259165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042" y="365125"/>
            <a:ext cx="10515600" cy="801448"/>
          </a:xfrm>
        </p:spPr>
        <p:txBody>
          <a:bodyPr>
            <a:normAutofit/>
          </a:bodyPr>
          <a:lstStyle/>
          <a:p>
            <a:r>
              <a:rPr lang="en-AU" dirty="0">
                <a:solidFill>
                  <a:schemeClr val="tx1">
                    <a:lumMod val="50000"/>
                    <a:lumOff val="50000"/>
                  </a:schemeClr>
                </a:solidFill>
              </a:rPr>
              <a:t>Team Satisfaction</a:t>
            </a:r>
          </a:p>
        </p:txBody>
      </p:sp>
      <p:graphicFrame>
        <p:nvGraphicFramePr>
          <p:cNvPr id="18" name="Content Placeholder 17"/>
          <p:cNvGraphicFramePr>
            <a:graphicFrameLocks noGrp="1"/>
          </p:cNvGraphicFramePr>
          <p:nvPr>
            <p:ph sz="half" idx="2"/>
            <p:extLst>
              <p:ext uri="{D42A27DB-BD31-4B8C-83A1-F6EECF244321}">
                <p14:modId xmlns:p14="http://schemas.microsoft.com/office/powerpoint/2010/main" val="2604095721"/>
              </p:ext>
            </p:extLst>
          </p:nvPr>
        </p:nvGraphicFramePr>
        <p:xfrm>
          <a:off x="4022810" y="1262512"/>
          <a:ext cx="7620550" cy="4708117"/>
        </p:xfrm>
        <a:graphic>
          <a:graphicData uri="http://schemas.openxmlformats.org/drawingml/2006/table">
            <a:tbl>
              <a:tblPr firstRow="1" firstCol="1" lastRow="1" lastCol="1" bandRow="1" bandCol="1">
                <a:tableStyleId>{F2DE63D5-997A-4646-A377-4702673A728D}</a:tableStyleId>
              </a:tblPr>
              <a:tblGrid>
                <a:gridCol w="738960">
                  <a:extLst>
                    <a:ext uri="{9D8B030D-6E8A-4147-A177-3AD203B41FA5}">
                      <a16:colId xmlns:a16="http://schemas.microsoft.com/office/drawing/2014/main" val="20000"/>
                    </a:ext>
                  </a:extLst>
                </a:gridCol>
                <a:gridCol w="5997033">
                  <a:extLst>
                    <a:ext uri="{9D8B030D-6E8A-4147-A177-3AD203B41FA5}">
                      <a16:colId xmlns:a16="http://schemas.microsoft.com/office/drawing/2014/main" val="20001"/>
                    </a:ext>
                  </a:extLst>
                </a:gridCol>
                <a:gridCol w="884557">
                  <a:extLst>
                    <a:ext uri="{9D8B030D-6E8A-4147-A177-3AD203B41FA5}">
                      <a16:colId xmlns:a16="http://schemas.microsoft.com/office/drawing/2014/main" val="20002"/>
                    </a:ext>
                  </a:extLst>
                </a:gridCol>
              </a:tblGrid>
              <a:tr h="673099">
                <a:tc>
                  <a:txBody>
                    <a:bodyPr/>
                    <a:lstStyle/>
                    <a:p>
                      <a:pPr marL="86360" marR="33655" algn="ctr">
                        <a:lnSpc>
                          <a:spcPct val="115000"/>
                        </a:lnSpc>
                        <a:spcAft>
                          <a:spcPts val="0"/>
                        </a:spcAft>
                      </a:pPr>
                      <a:r>
                        <a:rPr lang="en-US" sz="2000" dirty="0">
                          <a:effectLst/>
                        </a:rPr>
                        <a:t>Item</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Question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Item Score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extLst>
                  <a:ext uri="{0D108BD9-81ED-4DB2-BD59-A6C34878D82A}">
                    <a16:rowId xmlns:a16="http://schemas.microsoft.com/office/drawing/2014/main" val="10000"/>
                  </a:ext>
                </a:extLst>
              </a:tr>
              <a:tr h="565516">
                <a:tc>
                  <a:txBody>
                    <a:bodyPr/>
                    <a:lstStyle/>
                    <a:p>
                      <a:pPr marL="86360" marR="33655" algn="ctr">
                        <a:lnSpc>
                          <a:spcPct val="115000"/>
                        </a:lnSpc>
                        <a:spcAft>
                          <a:spcPts val="0"/>
                        </a:spcAft>
                      </a:pPr>
                      <a:r>
                        <a:rPr lang="en-US" sz="1800" b="1" dirty="0">
                          <a:solidFill>
                            <a:schemeClr val="tx1"/>
                          </a:solidFill>
                          <a:effectLst/>
                        </a:rPr>
                        <a:t>1</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chemeClr val="tx1"/>
                          </a:solidFill>
                          <a:effectLst/>
                        </a:rPr>
                        <a:t>Clinical input is well received in my area</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05764">
                <a:tc>
                  <a:txBody>
                    <a:bodyPr/>
                    <a:lstStyle/>
                    <a:p>
                      <a:pPr marL="86360" marR="33655" algn="ctr">
                        <a:lnSpc>
                          <a:spcPct val="115000"/>
                        </a:lnSpc>
                        <a:spcAft>
                          <a:spcPts val="0"/>
                        </a:spcAft>
                      </a:pPr>
                      <a:r>
                        <a:rPr lang="en-US" sz="1800" b="1" dirty="0">
                          <a:solidFill>
                            <a:schemeClr val="tx1"/>
                          </a:solidFill>
                          <a:effectLst/>
                        </a:rPr>
                        <a:t>2</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chemeClr val="tx1"/>
                          </a:solidFill>
                          <a:effectLst/>
                        </a:rPr>
                        <a:t>In my clinical area, it is difficult to speak up if I perceive a problem with patient/client care*</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917817">
                <a:tc>
                  <a:txBody>
                    <a:bodyPr/>
                    <a:lstStyle/>
                    <a:p>
                      <a:pPr marL="86360" marR="33655" algn="ctr">
                        <a:lnSpc>
                          <a:spcPct val="115000"/>
                        </a:lnSpc>
                        <a:spcAft>
                          <a:spcPts val="0"/>
                        </a:spcAft>
                      </a:pPr>
                      <a:r>
                        <a:rPr lang="en-US" sz="1800" b="1" dirty="0">
                          <a:solidFill>
                            <a:schemeClr val="tx1"/>
                          </a:solidFill>
                          <a:effectLst/>
                        </a:rPr>
                        <a:t>3</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chemeClr val="tx1"/>
                          </a:solidFill>
                          <a:effectLst/>
                        </a:rPr>
                        <a:t>Disagreements in my clinical area are appropriately resolved (i.e., not who is right, but what is</a:t>
                      </a:r>
                      <a:r>
                        <a:rPr lang="en-US" sz="1800" b="1" baseline="0" dirty="0">
                          <a:solidFill>
                            <a:schemeClr val="tx1"/>
                          </a:solidFill>
                          <a:effectLst/>
                        </a:rPr>
                        <a:t> </a:t>
                      </a:r>
                      <a:r>
                        <a:rPr lang="en-US" sz="1800" b="1" dirty="0">
                          <a:solidFill>
                            <a:schemeClr val="tx1"/>
                          </a:solidFill>
                          <a:effectLst/>
                        </a:rPr>
                        <a:t>best for the patient/client)</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05764">
                <a:tc>
                  <a:txBody>
                    <a:bodyPr/>
                    <a:lstStyle/>
                    <a:p>
                      <a:pPr marL="86360" marR="33655" algn="ctr">
                        <a:lnSpc>
                          <a:spcPct val="115000"/>
                        </a:lnSpc>
                        <a:spcAft>
                          <a:spcPts val="0"/>
                        </a:spcAft>
                      </a:pPr>
                      <a:r>
                        <a:rPr lang="en-US" sz="1800" b="1" dirty="0">
                          <a:solidFill>
                            <a:schemeClr val="tx1"/>
                          </a:solidFill>
                          <a:effectLst/>
                        </a:rPr>
                        <a:t>4</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solidFill>
                            <a:schemeClr val="tx1"/>
                          </a:solidFill>
                          <a:effectLst/>
                        </a:rPr>
                        <a:t>I have </a:t>
                      </a:r>
                      <a:r>
                        <a:rPr lang="en-US" sz="1800" b="1" dirty="0">
                          <a:solidFill>
                            <a:schemeClr val="tx1"/>
                          </a:solidFill>
                          <a:effectLst/>
                        </a:rPr>
                        <a:t>the support I need from other personnel </a:t>
                      </a:r>
                      <a:r>
                        <a:rPr lang="en-US" sz="1800" b="1">
                          <a:solidFill>
                            <a:schemeClr val="tx1"/>
                          </a:solidFill>
                          <a:effectLst/>
                        </a:rPr>
                        <a:t>to care for patients/clients/do </a:t>
                      </a:r>
                      <a:r>
                        <a:rPr lang="en-US" sz="1800" b="1" dirty="0">
                          <a:solidFill>
                            <a:schemeClr val="tx1"/>
                          </a:solidFill>
                          <a:effectLst/>
                        </a:rPr>
                        <a:t>my job</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05764">
                <a:tc>
                  <a:txBody>
                    <a:bodyPr/>
                    <a:lstStyle/>
                    <a:p>
                      <a:pPr marL="86360" marR="33655" algn="ctr">
                        <a:lnSpc>
                          <a:spcPct val="115000"/>
                        </a:lnSpc>
                        <a:spcAft>
                          <a:spcPts val="0"/>
                        </a:spcAft>
                      </a:pPr>
                      <a:r>
                        <a:rPr lang="en-US" sz="1800" b="1" dirty="0">
                          <a:solidFill>
                            <a:schemeClr val="tx1"/>
                          </a:solidFill>
                          <a:effectLst/>
                        </a:rPr>
                        <a:t>5</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chemeClr val="tx1"/>
                          </a:solidFill>
                          <a:effectLst/>
                        </a:rPr>
                        <a:t>It </a:t>
                      </a:r>
                      <a:r>
                        <a:rPr lang="en-US" sz="1800" b="1">
                          <a:solidFill>
                            <a:schemeClr val="tx1"/>
                          </a:solidFill>
                          <a:effectLst/>
                        </a:rPr>
                        <a:t>is easy </a:t>
                      </a:r>
                      <a:r>
                        <a:rPr lang="en-US" sz="1800" b="1" dirty="0">
                          <a:solidFill>
                            <a:schemeClr val="tx1"/>
                          </a:solidFill>
                          <a:effectLst/>
                        </a:rPr>
                        <a:t>for personnel in </a:t>
                      </a:r>
                      <a:r>
                        <a:rPr lang="en-US" sz="1800" b="1">
                          <a:solidFill>
                            <a:schemeClr val="tx1"/>
                          </a:solidFill>
                          <a:effectLst/>
                        </a:rPr>
                        <a:t>my clinical area to ask </a:t>
                      </a:r>
                      <a:r>
                        <a:rPr lang="en-US" sz="1800" b="1" dirty="0">
                          <a:solidFill>
                            <a:schemeClr val="tx1"/>
                          </a:solidFill>
                          <a:effectLst/>
                        </a:rPr>
                        <a:t>questions when there is </a:t>
                      </a:r>
                      <a:r>
                        <a:rPr lang="en-US" sz="1800" b="1">
                          <a:solidFill>
                            <a:schemeClr val="tx1"/>
                          </a:solidFill>
                          <a:effectLst/>
                        </a:rPr>
                        <a:t>something that </a:t>
                      </a:r>
                      <a:r>
                        <a:rPr lang="en-US" sz="1800" b="1" dirty="0">
                          <a:solidFill>
                            <a:schemeClr val="tx1"/>
                          </a:solidFill>
                          <a:effectLst/>
                        </a:rPr>
                        <a:t>they do </a:t>
                      </a:r>
                      <a:r>
                        <a:rPr lang="en-US" sz="1800" b="1">
                          <a:solidFill>
                            <a:schemeClr val="tx1"/>
                          </a:solidFill>
                          <a:effectLst/>
                        </a:rPr>
                        <a:t>not understand</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605764">
                <a:tc>
                  <a:txBody>
                    <a:bodyPr/>
                    <a:lstStyle/>
                    <a:p>
                      <a:pPr marL="86360" marR="33655" algn="ctr">
                        <a:lnSpc>
                          <a:spcPct val="115000"/>
                        </a:lnSpc>
                        <a:spcAft>
                          <a:spcPts val="0"/>
                        </a:spcAft>
                      </a:pPr>
                      <a:r>
                        <a:rPr lang="en-US" sz="1800" b="1" dirty="0">
                          <a:solidFill>
                            <a:schemeClr val="tx1"/>
                          </a:solidFill>
                          <a:effectLst/>
                        </a:rPr>
                        <a:t>6</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marL="86360" marR="33655">
                        <a:lnSpc>
                          <a:spcPct val="115000"/>
                        </a:lnSpc>
                        <a:spcAft>
                          <a:spcPts val="0"/>
                        </a:spcAft>
                      </a:pPr>
                      <a:r>
                        <a:rPr lang="en-AU" sz="1800" b="1" dirty="0">
                          <a:solidFill>
                            <a:schemeClr val="tx1"/>
                          </a:solidFill>
                          <a:effectLst/>
                        </a:rPr>
                        <a:t> </a:t>
                      </a:r>
                      <a:r>
                        <a:rPr lang="en-US" sz="1800" b="1">
                          <a:solidFill>
                            <a:schemeClr val="tx1"/>
                          </a:solidFill>
                          <a:effectLst/>
                        </a:rPr>
                        <a:t>The clinicians </a:t>
                      </a:r>
                      <a:r>
                        <a:rPr lang="en-US" sz="1800" b="1" dirty="0">
                          <a:solidFill>
                            <a:schemeClr val="tx1"/>
                          </a:solidFill>
                          <a:effectLst/>
                        </a:rPr>
                        <a:t>in </a:t>
                      </a:r>
                      <a:r>
                        <a:rPr lang="en-US" sz="1800" b="1">
                          <a:solidFill>
                            <a:schemeClr val="tx1"/>
                          </a:solidFill>
                          <a:effectLst/>
                        </a:rPr>
                        <a:t>my area </a:t>
                      </a:r>
                      <a:r>
                        <a:rPr lang="en-US" sz="1800" b="1" dirty="0">
                          <a:solidFill>
                            <a:schemeClr val="tx1"/>
                          </a:solidFill>
                          <a:effectLst/>
                        </a:rPr>
                        <a:t>work </a:t>
                      </a:r>
                      <a:r>
                        <a:rPr lang="en-US" sz="1800" b="1">
                          <a:solidFill>
                            <a:schemeClr val="tx1"/>
                          </a:solidFill>
                          <a:effectLst/>
                        </a:rPr>
                        <a:t>together as a well-coordinated team</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8" name="Oval 7"/>
          <p:cNvSpPr/>
          <p:nvPr/>
        </p:nvSpPr>
        <p:spPr>
          <a:xfrm>
            <a:off x="987038" y="2424496"/>
            <a:ext cx="2702011" cy="2702011"/>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a:p>
        </p:txBody>
      </p:sp>
      <p:sp>
        <p:nvSpPr>
          <p:cNvPr id="10" name="Rectangle 9"/>
          <p:cNvSpPr/>
          <p:nvPr/>
        </p:nvSpPr>
        <p:spPr>
          <a:xfrm>
            <a:off x="1320800" y="3452337"/>
            <a:ext cx="2214880" cy="646331"/>
          </a:xfrm>
          <a:prstGeom prst="rect">
            <a:avLst/>
          </a:prstGeom>
        </p:spPr>
        <p:txBody>
          <a:bodyPr wrap="square">
            <a:spAutoFit/>
          </a:bodyPr>
          <a:lstStyle/>
          <a:p>
            <a:r>
              <a:rPr lang="en-AU" sz="3600" dirty="0">
                <a:solidFill>
                  <a:schemeClr val="bg1"/>
                </a:solidFill>
              </a:rPr>
              <a:t>Score: </a:t>
            </a:r>
            <a:r>
              <a:rPr lang="en-AU" sz="3600" dirty="0">
                <a:solidFill>
                  <a:srgbClr val="FF0000"/>
                </a:solidFill>
              </a:rPr>
              <a:t>XX</a:t>
            </a:r>
          </a:p>
        </p:txBody>
      </p:sp>
      <p:sp>
        <p:nvSpPr>
          <p:cNvPr id="14" name="TextBox 13"/>
          <p:cNvSpPr txBox="1"/>
          <p:nvPr/>
        </p:nvSpPr>
        <p:spPr>
          <a:xfrm>
            <a:off x="8384345" y="6107439"/>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sp>
        <p:nvSpPr>
          <p:cNvPr id="19" name="TextBox 18"/>
          <p:cNvSpPr txBox="1"/>
          <p:nvPr/>
        </p:nvSpPr>
        <p:spPr>
          <a:xfrm>
            <a:off x="6624736" y="3888261"/>
            <a:ext cx="5262464" cy="2585323"/>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Update the </a:t>
            </a:r>
            <a:r>
              <a:rPr lang="en-US" dirty="0" err="1"/>
              <a:t>coloured</a:t>
            </a:r>
            <a:r>
              <a:rPr lang="en-US" dirty="0"/>
              <a:t> circle with the Item score (make sure you change the text to white from red).</a:t>
            </a:r>
          </a:p>
          <a:p>
            <a:endParaRPr lang="en-US" dirty="0"/>
          </a:p>
          <a:p>
            <a:r>
              <a:rPr lang="en-US" dirty="0"/>
              <a:t>Look at the Item Scores in the SAQ Subscale and Item score calculator. Type in the Item score that corresponds to the correct Item number. Make sure you change the text to black from red.</a:t>
            </a:r>
            <a:endParaRPr lang="en-AU" dirty="0"/>
          </a:p>
        </p:txBody>
      </p:sp>
      <p:sp>
        <p:nvSpPr>
          <p:cNvPr id="20" name="Rectangle 19"/>
          <p:cNvSpPr/>
          <p:nvPr/>
        </p:nvSpPr>
        <p:spPr>
          <a:xfrm>
            <a:off x="839788" y="6386732"/>
            <a:ext cx="4880054" cy="307777"/>
          </a:xfrm>
          <a:prstGeom prst="rect">
            <a:avLst/>
          </a:prstGeom>
        </p:spPr>
        <p:txBody>
          <a:bodyPr wrap="none">
            <a:spAutoFit/>
          </a:bodyPr>
          <a:lstStyle/>
          <a:p>
            <a:r>
              <a:rPr lang="en-AU" sz="1400" dirty="0">
                <a:solidFill>
                  <a:schemeClr val="tx1">
                    <a:lumMod val="50000"/>
                    <a:lumOff val="50000"/>
                  </a:schemeClr>
                </a:solidFill>
              </a:rPr>
              <a:t>* Question is reverse scored (result indicates positive responses)</a:t>
            </a:r>
          </a:p>
        </p:txBody>
      </p:sp>
    </p:spTree>
    <p:extLst>
      <p:ext uri="{BB962C8B-B14F-4D97-AF65-F5344CB8AC3E}">
        <p14:creationId xmlns:p14="http://schemas.microsoft.com/office/powerpoint/2010/main" val="415768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0" y="321379"/>
            <a:ext cx="10515600" cy="929280"/>
          </a:xfrm>
        </p:spPr>
        <p:txBody>
          <a:bodyPr>
            <a:normAutofit/>
          </a:bodyPr>
          <a:lstStyle/>
          <a:p>
            <a:r>
              <a:rPr lang="en-AU" dirty="0">
                <a:solidFill>
                  <a:schemeClr val="tx1">
                    <a:lumMod val="50000"/>
                    <a:lumOff val="50000"/>
                  </a:schemeClr>
                </a:solidFill>
              </a:rPr>
              <a:t>Safety Climate</a:t>
            </a:r>
          </a:p>
        </p:txBody>
      </p:sp>
      <p:sp>
        <p:nvSpPr>
          <p:cNvPr id="8" name="Oval 7"/>
          <p:cNvSpPr/>
          <p:nvPr/>
        </p:nvSpPr>
        <p:spPr>
          <a:xfrm>
            <a:off x="976878" y="2489563"/>
            <a:ext cx="2702011" cy="2702011"/>
          </a:xfrm>
          <a:prstGeom prst="ellipse">
            <a:avLst/>
          </a:prstGeom>
          <a:solidFill>
            <a:srgbClr val="70AD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extBox 13"/>
          <p:cNvSpPr txBox="1"/>
          <p:nvPr/>
        </p:nvSpPr>
        <p:spPr>
          <a:xfrm>
            <a:off x="8384345" y="6107439"/>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graphicFrame>
        <p:nvGraphicFramePr>
          <p:cNvPr id="18" name="Content Placeholder 17"/>
          <p:cNvGraphicFramePr>
            <a:graphicFrameLocks noGrp="1"/>
          </p:cNvGraphicFramePr>
          <p:nvPr>
            <p:ph sz="half" idx="4294967295"/>
            <p:extLst>
              <p:ext uri="{D42A27DB-BD31-4B8C-83A1-F6EECF244321}">
                <p14:modId xmlns:p14="http://schemas.microsoft.com/office/powerpoint/2010/main" val="3453431590"/>
              </p:ext>
            </p:extLst>
          </p:nvPr>
        </p:nvGraphicFramePr>
        <p:xfrm>
          <a:off x="4095176" y="1191083"/>
          <a:ext cx="7792024" cy="4782996"/>
        </p:xfrm>
        <a:graphic>
          <a:graphicData uri="http://schemas.openxmlformats.org/drawingml/2006/table">
            <a:tbl>
              <a:tblPr firstRow="1" firstCol="1" lastRow="1" lastCol="1" bandRow="1" bandCol="1">
                <a:tableStyleId>{F2DE63D5-997A-4646-A377-4702673A728D}</a:tableStyleId>
              </a:tblPr>
              <a:tblGrid>
                <a:gridCol w="751144">
                  <a:extLst>
                    <a:ext uri="{9D8B030D-6E8A-4147-A177-3AD203B41FA5}">
                      <a16:colId xmlns:a16="http://schemas.microsoft.com/office/drawing/2014/main" val="20000"/>
                    </a:ext>
                  </a:extLst>
                </a:gridCol>
                <a:gridCol w="6177280">
                  <a:extLst>
                    <a:ext uri="{9D8B030D-6E8A-4147-A177-3AD203B41FA5}">
                      <a16:colId xmlns:a16="http://schemas.microsoft.com/office/drawing/2014/main" val="20001"/>
                    </a:ext>
                  </a:extLst>
                </a:gridCol>
                <a:gridCol w="863600">
                  <a:extLst>
                    <a:ext uri="{9D8B030D-6E8A-4147-A177-3AD203B41FA5}">
                      <a16:colId xmlns:a16="http://schemas.microsoft.com/office/drawing/2014/main" val="20002"/>
                    </a:ext>
                  </a:extLst>
                </a:gridCol>
              </a:tblGrid>
              <a:tr h="684959">
                <a:tc>
                  <a:txBody>
                    <a:bodyPr/>
                    <a:lstStyle/>
                    <a:p>
                      <a:pPr marL="86360" marR="33655" algn="ctr">
                        <a:lnSpc>
                          <a:spcPct val="115000"/>
                        </a:lnSpc>
                        <a:spcAft>
                          <a:spcPts val="0"/>
                        </a:spcAft>
                      </a:pPr>
                      <a:r>
                        <a:rPr lang="en-US" sz="2000" dirty="0">
                          <a:effectLst/>
                        </a:rPr>
                        <a:t>Item</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Question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Item Score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extLst>
                  <a:ext uri="{0D108BD9-81ED-4DB2-BD59-A6C34878D82A}">
                    <a16:rowId xmlns:a16="http://schemas.microsoft.com/office/drawing/2014/main" val="10000"/>
                  </a:ext>
                </a:extLst>
              </a:tr>
              <a:tr h="547287">
                <a:tc>
                  <a:txBody>
                    <a:bodyPr/>
                    <a:lstStyle/>
                    <a:p>
                      <a:pPr marL="86360" marR="33655" algn="ctr">
                        <a:lnSpc>
                          <a:spcPct val="115000"/>
                        </a:lnSpc>
                        <a:spcAft>
                          <a:spcPts val="0"/>
                        </a:spcAft>
                      </a:pPr>
                      <a:r>
                        <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 would </a:t>
                      </a:r>
                      <a:r>
                        <a:rPr lang="en-US" sz="1800" b="1">
                          <a:effectLst/>
                          <a:latin typeface="Calibri" panose="020F0502020204030204" pitchFamily="34" charset="0"/>
                          <a:ea typeface="Calibri" panose="020F0502020204030204" pitchFamily="34" charset="0"/>
                          <a:cs typeface="Times New Roman" panose="02020603050405020304" pitchFamily="18" charset="0"/>
                        </a:rPr>
                        <a:t>feel safe being treated here as a patient/client</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47287">
                <a:tc>
                  <a:txBody>
                    <a:bodyPr/>
                    <a:lstStyle/>
                    <a:p>
                      <a:pPr marL="86360" marR="33655" algn="ctr">
                        <a:lnSpc>
                          <a:spcPct val="115000"/>
                        </a:lnSpc>
                        <a:spcAft>
                          <a:spcPts val="0"/>
                        </a:spcAft>
                      </a:pPr>
                      <a:r>
                        <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Errors are handled appropriately in my clinical area</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16438">
                <a:tc>
                  <a:txBody>
                    <a:bodyPr/>
                    <a:lstStyle/>
                    <a:p>
                      <a:pPr marL="86360" marR="33655" algn="ctr">
                        <a:lnSpc>
                          <a:spcPct val="115000"/>
                        </a:lnSpc>
                        <a:spcAft>
                          <a:spcPts val="0"/>
                        </a:spcAft>
                      </a:pPr>
                      <a:r>
                        <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 know the </a:t>
                      </a:r>
                      <a:r>
                        <a:rPr lang="en-US" sz="1800" b="1">
                          <a:effectLst/>
                          <a:latin typeface="Calibri" panose="020F0502020204030204" pitchFamily="34" charset="0"/>
                          <a:ea typeface="Calibri" panose="020F0502020204030204" pitchFamily="34" charset="0"/>
                          <a:cs typeface="Times New Roman" panose="02020603050405020304" pitchFamily="18" charset="0"/>
                        </a:rPr>
                        <a:t>proper channels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to direct </a:t>
                      </a:r>
                      <a:r>
                        <a:rPr lang="en-US" sz="1800" b="1">
                          <a:effectLst/>
                          <a:latin typeface="Calibri" panose="020F0502020204030204" pitchFamily="34" charset="0"/>
                          <a:ea typeface="Calibri" panose="020F0502020204030204" pitchFamily="34" charset="0"/>
                          <a:cs typeface="Times New Roman" panose="02020603050405020304" pitchFamily="18" charset="0"/>
                        </a:rPr>
                        <a:t>questions regarding patient/client safety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in </a:t>
                      </a:r>
                      <a:r>
                        <a:rPr lang="en-US" sz="1800" b="1">
                          <a:effectLst/>
                          <a:latin typeface="Calibri" panose="020F0502020204030204" pitchFamily="34" charset="0"/>
                          <a:ea typeface="Calibri" panose="020F0502020204030204" pitchFamily="34" charset="0"/>
                          <a:cs typeface="Times New Roman" panose="02020603050405020304" pitchFamily="18" charset="0"/>
                        </a:rPr>
                        <a:t>my clinical area</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47287">
                <a:tc>
                  <a:txBody>
                    <a:bodyPr/>
                    <a:lstStyle/>
                    <a:p>
                      <a:pPr marL="86360" marR="33655" algn="ctr">
                        <a:lnSpc>
                          <a:spcPct val="115000"/>
                        </a:lnSpc>
                        <a:spcAft>
                          <a:spcPts val="0"/>
                        </a:spcAft>
                      </a:pPr>
                      <a:r>
                        <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 </a:t>
                      </a:r>
                      <a:r>
                        <a:rPr lang="en-US" sz="1800" b="1">
                          <a:effectLst/>
                          <a:latin typeface="Calibri" panose="020F0502020204030204" pitchFamily="34" charset="0"/>
                          <a:ea typeface="Calibri" panose="020F0502020204030204" pitchFamily="34" charset="0"/>
                          <a:cs typeface="Times New Roman" panose="02020603050405020304" pitchFamily="18" charset="0"/>
                        </a:rPr>
                        <a:t>receive appropriate feedback about my performance</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47287">
                <a:tc>
                  <a:txBody>
                    <a:bodyPr/>
                    <a:lstStyle/>
                    <a:p>
                      <a:pPr marL="86360" marR="33655" algn="ctr">
                        <a:lnSpc>
                          <a:spcPct val="115000"/>
                        </a:lnSpc>
                        <a:spcAft>
                          <a:spcPts val="0"/>
                        </a:spcAft>
                      </a:pPr>
                      <a:r>
                        <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In this area, it is difficult to discuss errors*</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616438">
                <a:tc>
                  <a:txBody>
                    <a:bodyPr/>
                    <a:lstStyle/>
                    <a:p>
                      <a:pPr marL="86360" marR="33655" algn="ctr">
                        <a:lnSpc>
                          <a:spcPct val="115000"/>
                        </a:lnSpc>
                        <a:spcAft>
                          <a:spcPts val="0"/>
                        </a:spcAft>
                      </a:pPr>
                      <a:r>
                        <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I am encouraged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by </a:t>
                      </a:r>
                      <a:r>
                        <a:rPr lang="en-US" sz="1800" b="1">
                          <a:effectLst/>
                          <a:latin typeface="Calibri" panose="020F0502020204030204" pitchFamily="34" charset="0"/>
                          <a:ea typeface="Calibri" panose="020F0502020204030204" pitchFamily="34" charset="0"/>
                          <a:cs typeface="Times New Roman" panose="02020603050405020304" pitchFamily="18" charset="0"/>
                        </a:rPr>
                        <a:t>my colleagues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to </a:t>
                      </a:r>
                      <a:r>
                        <a:rPr lang="en-US" sz="1800" b="1">
                          <a:effectLst/>
                          <a:latin typeface="Calibri" panose="020F0502020204030204" pitchFamily="34" charset="0"/>
                          <a:ea typeface="Calibri" panose="020F0502020204030204" pitchFamily="34" charset="0"/>
                          <a:cs typeface="Times New Roman" panose="02020603050405020304" pitchFamily="18" charset="0"/>
                        </a:rPr>
                        <a:t>report any patient/client safety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concerns </a:t>
                      </a:r>
                      <a:r>
                        <a:rPr lang="en-US" sz="1800" b="1">
                          <a:effectLst/>
                          <a:latin typeface="Calibri" panose="020F0502020204030204" pitchFamily="34" charset="0"/>
                          <a:ea typeface="Calibri" panose="020F0502020204030204" pitchFamily="34" charset="0"/>
                          <a:cs typeface="Times New Roman" panose="02020603050405020304" pitchFamily="18" charset="0"/>
                        </a:rPr>
                        <a:t>I may have</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616438">
                <a:tc>
                  <a:txBody>
                    <a:bodyPr/>
                    <a:lstStyle/>
                    <a:p>
                      <a:pPr marL="86360" marR="33655" algn="ctr">
                        <a:lnSpc>
                          <a:spcPct val="115000"/>
                        </a:lnSpc>
                        <a:spcAft>
                          <a:spcPts val="0"/>
                        </a:spcAft>
                      </a:pPr>
                      <a:r>
                        <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The culture in </a:t>
                      </a:r>
                      <a:r>
                        <a:rPr lang="en-US" sz="1800" b="1">
                          <a:effectLst/>
                          <a:latin typeface="Calibri" panose="020F0502020204030204" pitchFamily="34" charset="0"/>
                          <a:ea typeface="Calibri" panose="020F0502020204030204" pitchFamily="34" charset="0"/>
                          <a:cs typeface="Times New Roman" panose="02020603050405020304" pitchFamily="18" charset="0"/>
                        </a:rPr>
                        <a:t>my clinical area makes it easy to learn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from the errors of others</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marL="86360" marR="33655" lvl="0" indent="0" algn="l" defTabSz="914400" rtl="0" eaLnBrk="1" fontAlgn="auto" latinLnBrk="0" hangingPunct="1">
                        <a:lnSpc>
                          <a:spcPct val="115000"/>
                        </a:lnSpc>
                        <a:spcBef>
                          <a:spcPts val="0"/>
                        </a:spcBef>
                        <a:spcAft>
                          <a:spcPts val="0"/>
                        </a:spcAft>
                        <a:buClrTx/>
                        <a:buSzTx/>
                        <a:buFontTx/>
                        <a:buNone/>
                        <a:tabLst/>
                        <a:defRPr/>
                      </a:pPr>
                      <a:r>
                        <a:rPr lang="en-US" sz="1800" b="1" dirty="0">
                          <a:solidFill>
                            <a:srgbClr val="FF0000"/>
                          </a:solidFill>
                          <a:effectLst/>
                        </a:rPr>
                        <a:t>XX</a:t>
                      </a: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20" name="Rectangle 19"/>
          <p:cNvSpPr/>
          <p:nvPr/>
        </p:nvSpPr>
        <p:spPr>
          <a:xfrm>
            <a:off x="839788" y="6386732"/>
            <a:ext cx="4880054" cy="307777"/>
          </a:xfrm>
          <a:prstGeom prst="rect">
            <a:avLst/>
          </a:prstGeom>
        </p:spPr>
        <p:txBody>
          <a:bodyPr wrap="none">
            <a:spAutoFit/>
          </a:bodyPr>
          <a:lstStyle/>
          <a:p>
            <a:r>
              <a:rPr lang="en-AU" sz="1400" dirty="0">
                <a:solidFill>
                  <a:schemeClr val="tx1">
                    <a:lumMod val="50000"/>
                    <a:lumOff val="50000"/>
                  </a:schemeClr>
                </a:solidFill>
              </a:rPr>
              <a:t>* Question is reverse scored (result indicates positive responses)</a:t>
            </a:r>
          </a:p>
        </p:txBody>
      </p:sp>
      <p:sp>
        <p:nvSpPr>
          <p:cNvPr id="21" name="TextBox 20"/>
          <p:cNvSpPr txBox="1"/>
          <p:nvPr/>
        </p:nvSpPr>
        <p:spPr>
          <a:xfrm>
            <a:off x="6624736" y="3888261"/>
            <a:ext cx="5262464" cy="2585323"/>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Update the </a:t>
            </a:r>
            <a:r>
              <a:rPr lang="en-US" dirty="0" err="1"/>
              <a:t>coloured</a:t>
            </a:r>
            <a:r>
              <a:rPr lang="en-US" dirty="0"/>
              <a:t> circle with the Item score (make sure you change the text to white from red).</a:t>
            </a:r>
          </a:p>
          <a:p>
            <a:endParaRPr lang="en-US" dirty="0"/>
          </a:p>
          <a:p>
            <a:r>
              <a:rPr lang="en-US" dirty="0"/>
              <a:t>Look at the Item Scores in the SAQ Subscale and Item score calculator. Type in the Item score that corresponds to the correct Item number. Make sure you change the text to black from red.</a:t>
            </a:r>
            <a:endParaRPr lang="en-AU" dirty="0"/>
          </a:p>
        </p:txBody>
      </p:sp>
      <p:sp>
        <p:nvSpPr>
          <p:cNvPr id="9" name="Rectangle 8"/>
          <p:cNvSpPr/>
          <p:nvPr/>
        </p:nvSpPr>
        <p:spPr>
          <a:xfrm>
            <a:off x="1320800" y="3452337"/>
            <a:ext cx="2214880" cy="646331"/>
          </a:xfrm>
          <a:prstGeom prst="rect">
            <a:avLst/>
          </a:prstGeom>
        </p:spPr>
        <p:txBody>
          <a:bodyPr wrap="square">
            <a:spAutoFit/>
          </a:bodyPr>
          <a:lstStyle/>
          <a:p>
            <a:r>
              <a:rPr lang="en-AU" sz="3600" dirty="0">
                <a:solidFill>
                  <a:schemeClr val="bg1"/>
                </a:solidFill>
              </a:rPr>
              <a:t>Score: </a:t>
            </a:r>
            <a:r>
              <a:rPr lang="en-AU" sz="3600" dirty="0">
                <a:solidFill>
                  <a:srgbClr val="FF0000"/>
                </a:solidFill>
              </a:rPr>
              <a:t>XX</a:t>
            </a:r>
          </a:p>
        </p:txBody>
      </p:sp>
    </p:spTree>
    <p:extLst>
      <p:ext uri="{BB962C8B-B14F-4D97-AF65-F5344CB8AC3E}">
        <p14:creationId xmlns:p14="http://schemas.microsoft.com/office/powerpoint/2010/main" val="902760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p:cNvSpPr/>
          <p:nvPr/>
        </p:nvSpPr>
        <p:spPr>
          <a:xfrm>
            <a:off x="953467" y="2392396"/>
            <a:ext cx="2702011" cy="2702011"/>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716280" y="377709"/>
            <a:ext cx="10515600" cy="958099"/>
          </a:xfrm>
        </p:spPr>
        <p:txBody>
          <a:bodyPr>
            <a:normAutofit/>
          </a:bodyPr>
          <a:lstStyle/>
          <a:p>
            <a:r>
              <a:rPr lang="en-AU" dirty="0">
                <a:solidFill>
                  <a:schemeClr val="tx1">
                    <a:lumMod val="50000"/>
                    <a:lumOff val="50000"/>
                  </a:schemeClr>
                </a:solidFill>
              </a:rPr>
              <a:t>Job Satisfaction</a:t>
            </a:r>
          </a:p>
        </p:txBody>
      </p:sp>
      <p:sp>
        <p:nvSpPr>
          <p:cNvPr id="6" name="TextBox 5"/>
          <p:cNvSpPr txBox="1"/>
          <p:nvPr/>
        </p:nvSpPr>
        <p:spPr>
          <a:xfrm>
            <a:off x="8384345" y="6107439"/>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graphicFrame>
        <p:nvGraphicFramePr>
          <p:cNvPr id="8" name="Content Placeholder 17"/>
          <p:cNvGraphicFramePr>
            <a:graphicFrameLocks noGrp="1"/>
          </p:cNvGraphicFramePr>
          <p:nvPr>
            <p:ph sz="half" idx="4294967295"/>
            <p:extLst>
              <p:ext uri="{D42A27DB-BD31-4B8C-83A1-F6EECF244321}">
                <p14:modId xmlns:p14="http://schemas.microsoft.com/office/powerpoint/2010/main" val="2367972179"/>
              </p:ext>
            </p:extLst>
          </p:nvPr>
        </p:nvGraphicFramePr>
        <p:xfrm>
          <a:off x="4410136" y="1492973"/>
          <a:ext cx="6821745" cy="3996650"/>
        </p:xfrm>
        <a:graphic>
          <a:graphicData uri="http://schemas.openxmlformats.org/drawingml/2006/table">
            <a:tbl>
              <a:tblPr firstRow="1" firstCol="1" lastRow="1" lastCol="1" bandRow="1" bandCol="1">
                <a:tableStyleId>{F2DE63D5-997A-4646-A377-4702673A728D}</a:tableStyleId>
              </a:tblPr>
              <a:tblGrid>
                <a:gridCol w="659704">
                  <a:extLst>
                    <a:ext uri="{9D8B030D-6E8A-4147-A177-3AD203B41FA5}">
                      <a16:colId xmlns:a16="http://schemas.microsoft.com/office/drawing/2014/main" val="20000"/>
                    </a:ext>
                  </a:extLst>
                </a:gridCol>
                <a:gridCol w="5183246">
                  <a:extLst>
                    <a:ext uri="{9D8B030D-6E8A-4147-A177-3AD203B41FA5}">
                      <a16:colId xmlns:a16="http://schemas.microsoft.com/office/drawing/2014/main" val="20001"/>
                    </a:ext>
                  </a:extLst>
                </a:gridCol>
                <a:gridCol w="978795">
                  <a:extLst>
                    <a:ext uri="{9D8B030D-6E8A-4147-A177-3AD203B41FA5}">
                      <a16:colId xmlns:a16="http://schemas.microsoft.com/office/drawing/2014/main" val="20002"/>
                    </a:ext>
                  </a:extLst>
                </a:gridCol>
              </a:tblGrid>
              <a:tr h="514939">
                <a:tc>
                  <a:txBody>
                    <a:bodyPr/>
                    <a:lstStyle/>
                    <a:p>
                      <a:pPr marL="86360" marR="33655" algn="ctr">
                        <a:lnSpc>
                          <a:spcPct val="115000"/>
                        </a:lnSpc>
                        <a:spcAft>
                          <a:spcPts val="0"/>
                        </a:spcAft>
                      </a:pPr>
                      <a:r>
                        <a:rPr lang="en-US" sz="2000" dirty="0">
                          <a:effectLst/>
                        </a:rPr>
                        <a:t>Item</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Question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Item Score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extLst>
                  <a:ext uri="{0D108BD9-81ED-4DB2-BD59-A6C34878D82A}">
                    <a16:rowId xmlns:a16="http://schemas.microsoft.com/office/drawing/2014/main" val="10000"/>
                  </a:ext>
                </a:extLst>
              </a:tr>
              <a:tr h="659122">
                <a:tc>
                  <a:txBody>
                    <a:bodyPr/>
                    <a:lstStyle/>
                    <a:p>
                      <a:pPr marL="86360" marR="33655" algn="ctr">
                        <a:lnSpc>
                          <a:spcPct val="115000"/>
                        </a:lnSpc>
                        <a:spcAft>
                          <a:spcPts val="0"/>
                        </a:spcAft>
                      </a:pPr>
                      <a:r>
                        <a:rPr lang="en-US" sz="1800" b="1" dirty="0">
                          <a:solidFill>
                            <a:schemeClr val="tx1"/>
                          </a:solidFill>
                          <a:effectLst/>
                        </a:rPr>
                        <a:t>15</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 like my job</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59122">
                <a:tc>
                  <a:txBody>
                    <a:bodyPr/>
                    <a:lstStyle/>
                    <a:p>
                      <a:pPr marL="86360" marR="33655" algn="ctr">
                        <a:lnSpc>
                          <a:spcPct val="115000"/>
                        </a:lnSpc>
                        <a:spcAft>
                          <a:spcPts val="0"/>
                        </a:spcAft>
                      </a:pPr>
                      <a:r>
                        <a:rPr lang="en-US" sz="1800" b="1" dirty="0">
                          <a:solidFill>
                            <a:schemeClr val="tx1"/>
                          </a:solidFill>
                          <a:effectLst/>
                        </a:rPr>
                        <a:t>16</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Working in </a:t>
                      </a:r>
                      <a:r>
                        <a:rPr lang="en-US" sz="1800" b="1">
                          <a:effectLst/>
                          <a:latin typeface="Calibri" panose="020F0502020204030204" pitchFamily="34" charset="0"/>
                          <a:ea typeface="Calibri" panose="020F0502020204030204" pitchFamily="34" charset="0"/>
                          <a:cs typeface="Times New Roman" panose="02020603050405020304" pitchFamily="18" charset="0"/>
                        </a:rPr>
                        <a:t>this hospital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is like </a:t>
                      </a:r>
                      <a:r>
                        <a:rPr lang="en-US" sz="1800" b="1">
                          <a:effectLst/>
                          <a:latin typeface="Calibri" panose="020F0502020204030204" pitchFamily="34" charset="0"/>
                          <a:ea typeface="Calibri" panose="020F0502020204030204" pitchFamily="34" charset="0"/>
                          <a:cs typeface="Times New Roman" panose="02020603050405020304" pitchFamily="18" charset="0"/>
                        </a:rPr>
                        <a:t>being part of a large family</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59122">
                <a:tc>
                  <a:txBody>
                    <a:bodyPr/>
                    <a:lstStyle/>
                    <a:p>
                      <a:pPr marL="86360" marR="33655" algn="ctr">
                        <a:lnSpc>
                          <a:spcPct val="115000"/>
                        </a:lnSpc>
                        <a:spcAft>
                          <a:spcPts val="0"/>
                        </a:spcAft>
                      </a:pPr>
                      <a:r>
                        <a:rPr lang="en-US" sz="1800" b="1" dirty="0">
                          <a:solidFill>
                            <a:schemeClr val="tx1"/>
                          </a:solidFill>
                          <a:effectLst/>
                        </a:rPr>
                        <a:t>17</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This hospital is a good place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to work</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59122">
                <a:tc>
                  <a:txBody>
                    <a:bodyPr/>
                    <a:lstStyle/>
                    <a:p>
                      <a:pPr marL="86360" marR="33655" algn="ctr">
                        <a:lnSpc>
                          <a:spcPct val="115000"/>
                        </a:lnSpc>
                        <a:spcAft>
                          <a:spcPts val="0"/>
                        </a:spcAft>
                      </a:pPr>
                      <a:r>
                        <a:rPr lang="en-US" sz="1800" b="1" dirty="0">
                          <a:solidFill>
                            <a:schemeClr val="tx1"/>
                          </a:solidFill>
                          <a:effectLst/>
                        </a:rPr>
                        <a:t>18</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I am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proud to work here</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59122">
                <a:tc>
                  <a:txBody>
                    <a:bodyPr/>
                    <a:lstStyle/>
                    <a:p>
                      <a:pPr marL="86360" marR="33655" algn="ctr">
                        <a:lnSpc>
                          <a:spcPct val="115000"/>
                        </a:lnSpc>
                        <a:spcAft>
                          <a:spcPts val="0"/>
                        </a:spcAft>
                      </a:pPr>
                      <a:r>
                        <a:rPr lang="en-US" sz="1800" b="1" dirty="0">
                          <a:solidFill>
                            <a:schemeClr val="tx1"/>
                          </a:solidFill>
                          <a:effectLst/>
                        </a:rPr>
                        <a:t>19</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Morale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in </a:t>
                      </a:r>
                      <a:r>
                        <a:rPr lang="en-US" sz="1800" b="1">
                          <a:effectLst/>
                          <a:latin typeface="Calibri" panose="020F0502020204030204" pitchFamily="34" charset="0"/>
                          <a:ea typeface="Calibri" panose="020F0502020204030204" pitchFamily="34" charset="0"/>
                          <a:cs typeface="Times New Roman" panose="02020603050405020304" pitchFamily="18" charset="0"/>
                        </a:rPr>
                        <a:t>my clinical area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is high</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10" name="TextBox 9"/>
          <p:cNvSpPr txBox="1"/>
          <p:nvPr/>
        </p:nvSpPr>
        <p:spPr>
          <a:xfrm>
            <a:off x="6624736" y="3888261"/>
            <a:ext cx="5262464" cy="2585323"/>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Update the </a:t>
            </a:r>
            <a:r>
              <a:rPr lang="en-US" dirty="0" err="1"/>
              <a:t>coloured</a:t>
            </a:r>
            <a:r>
              <a:rPr lang="en-US" dirty="0"/>
              <a:t> circle with the Item score (make sure you change the text to white from red).</a:t>
            </a:r>
          </a:p>
          <a:p>
            <a:endParaRPr lang="en-US" dirty="0"/>
          </a:p>
          <a:p>
            <a:r>
              <a:rPr lang="en-US" dirty="0"/>
              <a:t>Look at the Item Scores in the SAQ Subscale and Item score calculator. Type in the Item score that corresponds to the correct Item number. Make sure you change the text to black from red.</a:t>
            </a:r>
            <a:endParaRPr lang="en-AU" dirty="0"/>
          </a:p>
        </p:txBody>
      </p:sp>
      <p:sp>
        <p:nvSpPr>
          <p:cNvPr id="9" name="Rectangle 8"/>
          <p:cNvSpPr/>
          <p:nvPr/>
        </p:nvSpPr>
        <p:spPr>
          <a:xfrm>
            <a:off x="1320800" y="3452337"/>
            <a:ext cx="2214880" cy="646331"/>
          </a:xfrm>
          <a:prstGeom prst="rect">
            <a:avLst/>
          </a:prstGeom>
        </p:spPr>
        <p:txBody>
          <a:bodyPr wrap="square">
            <a:spAutoFit/>
          </a:bodyPr>
          <a:lstStyle/>
          <a:p>
            <a:r>
              <a:rPr lang="en-AU" sz="3600" dirty="0">
                <a:solidFill>
                  <a:schemeClr val="bg1"/>
                </a:solidFill>
              </a:rPr>
              <a:t>Score: </a:t>
            </a:r>
            <a:r>
              <a:rPr lang="en-AU" sz="3600" dirty="0">
                <a:solidFill>
                  <a:srgbClr val="FF0000"/>
                </a:solidFill>
              </a:rPr>
              <a:t>XX</a:t>
            </a:r>
          </a:p>
        </p:txBody>
      </p:sp>
    </p:spTree>
    <p:extLst>
      <p:ext uri="{BB962C8B-B14F-4D97-AF65-F5344CB8AC3E}">
        <p14:creationId xmlns:p14="http://schemas.microsoft.com/office/powerpoint/2010/main" val="3538579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640" y="392706"/>
            <a:ext cx="10515600" cy="891031"/>
          </a:xfrm>
        </p:spPr>
        <p:txBody>
          <a:bodyPr>
            <a:normAutofit/>
          </a:bodyPr>
          <a:lstStyle/>
          <a:p>
            <a:r>
              <a:rPr lang="en-AU" dirty="0">
                <a:solidFill>
                  <a:schemeClr val="tx1">
                    <a:lumMod val="50000"/>
                    <a:lumOff val="50000"/>
                  </a:schemeClr>
                </a:solidFill>
              </a:rPr>
              <a:t>Stress Recognition</a:t>
            </a:r>
          </a:p>
        </p:txBody>
      </p:sp>
      <p:sp>
        <p:nvSpPr>
          <p:cNvPr id="8" name="Oval 7"/>
          <p:cNvSpPr/>
          <p:nvPr/>
        </p:nvSpPr>
        <p:spPr>
          <a:xfrm>
            <a:off x="838200" y="2537255"/>
            <a:ext cx="2702011" cy="2702011"/>
          </a:xfrm>
          <a:prstGeom prst="ellipse">
            <a:avLst/>
          </a:prstGeom>
          <a:solidFill>
            <a:srgbClr val="CC00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403723" y="6335063"/>
            <a:ext cx="1598002" cy="369332"/>
          </a:xfrm>
          <a:prstGeom prst="rect">
            <a:avLst/>
          </a:prstGeom>
        </p:spPr>
        <p:txBody>
          <a:bodyPr wrap="none">
            <a:spAutoFit/>
          </a:bodyPr>
          <a:lstStyle/>
          <a:p>
            <a:r>
              <a:rPr lang="en-AU">
                <a:solidFill>
                  <a:schemeClr val="tx1">
                    <a:lumMod val="50000"/>
                    <a:lumOff val="50000"/>
                  </a:schemeClr>
                </a:solidFill>
              </a:rPr>
              <a:t>Average </a:t>
            </a:r>
            <a:r>
              <a:rPr lang="en-AU" dirty="0">
                <a:solidFill>
                  <a:schemeClr val="tx1">
                    <a:lumMod val="50000"/>
                    <a:lumOff val="50000"/>
                  </a:schemeClr>
                </a:solidFill>
              </a:rPr>
              <a:t>Scores</a:t>
            </a:r>
          </a:p>
        </p:txBody>
      </p:sp>
      <p:sp>
        <p:nvSpPr>
          <p:cNvPr id="14" name="TextBox 13"/>
          <p:cNvSpPr txBox="1"/>
          <p:nvPr/>
        </p:nvSpPr>
        <p:spPr>
          <a:xfrm>
            <a:off x="8384345" y="6107439"/>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graphicFrame>
        <p:nvGraphicFramePr>
          <p:cNvPr id="7" name="Content Placeholder 17"/>
          <p:cNvGraphicFramePr>
            <a:graphicFrameLocks noGrp="1"/>
          </p:cNvGraphicFramePr>
          <p:nvPr>
            <p:ph sz="half" idx="4294967295"/>
            <p:extLst>
              <p:ext uri="{D42A27DB-BD31-4B8C-83A1-F6EECF244321}">
                <p14:modId xmlns:p14="http://schemas.microsoft.com/office/powerpoint/2010/main" val="1701609918"/>
              </p:ext>
            </p:extLst>
          </p:nvPr>
        </p:nvGraphicFramePr>
        <p:xfrm>
          <a:off x="4389814" y="1955712"/>
          <a:ext cx="6801425" cy="3448064"/>
        </p:xfrm>
        <a:graphic>
          <a:graphicData uri="http://schemas.openxmlformats.org/drawingml/2006/table">
            <a:tbl>
              <a:tblPr firstRow="1" firstCol="1" lastRow="1" lastCol="1" bandRow="1" bandCol="1">
                <a:tableStyleId>{F2DE63D5-997A-4646-A377-4702673A728D}</a:tableStyleId>
              </a:tblPr>
              <a:tblGrid>
                <a:gridCol w="781626">
                  <a:extLst>
                    <a:ext uri="{9D8B030D-6E8A-4147-A177-3AD203B41FA5}">
                      <a16:colId xmlns:a16="http://schemas.microsoft.com/office/drawing/2014/main" val="20000"/>
                    </a:ext>
                  </a:extLst>
                </a:gridCol>
                <a:gridCol w="5043920">
                  <a:extLst>
                    <a:ext uri="{9D8B030D-6E8A-4147-A177-3AD203B41FA5}">
                      <a16:colId xmlns:a16="http://schemas.microsoft.com/office/drawing/2014/main" val="20001"/>
                    </a:ext>
                  </a:extLst>
                </a:gridCol>
                <a:gridCol w="975879">
                  <a:extLst>
                    <a:ext uri="{9D8B030D-6E8A-4147-A177-3AD203B41FA5}">
                      <a16:colId xmlns:a16="http://schemas.microsoft.com/office/drawing/2014/main" val="20002"/>
                    </a:ext>
                  </a:extLst>
                </a:gridCol>
              </a:tblGrid>
              <a:tr h="536529">
                <a:tc>
                  <a:txBody>
                    <a:bodyPr/>
                    <a:lstStyle/>
                    <a:p>
                      <a:pPr marL="86360" marR="33655" algn="ctr">
                        <a:lnSpc>
                          <a:spcPct val="115000"/>
                        </a:lnSpc>
                        <a:spcAft>
                          <a:spcPts val="0"/>
                        </a:spcAft>
                      </a:pPr>
                      <a:r>
                        <a:rPr lang="en-US" sz="2000" dirty="0">
                          <a:effectLst/>
                        </a:rPr>
                        <a:t>Item</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Question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Item Score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extLst>
                  <a:ext uri="{0D108BD9-81ED-4DB2-BD59-A6C34878D82A}">
                    <a16:rowId xmlns:a16="http://schemas.microsoft.com/office/drawing/2014/main" val="10000"/>
                  </a:ext>
                </a:extLst>
              </a:tr>
              <a:tr h="686756">
                <a:tc>
                  <a:txBody>
                    <a:bodyPr/>
                    <a:lstStyle/>
                    <a:p>
                      <a:pPr marL="86360" marR="33655" algn="ctr">
                        <a:lnSpc>
                          <a:spcPct val="115000"/>
                        </a:lnSpc>
                        <a:spcAft>
                          <a:spcPts val="0"/>
                        </a:spcAft>
                      </a:pPr>
                      <a:r>
                        <a:rPr lang="en-US" sz="1800" b="1" dirty="0">
                          <a:solidFill>
                            <a:schemeClr val="tx1"/>
                          </a:solidFill>
                          <a:effectLst/>
                        </a:rPr>
                        <a:t>20</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When </a:t>
                      </a:r>
                      <a:r>
                        <a:rPr lang="en-US" sz="1800" b="1">
                          <a:effectLst/>
                          <a:latin typeface="Calibri" panose="020F0502020204030204" pitchFamily="34" charset="0"/>
                          <a:ea typeface="Calibri" panose="020F0502020204030204" pitchFamily="34" charset="0"/>
                          <a:cs typeface="Times New Roman" panose="02020603050405020304" pitchFamily="18" charset="0"/>
                        </a:rPr>
                        <a:t>my workload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becomes excessive, </a:t>
                      </a:r>
                      <a:r>
                        <a:rPr lang="en-US" sz="1800" b="1">
                          <a:effectLst/>
                          <a:latin typeface="Calibri" panose="020F0502020204030204" pitchFamily="34" charset="0"/>
                          <a:ea typeface="Calibri" panose="020F0502020204030204" pitchFamily="34" charset="0"/>
                          <a:cs typeface="Times New Roman" panose="02020603050405020304" pitchFamily="18" charset="0"/>
                        </a:rPr>
                        <a:t>my performance is impaired</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86756">
                <a:tc>
                  <a:txBody>
                    <a:bodyPr/>
                    <a:lstStyle/>
                    <a:p>
                      <a:pPr marL="86360" marR="33655" algn="ctr">
                        <a:lnSpc>
                          <a:spcPct val="115000"/>
                        </a:lnSpc>
                        <a:spcAft>
                          <a:spcPts val="0"/>
                        </a:spcAft>
                      </a:pPr>
                      <a:r>
                        <a:rPr lang="en-US" sz="1800" b="1" dirty="0">
                          <a:solidFill>
                            <a:schemeClr val="tx1"/>
                          </a:solidFill>
                          <a:effectLst/>
                        </a:rPr>
                        <a:t>21</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I am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less </a:t>
                      </a:r>
                      <a:r>
                        <a:rPr lang="en-US" sz="1800" b="1">
                          <a:effectLst/>
                          <a:latin typeface="Calibri" panose="020F0502020204030204" pitchFamily="34" charset="0"/>
                          <a:ea typeface="Calibri" panose="020F0502020204030204" pitchFamily="34" charset="0"/>
                          <a:cs typeface="Times New Roman" panose="02020603050405020304" pitchFamily="18" charset="0"/>
                        </a:rPr>
                        <a:t>effective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work </a:t>
                      </a:r>
                      <a:r>
                        <a:rPr lang="en-US" sz="1800" b="1">
                          <a:effectLst/>
                          <a:latin typeface="Calibri" panose="020F0502020204030204" pitchFamily="34" charset="0"/>
                          <a:ea typeface="Calibri" panose="020F0502020204030204" pitchFamily="34" charset="0"/>
                          <a:cs typeface="Times New Roman" panose="02020603050405020304" pitchFamily="18" charset="0"/>
                        </a:rPr>
                        <a:t>when fatigued</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86756">
                <a:tc>
                  <a:txBody>
                    <a:bodyPr/>
                    <a:lstStyle/>
                    <a:p>
                      <a:pPr marL="86360" marR="33655" algn="ctr">
                        <a:lnSpc>
                          <a:spcPct val="115000"/>
                        </a:lnSpc>
                        <a:spcAft>
                          <a:spcPts val="0"/>
                        </a:spcAft>
                      </a:pPr>
                      <a:r>
                        <a:rPr lang="en-US" sz="1800" b="1" dirty="0">
                          <a:solidFill>
                            <a:schemeClr val="tx1"/>
                          </a:solidFill>
                          <a:effectLst/>
                        </a:rPr>
                        <a:t>22</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I am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more likely </a:t>
                      </a:r>
                      <a:r>
                        <a:rPr lang="en-US" sz="1800" b="1">
                          <a:effectLst/>
                          <a:latin typeface="Calibri" panose="020F0502020204030204" pitchFamily="34" charset="0"/>
                          <a:ea typeface="Calibri" panose="020F0502020204030204" pitchFamily="34" charset="0"/>
                          <a:cs typeface="Times New Roman" panose="02020603050405020304" pitchFamily="18" charset="0"/>
                        </a:rPr>
                        <a:t>to make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errors in tense or </a:t>
                      </a:r>
                      <a:r>
                        <a:rPr lang="en-US" sz="1800" b="1">
                          <a:effectLst/>
                          <a:latin typeface="Calibri" panose="020F0502020204030204" pitchFamily="34" charset="0"/>
                          <a:ea typeface="Calibri" panose="020F0502020204030204" pitchFamily="34" charset="0"/>
                          <a:cs typeface="Times New Roman" panose="02020603050405020304" pitchFamily="18" charset="0"/>
                        </a:rPr>
                        <a:t>hostile situations</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86756">
                <a:tc>
                  <a:txBody>
                    <a:bodyPr/>
                    <a:lstStyle/>
                    <a:p>
                      <a:pPr marL="86360" marR="33655" algn="ctr">
                        <a:lnSpc>
                          <a:spcPct val="115000"/>
                        </a:lnSpc>
                        <a:spcAft>
                          <a:spcPts val="0"/>
                        </a:spcAft>
                      </a:pPr>
                      <a:r>
                        <a:rPr lang="en-US" sz="1800" b="1" dirty="0">
                          <a:solidFill>
                            <a:schemeClr val="tx1"/>
                          </a:solidFill>
                          <a:effectLst/>
                        </a:rPr>
                        <a:t>23</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Fatigue impairs my performance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during </a:t>
                      </a:r>
                      <a:r>
                        <a:rPr lang="en-US" sz="1800" b="1">
                          <a:effectLst/>
                          <a:latin typeface="Calibri" panose="020F0502020204030204" pitchFamily="34" charset="0"/>
                          <a:ea typeface="Calibri" panose="020F0502020204030204" pitchFamily="34" charset="0"/>
                          <a:cs typeface="Times New Roman" panose="02020603050405020304" pitchFamily="18" charset="0"/>
                        </a:rPr>
                        <a:t>emergency situations</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10" name="TextBox 9"/>
          <p:cNvSpPr txBox="1"/>
          <p:nvPr/>
        </p:nvSpPr>
        <p:spPr>
          <a:xfrm>
            <a:off x="6624736" y="3888261"/>
            <a:ext cx="5262464" cy="2585323"/>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Update the </a:t>
            </a:r>
            <a:r>
              <a:rPr lang="en-US" dirty="0" err="1"/>
              <a:t>coloured</a:t>
            </a:r>
            <a:r>
              <a:rPr lang="en-US" dirty="0"/>
              <a:t> circle with the Item score (make sure you change the text to white from red).</a:t>
            </a:r>
          </a:p>
          <a:p>
            <a:endParaRPr lang="en-US" dirty="0"/>
          </a:p>
          <a:p>
            <a:r>
              <a:rPr lang="en-US" dirty="0"/>
              <a:t>Look at the Item Scores in the SAQ Subscale and Item score calculator. Type in the Item score that corresponds to the correct Item number. Make sure you change the text to black from red.</a:t>
            </a:r>
            <a:endParaRPr lang="en-AU" dirty="0"/>
          </a:p>
        </p:txBody>
      </p:sp>
      <p:sp>
        <p:nvSpPr>
          <p:cNvPr id="9" name="Rectangle 8"/>
          <p:cNvSpPr/>
          <p:nvPr/>
        </p:nvSpPr>
        <p:spPr>
          <a:xfrm>
            <a:off x="1320800" y="3452337"/>
            <a:ext cx="2214880" cy="646331"/>
          </a:xfrm>
          <a:prstGeom prst="rect">
            <a:avLst/>
          </a:prstGeom>
        </p:spPr>
        <p:txBody>
          <a:bodyPr wrap="square">
            <a:spAutoFit/>
          </a:bodyPr>
          <a:lstStyle/>
          <a:p>
            <a:r>
              <a:rPr lang="en-AU" sz="3600" dirty="0">
                <a:solidFill>
                  <a:schemeClr val="bg1"/>
                </a:solidFill>
              </a:rPr>
              <a:t>Score: </a:t>
            </a:r>
            <a:r>
              <a:rPr lang="en-AU" sz="3600" dirty="0">
                <a:solidFill>
                  <a:srgbClr val="FF0000"/>
                </a:solidFill>
              </a:rPr>
              <a:t>XX</a:t>
            </a:r>
          </a:p>
        </p:txBody>
      </p:sp>
    </p:spTree>
    <p:extLst>
      <p:ext uri="{BB962C8B-B14F-4D97-AF65-F5344CB8AC3E}">
        <p14:creationId xmlns:p14="http://schemas.microsoft.com/office/powerpoint/2010/main" val="1987835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884</TotalTime>
  <Words>2151</Words>
  <Application>Microsoft Office PowerPoint</Application>
  <PresentationFormat>Widescreen</PresentationFormat>
  <Paragraphs>312</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Safety Culture in [your unit or area]</vt:lpstr>
      <vt:lpstr>Safety Attitudes Questionnaire</vt:lpstr>
      <vt:lpstr>Who completed this survey?</vt:lpstr>
      <vt:lpstr>Overall Results</vt:lpstr>
      <vt:lpstr>Strengths and opportunities </vt:lpstr>
      <vt:lpstr>Team Satisfaction</vt:lpstr>
      <vt:lpstr>Safety Climate</vt:lpstr>
      <vt:lpstr>Job Satisfaction</vt:lpstr>
      <vt:lpstr>Stress Recognition</vt:lpstr>
      <vt:lpstr>Perceptions of Unit Management</vt:lpstr>
      <vt:lpstr>Perceptions of Hospital Management</vt:lpstr>
      <vt:lpstr>Working Conditions</vt:lpstr>
      <vt:lpstr>Other items</vt:lpstr>
      <vt:lpstr>Data segmentation</vt:lpstr>
      <vt:lpstr>Debriefing the results </vt:lpstr>
      <vt:lpstr>What next?</vt:lpstr>
    </vt:vector>
  </TitlesOfParts>
  <Company>eHealthNSW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Culture report template </dc:title>
  <dc:creator>Roger Kerr</dc:creator>
  <cp:lastModifiedBy>Zeb Woodpower (Clinical Excellence Commission)</cp:lastModifiedBy>
  <cp:revision>57</cp:revision>
  <dcterms:created xsi:type="dcterms:W3CDTF">2018-10-11T23:42:09Z</dcterms:created>
  <dcterms:modified xsi:type="dcterms:W3CDTF">2020-06-10T02:37:16Z</dcterms:modified>
</cp:coreProperties>
</file>