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70" r:id="rId2"/>
    <p:sldId id="259" r:id="rId3"/>
    <p:sldId id="258" r:id="rId4"/>
    <p:sldId id="260" r:id="rId5"/>
    <p:sldId id="261" r:id="rId6"/>
    <p:sldId id="263" r:id="rId7"/>
    <p:sldId id="262"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80" r:id="rId23"/>
    <p:sldId id="279" r:id="rId24"/>
    <p:sldId id="281" r:id="rId25"/>
    <p:sldId id="282" r:id="rId26"/>
    <p:sldId id="283" r:id="rId27"/>
    <p:sldId id="284" r:id="rId28"/>
    <p:sldId id="285" r:id="rId29"/>
    <p:sldId id="286" r:id="rId30"/>
    <p:sldId id="287" r:id="rId31"/>
    <p:sldId id="299"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648450" cy="9896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9999"/>
    <a:srgbClr val="006666"/>
    <a:srgbClr val="FFFFFF"/>
    <a:srgbClr val="02ADB9"/>
    <a:srgbClr val="31849B"/>
    <a:srgbClr val="EC661C"/>
    <a:srgbClr val="4C4F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86" autoAdjust="0"/>
  </p:normalViewPr>
  <p:slideViewPr>
    <p:cSldViewPr>
      <p:cViewPr varScale="1">
        <p:scale>
          <a:sx n="91" d="100"/>
          <a:sy n="91" d="100"/>
        </p:scale>
        <p:origin x="21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1570" cy="49522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765314" y="1"/>
            <a:ext cx="2881569" cy="495222"/>
          </a:xfrm>
          <a:prstGeom prst="rect">
            <a:avLst/>
          </a:prstGeom>
        </p:spPr>
        <p:txBody>
          <a:bodyPr vert="horz" lIns="91440" tIns="45720" rIns="91440" bIns="45720" rtlCol="0"/>
          <a:lstStyle>
            <a:lvl1pPr algn="r">
              <a:defRPr sz="1200"/>
            </a:lvl1pPr>
          </a:lstStyle>
          <a:p>
            <a:fld id="{C3B780AE-75FB-4CE6-993B-F0F21E2558FA}" type="datetime1">
              <a:rPr lang="en-AU" smtClean="0"/>
              <a:t>12/11/2019</a:t>
            </a:fld>
            <a:endParaRPr lang="en-AU"/>
          </a:p>
        </p:txBody>
      </p:sp>
      <p:sp>
        <p:nvSpPr>
          <p:cNvPr id="4" name="Footer Placeholder 3"/>
          <p:cNvSpPr>
            <a:spLocks noGrp="1"/>
          </p:cNvSpPr>
          <p:nvPr>
            <p:ph type="ftr" sz="quarter" idx="2"/>
          </p:nvPr>
        </p:nvSpPr>
        <p:spPr>
          <a:xfrm>
            <a:off x="0" y="9399661"/>
            <a:ext cx="2881570" cy="495221"/>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765314" y="9399661"/>
            <a:ext cx="2881569" cy="495221"/>
          </a:xfrm>
          <a:prstGeom prst="rect">
            <a:avLst/>
          </a:prstGeom>
        </p:spPr>
        <p:txBody>
          <a:bodyPr vert="horz" lIns="91440" tIns="45720" rIns="91440" bIns="45720" rtlCol="0" anchor="b"/>
          <a:lstStyle>
            <a:lvl1pPr algn="r">
              <a:defRPr sz="1200"/>
            </a:lvl1pPr>
          </a:lstStyle>
          <a:p>
            <a:fld id="{AA2F8CB1-E031-43D0-B471-1AFAF9EB159D}" type="slidenum">
              <a:rPr lang="en-AU" smtClean="0"/>
              <a:t>‹#›</a:t>
            </a:fld>
            <a:endParaRPr lang="en-AU"/>
          </a:p>
        </p:txBody>
      </p:sp>
    </p:spTree>
    <p:extLst>
      <p:ext uri="{BB962C8B-B14F-4D97-AF65-F5344CB8AC3E}">
        <p14:creationId xmlns:p14="http://schemas.microsoft.com/office/powerpoint/2010/main" val="226884546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0995" cy="49482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65917" y="0"/>
            <a:ext cx="2880995" cy="494824"/>
          </a:xfrm>
          <a:prstGeom prst="rect">
            <a:avLst/>
          </a:prstGeom>
        </p:spPr>
        <p:txBody>
          <a:bodyPr vert="horz" lIns="91440" tIns="45720" rIns="91440" bIns="45720" rtlCol="0"/>
          <a:lstStyle>
            <a:lvl1pPr algn="r">
              <a:defRPr sz="1200"/>
            </a:lvl1pPr>
          </a:lstStyle>
          <a:p>
            <a:fld id="{3AD692EC-7137-40CC-A93C-E161AD9D67CE}" type="datetime1">
              <a:rPr lang="en-AU" smtClean="0"/>
              <a:t>12/11/2019</a:t>
            </a:fld>
            <a:endParaRPr lang="en-AU"/>
          </a:p>
        </p:txBody>
      </p:sp>
      <p:sp>
        <p:nvSpPr>
          <p:cNvPr id="4" name="Slide Image Placeholder 3"/>
          <p:cNvSpPr>
            <a:spLocks noGrp="1" noRot="1" noChangeAspect="1"/>
          </p:cNvSpPr>
          <p:nvPr>
            <p:ph type="sldImg" idx="2"/>
          </p:nvPr>
        </p:nvSpPr>
        <p:spPr>
          <a:xfrm>
            <a:off x="849313" y="741363"/>
            <a:ext cx="4949825" cy="371316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4845" y="4700826"/>
            <a:ext cx="5318760" cy="44534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1" y="9399934"/>
            <a:ext cx="2880995" cy="49482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65917" y="9399934"/>
            <a:ext cx="2880995" cy="494824"/>
          </a:xfrm>
          <a:prstGeom prst="rect">
            <a:avLst/>
          </a:prstGeom>
        </p:spPr>
        <p:txBody>
          <a:bodyPr vert="horz" lIns="91440" tIns="45720" rIns="91440" bIns="45720" rtlCol="0" anchor="b"/>
          <a:lstStyle>
            <a:lvl1pPr algn="r">
              <a:defRPr sz="1200"/>
            </a:lvl1pPr>
          </a:lstStyle>
          <a:p>
            <a:fld id="{4A6B0BFD-C9DE-49E8-8022-AEFF90FA0119}" type="slidenum">
              <a:rPr lang="en-AU" smtClean="0"/>
              <a:t>‹#›</a:t>
            </a:fld>
            <a:endParaRPr lang="en-AU"/>
          </a:p>
        </p:txBody>
      </p:sp>
    </p:spTree>
    <p:extLst>
      <p:ext uri="{BB962C8B-B14F-4D97-AF65-F5344CB8AC3E}">
        <p14:creationId xmlns:p14="http://schemas.microsoft.com/office/powerpoint/2010/main" val="24027014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Discontinuity in medication management can cause significant patient harm. It has been estimated that around half of medication errors that occur in hospital occur on admission or discharge, with around 30% of these errors having the potential to cause harm. </a:t>
            </a:r>
          </a:p>
          <a:p>
            <a:endParaRPr lang="en-AU" dirty="0" smtClean="0"/>
          </a:p>
          <a:p>
            <a:r>
              <a:rPr lang="en-AU" dirty="0" smtClean="0"/>
              <a:t>Continuity of medication management can be accomplished by following a series of systematic processes that attempt to ensure patients receive all intended medications at all times. </a:t>
            </a:r>
          </a:p>
          <a:p>
            <a:endParaRPr lang="en-AU" dirty="0" smtClean="0"/>
          </a:p>
          <a:p>
            <a:pPr lvl="0"/>
            <a:r>
              <a:rPr lang="en-AU" dirty="0" smtClean="0"/>
              <a:t>The first of these systematic processes is obtaining</a:t>
            </a:r>
            <a:r>
              <a:rPr lang="en-AU" baseline="0" dirty="0" smtClean="0"/>
              <a:t> </a:t>
            </a:r>
            <a:r>
              <a:rPr lang="en-AU" b="0" i="0" dirty="0" smtClean="0"/>
              <a:t>a Best Possible Medication History (BPMH). </a:t>
            </a:r>
          </a:p>
          <a:p>
            <a:pPr lvl="0"/>
            <a:endParaRPr lang="en-AU" dirty="0" smtClean="0"/>
          </a:p>
          <a:p>
            <a:r>
              <a:rPr lang="en-AU" dirty="0" smtClean="0"/>
              <a:t>This presentation aims to:</a:t>
            </a:r>
          </a:p>
          <a:p>
            <a:pPr>
              <a:buFont typeface="Arial" pitchFamily="34" charset="0"/>
              <a:buChar char="•"/>
            </a:pPr>
            <a:r>
              <a:rPr lang="en-AU" dirty="0" smtClean="0"/>
              <a:t> Clarify the meaning of a BPMH</a:t>
            </a:r>
          </a:p>
          <a:p>
            <a:pPr>
              <a:buFont typeface="Arial" pitchFamily="34" charset="0"/>
              <a:buChar char="•"/>
            </a:pPr>
            <a:r>
              <a:rPr lang="en-AU" dirty="0" smtClean="0"/>
              <a:t> Provide a structured approach to use when interviewing patients</a:t>
            </a:r>
          </a:p>
          <a:p>
            <a:pPr>
              <a:buFont typeface="Arial" pitchFamily="34" charset="0"/>
              <a:buChar char="•"/>
            </a:pPr>
            <a:r>
              <a:rPr lang="en-AU" dirty="0" smtClean="0"/>
              <a:t> Identify the types of medication</a:t>
            </a:r>
            <a:r>
              <a:rPr lang="en-AU" baseline="0" dirty="0" smtClean="0"/>
              <a:t> information </a:t>
            </a:r>
            <a:r>
              <a:rPr lang="en-AU" dirty="0" smtClean="0"/>
              <a:t>sources that can be used, including their benefits and limitations</a:t>
            </a:r>
          </a:p>
          <a:p>
            <a:pPr>
              <a:buFont typeface="Arial" pitchFamily="34" charset="0"/>
              <a:buChar char="•"/>
            </a:pPr>
            <a:r>
              <a:rPr lang="en-AU" dirty="0" smtClean="0"/>
              <a:t> Explain how the BPMH can be used to reduce medication errors.</a:t>
            </a:r>
          </a:p>
          <a:p>
            <a:pPr>
              <a:buFont typeface="Arial" pitchFamily="34" charset="0"/>
              <a:buChar cha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presentation has been developed to assist hospitals implement formal medication reconciliation processes to improve continuity of medication management for patients. The presentation may require some adaptation or the addition of local procedures to suit local needs. </a:t>
            </a:r>
          </a:p>
          <a:p>
            <a:endParaRPr lang="en-AU" dirty="0" smtClean="0"/>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a:t>
            </a:fld>
            <a:endParaRPr lang="en-AU"/>
          </a:p>
        </p:txBody>
      </p:sp>
    </p:spTree>
    <p:extLst>
      <p:ext uri="{BB962C8B-B14F-4D97-AF65-F5344CB8AC3E}">
        <p14:creationId xmlns:p14="http://schemas.microsoft.com/office/powerpoint/2010/main" val="3676966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following slides provide a structured approach to obtaining a BPMH from a patient/carer interview. This structured approach is intended as a guide to encourage standardisation and reduce the likelihood of missing important medication information.  Depending on the circumstances, clinicians will be required to adapt this approach to the situation.</a:t>
            </a:r>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10</a:t>
            </a:fld>
            <a:endParaRPr lang="en-AU"/>
          </a:p>
        </p:txBody>
      </p:sp>
    </p:spTree>
    <p:extLst>
      <p:ext uri="{BB962C8B-B14F-4D97-AF65-F5344CB8AC3E}">
        <p14:creationId xmlns:p14="http://schemas.microsoft.com/office/powerpoint/2010/main" val="3157303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AU" sz="1200" dirty="0" smtClean="0">
                <a:sym typeface="Webdings" pitchFamily="18" charset="2"/>
              </a:rPr>
              <a:t>Background information about the patient’s health and social status can assist in establishing the existence of, or potential for, medication-related problems.</a:t>
            </a:r>
          </a:p>
          <a:p>
            <a:endParaRPr lang="en-AU" dirty="0" smtClean="0"/>
          </a:p>
          <a:p>
            <a:pPr>
              <a:buFont typeface="Arial" pitchFamily="34" charset="0"/>
              <a:buNone/>
            </a:pPr>
            <a:r>
              <a:rPr lang="en-AU" dirty="0" smtClean="0"/>
              <a:t>• Age -</a:t>
            </a:r>
            <a:r>
              <a:rPr lang="en-AU" baseline="0" dirty="0" smtClean="0"/>
              <a:t> </a:t>
            </a:r>
            <a:r>
              <a:rPr lang="en-AU" sz="1200" dirty="0" smtClean="0">
                <a:sym typeface="Webdings" pitchFamily="18" charset="2"/>
              </a:rPr>
              <a:t>Younger and older patients are at most risk of medication-related problems. A patient’s age will indicate their likely ability to metabolise and excrete medications, which has implications for appropriate selection of drug and dosage</a:t>
            </a:r>
            <a:endParaRPr lang="en-AU" dirty="0" smtClean="0"/>
          </a:p>
          <a:p>
            <a:pPr>
              <a:buFont typeface="Arial" pitchFamily="34" charset="0"/>
              <a:buNone/>
            </a:pPr>
            <a:r>
              <a:rPr lang="en-AU" dirty="0" smtClean="0"/>
              <a:t>• Social</a:t>
            </a:r>
            <a:r>
              <a:rPr lang="en-AU" baseline="0" dirty="0" smtClean="0"/>
              <a:t> background - </a:t>
            </a:r>
            <a:r>
              <a:rPr lang="en-AU" sz="1200" dirty="0" smtClean="0">
                <a:sym typeface="Webdings" pitchFamily="18" charset="2"/>
              </a:rPr>
              <a:t>This may impact on the patient’s ability to manage their medicines and influences their medication care needs e.g. live alone</a:t>
            </a:r>
            <a:endParaRPr lang="en-AU" dirty="0" smtClean="0"/>
          </a:p>
          <a:p>
            <a:pPr>
              <a:buFont typeface="Arial" pitchFamily="34" charset="0"/>
              <a:buNone/>
            </a:pPr>
            <a:r>
              <a:rPr lang="en-AU" dirty="0" smtClean="0"/>
              <a:t>• Previous medical</a:t>
            </a:r>
            <a:r>
              <a:rPr lang="en-AU" baseline="0" dirty="0" smtClean="0"/>
              <a:t> history - </a:t>
            </a:r>
            <a:r>
              <a:rPr lang="en-AU" sz="1200" dirty="0" smtClean="0">
                <a:sym typeface="Webdings" pitchFamily="18" charset="2"/>
              </a:rPr>
              <a:t>Concurrent medical conditions may guide the selection of appropriate therapy, help identify drug-disease contraindications and identify untreated conditions</a:t>
            </a:r>
            <a:endParaRPr lang="en-AU" dirty="0" smtClean="0"/>
          </a:p>
          <a:p>
            <a:pPr>
              <a:buFont typeface="Arial" pitchFamily="34" charset="0"/>
              <a:buNone/>
            </a:pPr>
            <a:r>
              <a:rPr lang="en-AU" dirty="0" smtClean="0"/>
              <a:t>• Laboratory and other findings</a:t>
            </a:r>
            <a:r>
              <a:rPr lang="en-AU" baseline="0" dirty="0" smtClean="0"/>
              <a:t> (if available) - </a:t>
            </a:r>
            <a:r>
              <a:rPr lang="en-AU" sz="1200" dirty="0" smtClean="0">
                <a:sym typeface="Webdings" pitchFamily="18" charset="2"/>
              </a:rPr>
              <a:t>Renal function, liver function, full blood count, electrolytes, blood pressure, cardiac rhythm, therapeutic drug monitoring and pain scores - may identify over or under treatment or the need to adjust therapy</a:t>
            </a:r>
          </a:p>
          <a:p>
            <a:pPr>
              <a:buFont typeface="Arial" pitchFamily="34" charset="0"/>
              <a:buNone/>
            </a:pPr>
            <a:r>
              <a:rPr lang="en-AU" dirty="0" smtClean="0"/>
              <a:t>• Presenting condition</a:t>
            </a:r>
            <a:r>
              <a:rPr lang="en-AU" baseline="0" dirty="0" smtClean="0"/>
              <a:t> - </a:t>
            </a:r>
            <a:r>
              <a:rPr lang="en-AU" sz="1200" dirty="0" smtClean="0">
                <a:sym typeface="Webdings" pitchFamily="18" charset="2"/>
              </a:rPr>
              <a:t>Could their symptoms be adverse effects related to their prescription</a:t>
            </a:r>
            <a:r>
              <a:rPr lang="en-AU" sz="1200" baseline="0" dirty="0" smtClean="0">
                <a:sym typeface="Webdings" pitchFamily="18" charset="2"/>
              </a:rPr>
              <a:t> or non-prescription </a:t>
            </a:r>
            <a:r>
              <a:rPr lang="en-AU" sz="1200" dirty="0" smtClean="0">
                <a:sym typeface="Webdings" pitchFamily="18" charset="2"/>
              </a:rPr>
              <a:t>medicines? Or could lack of symptom control indicate poor adherence, inadequate dose or inappropriate drug</a:t>
            </a:r>
            <a:r>
              <a:rPr lang="en-AU" sz="1200" baseline="0" dirty="0" smtClean="0">
                <a:sym typeface="Webdings" pitchFamily="18" charset="2"/>
              </a:rPr>
              <a:t> choice</a:t>
            </a:r>
            <a:r>
              <a:rPr lang="en-AU" sz="1200" dirty="0" smtClean="0">
                <a:sym typeface="Webdings" pitchFamily="18" charset="2"/>
              </a:rPr>
              <a:t>?</a:t>
            </a:r>
          </a:p>
          <a:p>
            <a:pPr>
              <a:lnSpc>
                <a:spcPct val="120000"/>
              </a:lnSpc>
            </a:pPr>
            <a:endParaRPr lang="en-AU" sz="1200" dirty="0" smtClean="0">
              <a:sym typeface="Webdings" pitchFamily="18" charset="2"/>
            </a:endParaRPr>
          </a:p>
          <a:p>
            <a:pPr>
              <a:lnSpc>
                <a:spcPct val="120000"/>
              </a:lnSpc>
            </a:pPr>
            <a:r>
              <a:rPr lang="en-AU" sz="1200" dirty="0" smtClean="0">
                <a:sym typeface="Webdings" pitchFamily="18" charset="2"/>
              </a:rPr>
              <a:t>Establishing this background information will allow you to identify issues to focus on during the interview, provide insight into the types of medications the patient may be taking and will assist in assessing the appropriateness of therapy (especially if your role in the patient’s care includes reviewing and/or prescribing medications).</a:t>
            </a:r>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11</a:t>
            </a:fld>
            <a:endParaRPr lang="en-AU"/>
          </a:p>
        </p:txBody>
      </p:sp>
    </p:spTree>
    <p:extLst>
      <p:ext uri="{BB962C8B-B14F-4D97-AF65-F5344CB8AC3E}">
        <p14:creationId xmlns:p14="http://schemas.microsoft.com/office/powerpoint/2010/main" val="2545287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clinician should provide a clear introduction to the interview and explain the purpose of the interview.</a:t>
            </a:r>
          </a:p>
          <a:p>
            <a:endParaRPr lang="en-AU" dirty="0" smtClean="0"/>
          </a:p>
          <a:p>
            <a:r>
              <a:rPr lang="en-AU" dirty="0" smtClean="0"/>
              <a:t>After determining the individual responsible for the administration and management of medicines, if this is the patient and they are able to communicate, confirm the time is convenient and adopt a suitable position to enable the interview to take place. If the patient is not responsible an interview with the carer should be organised. </a:t>
            </a:r>
          </a:p>
          <a:p>
            <a:endParaRPr lang="en-AU" dirty="0" smtClean="0"/>
          </a:p>
          <a:p>
            <a:r>
              <a:rPr lang="en-AU" dirty="0" smtClean="0"/>
              <a:t>At the interview the clinician should:</a:t>
            </a:r>
          </a:p>
          <a:p>
            <a:pPr>
              <a:buFontTx/>
              <a:buNone/>
            </a:pPr>
            <a:r>
              <a:rPr lang="en-AU" dirty="0" smtClean="0"/>
              <a:t>• Establish the identity of the patient i.e. ask patient/carer to state name and date of birth</a:t>
            </a:r>
          </a:p>
          <a:p>
            <a:pPr>
              <a:buFontTx/>
              <a:buChar char="•"/>
            </a:pPr>
            <a:r>
              <a:rPr lang="en-AU" dirty="0" smtClean="0"/>
              <a:t> Explain what they are hoping to achieve i.e. discuss the medications taken prior to admission to ensure the patient receives the right medications</a:t>
            </a:r>
            <a:r>
              <a:rPr lang="en-AU" baseline="0" dirty="0" smtClean="0"/>
              <a:t> while in hospital</a:t>
            </a:r>
          </a:p>
          <a:p>
            <a:pPr>
              <a:buFontTx/>
              <a:buChar char="•"/>
            </a:pPr>
            <a:r>
              <a:rPr lang="en-AU" baseline="0" dirty="0" smtClean="0"/>
              <a:t> </a:t>
            </a:r>
            <a:r>
              <a:rPr lang="en-AU" dirty="0" smtClean="0"/>
              <a:t>Respect the patient’s/carer’s</a:t>
            </a:r>
            <a:r>
              <a:rPr lang="en-AU" baseline="0" dirty="0" smtClean="0"/>
              <a:t> </a:t>
            </a:r>
            <a:r>
              <a:rPr lang="en-AU" dirty="0" smtClean="0"/>
              <a:t>right to decline an interview, or choose a more appropriate time for the interview.</a:t>
            </a:r>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12</a:t>
            </a:fld>
            <a:endParaRPr lang="en-AU"/>
          </a:p>
        </p:txBody>
      </p:sp>
    </p:spTree>
    <p:extLst>
      <p:ext uri="{BB962C8B-B14F-4D97-AF65-F5344CB8AC3E}">
        <p14:creationId xmlns:p14="http://schemas.microsoft.com/office/powerpoint/2010/main" val="730651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To document an accurate and comprehensive allergy and adverse</a:t>
            </a:r>
            <a:r>
              <a:rPr lang="en-AU" baseline="0" dirty="0" smtClean="0"/>
              <a:t> drug</a:t>
            </a:r>
            <a:r>
              <a:rPr lang="en-AU" dirty="0" smtClean="0"/>
              <a:t> event history, the clinician should:</a:t>
            </a:r>
          </a:p>
          <a:p>
            <a:pPr>
              <a:buFontTx/>
              <a:buChar char="•"/>
            </a:pPr>
            <a:r>
              <a:rPr lang="en-AU" dirty="0" smtClean="0"/>
              <a:t> Confirm the details of any medication allergies or adverse reactions with the patient/carer </a:t>
            </a:r>
          </a:p>
          <a:p>
            <a:pPr>
              <a:buFontTx/>
              <a:buChar char="•"/>
            </a:pPr>
            <a:r>
              <a:rPr lang="en-AU" dirty="0" smtClean="0"/>
              <a:t> Document the details of the drug, the type of reaction</a:t>
            </a:r>
            <a:r>
              <a:rPr lang="en-AU" baseline="0" dirty="0" smtClean="0"/>
              <a:t> and the</a:t>
            </a:r>
            <a:r>
              <a:rPr lang="en-AU" dirty="0" smtClean="0"/>
              <a:t> date of the reaction (if known) on the </a:t>
            </a:r>
            <a:r>
              <a:rPr lang="en-AU" b="0" dirty="0" smtClean="0"/>
              <a:t>medication chart </a:t>
            </a:r>
            <a:r>
              <a:rPr lang="en-AU" dirty="0" smtClean="0"/>
              <a:t>and in the patient’s medical record according to hospital policy.</a:t>
            </a:r>
          </a:p>
          <a:p>
            <a:endParaRPr lang="en-AU" dirty="0" smtClean="0"/>
          </a:p>
          <a:p>
            <a:r>
              <a:rPr lang="en-AU" dirty="0" smtClean="0"/>
              <a:t>Confirming an allergy or adverse drug event often requires more than one question as often patients do not understand what an adverse event is e.g. you might ask “…are there any medicines you are allergic to or have had a bad reaction to?”</a:t>
            </a:r>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13</a:t>
            </a:fld>
            <a:endParaRPr lang="en-AU"/>
          </a:p>
        </p:txBody>
      </p:sp>
    </p:spTree>
    <p:extLst>
      <p:ext uri="{BB962C8B-B14F-4D97-AF65-F5344CB8AC3E}">
        <p14:creationId xmlns:p14="http://schemas.microsoft.com/office/powerpoint/2010/main" val="247166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Document all the medications that the patient was taking prior to admission. This includes information about the name</a:t>
            </a:r>
            <a:r>
              <a:rPr lang="en-AU" baseline="0" dirty="0" smtClean="0"/>
              <a:t> (brand)</a:t>
            </a:r>
            <a:r>
              <a:rPr lang="en-AU" dirty="0" smtClean="0"/>
              <a:t>, strength, dose,</a:t>
            </a:r>
            <a:r>
              <a:rPr lang="en-AU" baseline="0" dirty="0" smtClean="0"/>
              <a:t> route, </a:t>
            </a:r>
            <a:r>
              <a:rPr lang="en-AU" dirty="0" smtClean="0"/>
              <a:t>frequency, duration of therapy and indication i.e. why the patient thinks they are taking the medication. Remember to ask specifically about prescription, non-prescription and complementary medicines. </a:t>
            </a:r>
          </a:p>
          <a:p>
            <a:endParaRPr lang="en-AU" dirty="0" smtClean="0"/>
          </a:p>
          <a:p>
            <a:r>
              <a:rPr lang="en-AU" dirty="0" smtClean="0"/>
              <a:t>The medication</a:t>
            </a:r>
            <a:r>
              <a:rPr lang="en-AU" baseline="0" dirty="0" smtClean="0"/>
              <a:t> history </a:t>
            </a:r>
            <a:r>
              <a:rPr lang="en-AU" dirty="0" smtClean="0"/>
              <a:t>should include recent changes to medicines including newly started</a:t>
            </a:r>
            <a:r>
              <a:rPr lang="en-AU" baseline="0" dirty="0" smtClean="0"/>
              <a:t> or </a:t>
            </a:r>
            <a:r>
              <a:rPr lang="en-AU" dirty="0" smtClean="0"/>
              <a:t>ceased medicines or changed doses. Reasons for any change should also be recorded, where known.</a:t>
            </a:r>
          </a:p>
          <a:p>
            <a:endParaRPr lang="en-AU" dirty="0" smtClean="0"/>
          </a:p>
          <a:p>
            <a:r>
              <a:rPr lang="en-AU" dirty="0" smtClean="0"/>
              <a:t>Don’t assume that if a patient brought in a medicine that they are actually taking it. Use prompts to assist the patient’s memory e.g. patient’s own medications or medication list.</a:t>
            </a:r>
          </a:p>
          <a:p>
            <a:endParaRPr lang="en-AU" dirty="0" smtClean="0"/>
          </a:p>
          <a:p>
            <a:r>
              <a:rPr lang="en-AU" dirty="0" smtClean="0"/>
              <a:t>Guide the interview responses by treating each medication separately, obtaining all information before moving onto the next medication. This reduces confusion and facilitates accurate documentation.</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14</a:t>
            </a:fld>
            <a:endParaRPr lang="en-AU"/>
          </a:p>
        </p:txBody>
      </p:sp>
    </p:spTree>
    <p:extLst>
      <p:ext uri="{BB962C8B-B14F-4D97-AF65-F5344CB8AC3E}">
        <p14:creationId xmlns:p14="http://schemas.microsoft.com/office/powerpoint/2010/main" val="4119262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clinician should guide the interview to obtain the necessary information by tailoring the questions and discussion:</a:t>
            </a:r>
          </a:p>
          <a:p>
            <a:pPr>
              <a:buFontTx/>
              <a:buChar char="•"/>
            </a:pPr>
            <a:r>
              <a:rPr lang="en-AU" dirty="0" smtClean="0"/>
              <a:t> Questions must be relevant and succinct</a:t>
            </a:r>
          </a:p>
          <a:p>
            <a:pPr>
              <a:buFontTx/>
              <a:buChar char="•"/>
            </a:pPr>
            <a:r>
              <a:rPr lang="en-AU" dirty="0" smtClean="0"/>
              <a:t> Appropriate language must be used, e.g. non judgemental, use terminology that the patient will understand.  </a:t>
            </a:r>
          </a:p>
          <a:p>
            <a:pPr>
              <a:buFontTx/>
              <a:buChar char="•"/>
            </a:pPr>
            <a:endParaRPr lang="en-AU" dirty="0" smtClean="0"/>
          </a:p>
          <a:p>
            <a:r>
              <a:rPr lang="en-AU" dirty="0" smtClean="0"/>
              <a:t>Appropriate questioning makes it easier to obtain relevant information from the patient, e.g. begin the medication history with open-ended questions to encourage the patient to explain and elaborate, then move to close-ended questions to systematically minimise omissions and to confirm details.</a:t>
            </a:r>
          </a:p>
          <a:p>
            <a:endParaRPr lang="en-AU" dirty="0" smtClean="0"/>
          </a:p>
          <a:p>
            <a:r>
              <a:rPr lang="en-AU" dirty="0" smtClean="0"/>
              <a:t>The clinician must talk at a level which enables the patient to hear, but does not compromise patient confidentiality.</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15</a:t>
            </a:fld>
            <a:endParaRPr lang="en-AU"/>
          </a:p>
        </p:txBody>
      </p:sp>
    </p:spTree>
    <p:extLst>
      <p:ext uri="{BB962C8B-B14F-4D97-AF65-F5344CB8AC3E}">
        <p14:creationId xmlns:p14="http://schemas.microsoft.com/office/powerpoint/2010/main" val="2586950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Use of a structured process/checklist will improve the accuracy and completeness of the medication history. Whenever possible the checklist should be used as it reduces the likelihood of omitting relevant details. It prompts the patient’s memory of medications that they did not bring with them or where not brought in by the paramedics (e.g. medications stored in the refrigerator), they use on occasion or had not perceived as a medication. </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16</a:t>
            </a:fld>
            <a:endParaRPr lang="en-AU"/>
          </a:p>
        </p:txBody>
      </p:sp>
    </p:spTree>
    <p:extLst>
      <p:ext uri="{BB962C8B-B14F-4D97-AF65-F5344CB8AC3E}">
        <p14:creationId xmlns:p14="http://schemas.microsoft.com/office/powerpoint/2010/main" val="1491568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Gauging the patient’s understanding of their illness allows you to elicit what the patient perceives their health care needs to be. This may impact on how the patient deals with health professionals and the way they use medications. A poor understanding of their illness may need to be addressed before the patient can fully understand what treatment is necessary and the rationale for treatment.</a:t>
            </a:r>
          </a:p>
          <a:p>
            <a:endParaRPr lang="en-AU" dirty="0" smtClean="0"/>
          </a:p>
          <a:p>
            <a:r>
              <a:rPr lang="en-AU" dirty="0" smtClean="0"/>
              <a:t>Their understanding can be elicited by seeking information on their:</a:t>
            </a:r>
          </a:p>
          <a:p>
            <a:pPr>
              <a:buFont typeface="Arial" pitchFamily="34" charset="0"/>
              <a:buChar char="•"/>
            </a:pPr>
            <a:r>
              <a:rPr lang="en-AU" baseline="0" dirty="0" smtClean="0"/>
              <a:t> U</a:t>
            </a:r>
            <a:r>
              <a:rPr lang="en-AU" dirty="0" smtClean="0"/>
              <a:t>nderstanding of rationale for treatment</a:t>
            </a:r>
          </a:p>
          <a:p>
            <a:pPr>
              <a:buFont typeface="Arial" pitchFamily="34" charset="0"/>
              <a:buChar char="•"/>
            </a:pPr>
            <a:r>
              <a:rPr lang="en-AU" dirty="0" smtClean="0"/>
              <a:t> Perception of the purpose of the medicines and their effectiveness </a:t>
            </a:r>
          </a:p>
          <a:p>
            <a:pPr>
              <a:buFont typeface="Arial" pitchFamily="34" charset="0"/>
              <a:buChar char="•"/>
            </a:pPr>
            <a:r>
              <a:rPr lang="en-AU" dirty="0" smtClean="0"/>
              <a:t> Perception of potential adverse effects</a:t>
            </a:r>
          </a:p>
          <a:p>
            <a:pPr>
              <a:buFont typeface="Arial" pitchFamily="34" charset="0"/>
              <a:buChar char="•"/>
            </a:pPr>
            <a:r>
              <a:rPr lang="en-AU" dirty="0" smtClean="0"/>
              <a:t> Understanding of monitoring of disease/medicine</a:t>
            </a:r>
          </a:p>
          <a:p>
            <a:r>
              <a:rPr lang="en-AU" dirty="0" smtClean="0"/>
              <a:t>These perceptions may impact on the patient’s adherence to prescribed treatment.</a:t>
            </a:r>
          </a:p>
          <a:p>
            <a:endParaRPr lang="en-AU" dirty="0" smtClean="0"/>
          </a:p>
          <a:p>
            <a:r>
              <a:rPr lang="en-AU" dirty="0" smtClean="0"/>
              <a:t>To obtain honest, open responses regarding a patient’s adherence choose questions which are non-judgemental and normalise non-adherence.</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17</a:t>
            </a:fld>
            <a:endParaRPr lang="en-AU"/>
          </a:p>
        </p:txBody>
      </p:sp>
    </p:spTree>
    <p:extLst>
      <p:ext uri="{BB962C8B-B14F-4D97-AF65-F5344CB8AC3E}">
        <p14:creationId xmlns:p14="http://schemas.microsoft.com/office/powerpoint/2010/main" val="2019866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It is important that the medication history is documented in a way that allows it to be readily accessed by all members of the health care team. </a:t>
            </a:r>
          </a:p>
          <a:p>
            <a:endParaRPr lang="en-AU" dirty="0" smtClean="0"/>
          </a:p>
          <a:p>
            <a:r>
              <a:rPr lang="en-AU" dirty="0" smtClean="0"/>
              <a:t>Suitable areas include the front of the National Inpatient Medication Chart (NIMC), the NSW Medication Management Plan (MMP) or similar form and in the electronic medical record.  As long as they are available at the point of care.</a:t>
            </a:r>
          </a:p>
          <a:p>
            <a:endParaRPr lang="en-AU" dirty="0" smtClean="0"/>
          </a:p>
          <a:p>
            <a:r>
              <a:rPr lang="en-AU" dirty="0" smtClean="0"/>
              <a:t>The information gathered during the patient/carer</a:t>
            </a:r>
            <a:r>
              <a:rPr lang="en-AU" baseline="0" dirty="0" smtClean="0"/>
              <a:t> </a:t>
            </a:r>
            <a:r>
              <a:rPr lang="en-AU" dirty="0" smtClean="0"/>
              <a:t>interview, as listed, should be documented clearly and succinctly. This includes the other sources of information used to verify the information obtained during the interview.</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18</a:t>
            </a:fld>
            <a:endParaRPr lang="en-AU"/>
          </a:p>
        </p:txBody>
      </p:sp>
    </p:spTree>
    <p:extLst>
      <p:ext uri="{BB962C8B-B14F-4D97-AF65-F5344CB8AC3E}">
        <p14:creationId xmlns:p14="http://schemas.microsoft.com/office/powerpoint/2010/main" val="3261459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AU" dirty="0" smtClean="0"/>
              <a:t>All decisions about medication management ideally should be based on a complete and accurate record of a patient’s pre-admission</a:t>
            </a:r>
            <a:r>
              <a:rPr lang="en-AU" baseline="0" dirty="0" smtClean="0"/>
              <a:t> medications</a:t>
            </a:r>
            <a:r>
              <a:rPr lang="en-AU" dirty="0" smtClean="0"/>
              <a:t>. As the BPMH represents the most complete and accurate record as possible, prescribers should use it to determine the medications to be prescribed for the patient on admission. This involves considering each medicine, the patient and the presenting condition followed by determining and documenting the plan for each medicine e.g. to continue, change dosage or frequency, withhold or cease. </a:t>
            </a:r>
          </a:p>
          <a:p>
            <a:pPr>
              <a:buNone/>
            </a:pPr>
            <a:endParaRPr lang="en-AU" dirty="0" smtClean="0"/>
          </a:p>
          <a:p>
            <a:pPr>
              <a:buNone/>
            </a:pPr>
            <a:r>
              <a:rPr lang="en-AU" dirty="0" smtClean="0"/>
              <a:t>The BPMH is not always available to prescribers at the time of admission. In this situation the admitting condition should be treated</a:t>
            </a:r>
            <a:r>
              <a:rPr lang="en-AU" baseline="0" dirty="0" smtClean="0"/>
              <a:t> and </a:t>
            </a:r>
            <a:r>
              <a:rPr lang="en-AU" dirty="0" smtClean="0"/>
              <a:t>processes should be put in place which</a:t>
            </a:r>
            <a:r>
              <a:rPr lang="en-AU" baseline="0" dirty="0" smtClean="0"/>
              <a:t> allow the </a:t>
            </a:r>
            <a:r>
              <a:rPr lang="en-AU" dirty="0" smtClean="0"/>
              <a:t>BPMH to be obtained as soon as possible</a:t>
            </a:r>
            <a:r>
              <a:rPr lang="en-AU" baseline="0" dirty="0" smtClean="0"/>
              <a:t> after admission. </a:t>
            </a:r>
            <a:endParaRPr lang="en-AU" dirty="0" smtClean="0"/>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19</a:t>
            </a:fld>
            <a:endParaRPr lang="en-AU"/>
          </a:p>
        </p:txBody>
      </p:sp>
    </p:spTree>
    <p:extLst>
      <p:ext uri="{BB962C8B-B14F-4D97-AF65-F5344CB8AC3E}">
        <p14:creationId xmlns:p14="http://schemas.microsoft.com/office/powerpoint/2010/main" val="292752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 role play has been included at the end of this presentation for facilitators to use to demonstrate the effectiveness</a:t>
            </a:r>
            <a:r>
              <a:rPr lang="en-AU" baseline="0" dirty="0" smtClean="0"/>
              <a:t> </a:t>
            </a:r>
            <a:r>
              <a:rPr lang="en-AU" dirty="0" smtClean="0"/>
              <a:t>of using a structured approach to the interview process.  The role play can be used in a variety of ways depending on the time available.</a:t>
            </a:r>
            <a:r>
              <a:rPr lang="en-AU" baseline="0" dirty="0" smtClean="0"/>
              <a:t> </a:t>
            </a:r>
            <a:endParaRPr lang="en-AU" dirty="0" smtClean="0"/>
          </a:p>
          <a:p>
            <a:endParaRPr lang="en-AU" dirty="0" smtClean="0"/>
          </a:p>
          <a:p>
            <a:r>
              <a:rPr lang="en-AU" dirty="0" smtClean="0"/>
              <a:t>Preferred method (if time allows)</a:t>
            </a:r>
          </a:p>
          <a:p>
            <a:r>
              <a:rPr lang="en-AU" dirty="0" smtClean="0"/>
              <a:t>Conduct the role play prior to the presentation. The facilitator is to take the part of the ‘patient’ being interviewed and a volunteer from the audience is to take the part of the ‘interviewer’.  Prior to the role play the facilitator should familiarise themselves with the medications that the patient in the scenario is taking and their medical conditions. They should also try to take on the persona of the patient’s characteristics during the interview.  When asked about their medications they should divulge the names of the prescribed oral medications they can recall easily. They should answer questions literally without providing more information than they have been prompted for. </a:t>
            </a:r>
          </a:p>
          <a:p>
            <a:endParaRPr lang="en-AU" dirty="0" smtClean="0"/>
          </a:p>
          <a:p>
            <a:r>
              <a:rPr lang="en-AU" dirty="0" smtClean="0"/>
              <a:t>Other members of the audience should record the medications (preferably on the documentation used within the hospital e.g. the</a:t>
            </a:r>
            <a:r>
              <a:rPr lang="en-AU" baseline="0" dirty="0" smtClean="0"/>
              <a:t> MMP)</a:t>
            </a:r>
            <a:r>
              <a:rPr lang="en-AU" dirty="0" smtClean="0"/>
              <a:t> as they are divulged by the ‘patient’.</a:t>
            </a:r>
          </a:p>
          <a:p>
            <a:endParaRPr lang="en-AU" dirty="0" smtClean="0"/>
          </a:p>
          <a:p>
            <a:r>
              <a:rPr lang="en-AU" dirty="0" smtClean="0"/>
              <a:t>The presentation should then be provided and the role play repeated with a different volunteer.</a:t>
            </a:r>
            <a:r>
              <a:rPr lang="en-AU" baseline="0" dirty="0" smtClean="0"/>
              <a:t> </a:t>
            </a:r>
            <a:r>
              <a:rPr lang="en-AU" dirty="0" smtClean="0"/>
              <a:t>At the end of the role play the information obtained in the first and second interview should be compared to the full list of the patient’s medications.  </a:t>
            </a:r>
          </a:p>
          <a:p>
            <a:endParaRPr lang="en-AU" dirty="0" smtClean="0"/>
          </a:p>
          <a:p>
            <a:r>
              <a:rPr lang="en-AU" dirty="0" smtClean="0"/>
              <a:t>If time is restricted the role play can be either omitted or used prior to or after the presentation.</a:t>
            </a:r>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a:t>
            </a:fld>
            <a:endParaRPr lang="en-AU"/>
          </a:p>
        </p:txBody>
      </p:sp>
    </p:spTree>
    <p:extLst>
      <p:ext uri="{BB962C8B-B14F-4D97-AF65-F5344CB8AC3E}">
        <p14:creationId xmlns:p14="http://schemas.microsoft.com/office/powerpoint/2010/main" val="1324434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harm that can occur to patients when medicines are not reconciled varies from none, minor to moderate or severe. Dependent on the type of medication, the condition of the patient and whether the error is rectified. This is illustrated in these three NSW reported cases.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In the first case double the strength of a long term hypertensive medication was prescribed resulting in the patient becoming hypotensive, the error was identified and rectified. </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In the second case an anticonvulsant was omitted and the patient developed seizures during their admission, the error was identified and rectified. </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In the third case a heart regulating medication was omitted which may have contributed to the patient’s death. </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All of these errors could have been prevented.</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20</a:t>
            </a:fld>
            <a:endParaRPr lang="en-AU"/>
          </a:p>
        </p:txBody>
      </p:sp>
    </p:spTree>
    <p:extLst>
      <p:ext uri="{BB962C8B-B14F-4D97-AF65-F5344CB8AC3E}">
        <p14:creationId xmlns:p14="http://schemas.microsoft.com/office/powerpoint/2010/main" val="5034150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Patients or carers can assist health care professionals in collating a complete and accurate medication history by maintaining a list of all their current medicines. Their are a number of options available to patients to assist with compiling the list. These include paper templates for hand written lists to computer-generated or smart phone applications.</a:t>
            </a:r>
          </a:p>
          <a:p>
            <a:endParaRPr lang="en-AU" dirty="0" smtClean="0"/>
          </a:p>
          <a:p>
            <a:r>
              <a:rPr lang="en-AU" dirty="0" smtClean="0"/>
              <a:t>Patients should be encouraged to regularly update the list, include prescription, non-prescription and complementary medicines and bring the list and any other information, including their current medicines, to the episode of care.</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21</a:t>
            </a:fld>
            <a:endParaRPr lang="en-AU"/>
          </a:p>
        </p:txBody>
      </p:sp>
    </p:spTree>
    <p:extLst>
      <p:ext uri="{BB962C8B-B14F-4D97-AF65-F5344CB8AC3E}">
        <p14:creationId xmlns:p14="http://schemas.microsoft.com/office/powerpoint/2010/main" val="457061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22</a:t>
            </a:fld>
            <a:endParaRPr lang="en-AU"/>
          </a:p>
        </p:txBody>
      </p:sp>
    </p:spTree>
    <p:extLst>
      <p:ext uri="{BB962C8B-B14F-4D97-AF65-F5344CB8AC3E}">
        <p14:creationId xmlns:p14="http://schemas.microsoft.com/office/powerpoint/2010/main" val="1324434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Patient or carer interviews are crucial as they provide information on how and what the patient is actually taking. They can also provide valuable information about the patients understanding, attitude and adherence to the medication regimen. </a:t>
            </a:r>
          </a:p>
          <a:p>
            <a:endParaRPr lang="en-AU" dirty="0" smtClean="0"/>
          </a:p>
          <a:p>
            <a:r>
              <a:rPr lang="en-AU" dirty="0" smtClean="0"/>
              <a:t>However,  there may be limitations to the information obtained in an interview. The patient may not recall all of their medications, especially if they are on multiple medications. The patient may not speak English or may be illiterate. If non-adherent the patient may not reveal how they really take their medications or they may be unable to provide the information due to being acutely ill or confused.</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23</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GP medication lists or referral letters contain the medications that have been prescribed for the patient. This list can be useful as a starting point. It should be used with care as patients may go to more than one doctor, have medications prescribed by other practitioners, it may not include non-prescription medications and are often inaccurate (containing medications that have been ceased). Patients may also vary how they take prescribed medications.</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24</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Patient medication lists often contain all the patient’s prescribed medication but may not contain their non-prescription or complementary</a:t>
            </a:r>
            <a:r>
              <a:rPr lang="en-AU" baseline="0" dirty="0" smtClean="0"/>
              <a:t> </a:t>
            </a:r>
            <a:r>
              <a:rPr lang="en-AU" dirty="0" smtClean="0"/>
              <a:t>medicines. They may not be up to date and may not contain topical or non-oral medications.</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25</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Community pharmacy dispensing systems can provide a list of the medicines that have been dispensed for the patient. The patient however may use more than one pharmacy, may be taking the medications differently to the directions in the dispensing record and usually do not contain non-prescription or complementary medicines.</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26</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Nursing home or hostel medication charts can provide a good indication of what the patient had been administered prior to their admission. Care in reading the charts however is required as they sometimes contain ceased medications, indicated by a cease date (not crossed out), can sometimes be illegible and there may be more than one chart.</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27</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Patient’s own medications are valuable as prompts to illicit information from patients. They can also provide insight into the patient’s adherence (time of dispensing or expiry dates). Though a patient brings in a medication it should not be assumed they are taking it. Medications brought in may have been ceased, directions may be incorrect, medications may be placed in incorrect packaging and relative’s medications may be brought in. There may also be medications that were not brought in e.g. medications requiring special storage, non-prescription or complementary medicines.</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28</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Patient’s dose administration aids should not be used as the only source of a patient’s medication history. They often do not contain all the medications taken by the patient. Non-oral or when needed medications are usually excluded, as are non-prescription,</a:t>
            </a:r>
            <a:r>
              <a:rPr lang="en-AU" baseline="0" dirty="0" smtClean="0"/>
              <a:t> complementary </a:t>
            </a:r>
            <a:r>
              <a:rPr lang="en-AU" dirty="0" smtClean="0"/>
              <a:t>or medicines requiring special storage requirements.</a:t>
            </a:r>
          </a:p>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29</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term BPMH is used as it is acknowledges that it is not always possible to obtain or ascertain whether the medication history taken is accurate and complete but it identifies that a concerted effort has been made to ensure it is as complete and accurate as possible, given the resources available. This is done by using a combination of sources to obtain and verify the information gathered. </a:t>
            </a:r>
          </a:p>
          <a:p>
            <a:endParaRPr lang="en-AU" dirty="0" smtClean="0"/>
          </a:p>
          <a:p>
            <a:r>
              <a:rPr lang="en-AU" dirty="0" smtClean="0"/>
              <a:t>The term BPMH also distinguishes the history from a primary or first quick history that may be taken in the emergency department prior to the ability to interview the patient/carer or the ability to gather information on the patient’s medication history is limited or restricted due to various circumstances. </a:t>
            </a:r>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a:t>
            </a:fld>
            <a:endParaRPr lang="en-AU"/>
          </a:p>
        </p:txBody>
      </p:sp>
    </p:spTree>
    <p:extLst>
      <p:ext uri="{BB962C8B-B14F-4D97-AF65-F5344CB8AC3E}">
        <p14:creationId xmlns:p14="http://schemas.microsoft.com/office/powerpoint/2010/main" val="617992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30</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3AD692EC-7137-40CC-A93C-E161AD9D67CE}" type="datetime1">
              <a:rPr lang="en-AU" smtClean="0"/>
              <a:t>12/11/2019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6B0BFD-C9DE-49E8-8022-AEFF90FA0119}" type="slidenum">
              <a:rPr lang="en-AU" smtClean="0"/>
              <a:t>31</a:t>
            </a:fld>
            <a:endParaRPr lang="en-AU"/>
          </a:p>
        </p:txBody>
      </p:sp>
    </p:spTree>
    <p:extLst>
      <p:ext uri="{BB962C8B-B14F-4D97-AF65-F5344CB8AC3E}">
        <p14:creationId xmlns:p14="http://schemas.microsoft.com/office/powerpoint/2010/main" val="21478973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Be alert for mismatches</a:t>
            </a:r>
            <a:r>
              <a:rPr lang="en-AU" baseline="0" dirty="0" smtClean="0"/>
              <a:t> of information.</a:t>
            </a:r>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32</a:t>
            </a:fld>
            <a:endParaRPr lang="en-AU"/>
          </a:p>
        </p:txBody>
      </p:sp>
    </p:spTree>
    <p:extLst>
      <p:ext uri="{BB962C8B-B14F-4D97-AF65-F5344CB8AC3E}">
        <p14:creationId xmlns:p14="http://schemas.microsoft.com/office/powerpoint/2010/main" val="15096202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33</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34</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35</a:t>
            </a:fld>
            <a:endParaRPr lang="en-AU"/>
          </a:p>
        </p:txBody>
      </p:sp>
    </p:spTree>
    <p:extLst>
      <p:ext uri="{BB962C8B-B14F-4D97-AF65-F5344CB8AC3E}">
        <p14:creationId xmlns:p14="http://schemas.microsoft.com/office/powerpoint/2010/main" val="3015937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facilitator is to take the part of the ‘patient’ being interviewed and a volunteer from the audience is to take the part of the ‘interviewer’.  Prior to the role play the facilitator should familiarise themselves with the medications that the patient in the scenario is taking and their medical conditions. They should also try to take on the persona of the patient’s characteristics during the interview.  When asked about their medications they should divulge the names of the prescribed oral medications they can recall easily. They should answer questions literally without providing more information than they have been prompted for. </a:t>
            </a:r>
          </a:p>
          <a:p>
            <a:endParaRPr lang="en-AU" dirty="0" smtClean="0"/>
          </a:p>
          <a:p>
            <a:r>
              <a:rPr lang="en-AU" dirty="0" smtClean="0"/>
              <a:t>Other members of the audience should record the medications (preferably on the documentation used within</a:t>
            </a:r>
            <a:r>
              <a:rPr lang="en-AU" baseline="0" dirty="0" smtClean="0"/>
              <a:t> the hospital </a:t>
            </a:r>
            <a:r>
              <a:rPr lang="en-AU" dirty="0" smtClean="0"/>
              <a:t>e.g. the MMP) as they are divulged by the ‘patient’.</a:t>
            </a:r>
          </a:p>
          <a:p>
            <a:endParaRPr lang="en-AU" dirty="0" smtClean="0"/>
          </a:p>
          <a:p>
            <a:r>
              <a:rPr lang="en-AU" dirty="0" smtClean="0"/>
              <a:t>The presentation should then be provided and the role play repeated with a different volunteer . At the end of the role play the information obtained in the first and second interview should be compared to the full list of the patient’s medications.  </a:t>
            </a:r>
          </a:p>
          <a:p>
            <a:endParaRPr lang="en-AU" dirty="0" smtClean="0"/>
          </a:p>
          <a:p>
            <a:r>
              <a:rPr lang="en-AU" dirty="0" smtClean="0"/>
              <a:t>If time is restricted the role play can be omitted.</a:t>
            </a:r>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36</a:t>
            </a:fld>
            <a:endParaRPr lang="en-AU"/>
          </a:p>
        </p:txBody>
      </p:sp>
    </p:spTree>
    <p:extLst>
      <p:ext uri="{BB962C8B-B14F-4D97-AF65-F5344CB8AC3E}">
        <p14:creationId xmlns:p14="http://schemas.microsoft.com/office/powerpoint/2010/main" val="6999284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37</a:t>
            </a:fld>
            <a:endParaRPr lang="en-AU"/>
          </a:p>
        </p:txBody>
      </p:sp>
    </p:spTree>
    <p:extLst>
      <p:ext uri="{BB962C8B-B14F-4D97-AF65-F5344CB8AC3E}">
        <p14:creationId xmlns:p14="http://schemas.microsoft.com/office/powerpoint/2010/main" val="6999284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38</a:t>
            </a:fld>
            <a:endParaRPr lang="en-AU"/>
          </a:p>
        </p:txBody>
      </p:sp>
    </p:spTree>
    <p:extLst>
      <p:ext uri="{BB962C8B-B14F-4D97-AF65-F5344CB8AC3E}">
        <p14:creationId xmlns:p14="http://schemas.microsoft.com/office/powerpoint/2010/main" val="6999284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audience are</a:t>
            </a:r>
            <a:r>
              <a:rPr lang="en-AU" baseline="0" dirty="0" smtClean="0"/>
              <a:t> to record the medications during the role play. </a:t>
            </a:r>
          </a:p>
          <a:p>
            <a:endParaRPr lang="en-AU" baseline="0" dirty="0" smtClean="0"/>
          </a:p>
          <a:p>
            <a:r>
              <a:rPr lang="en-AU" baseline="0" dirty="0" smtClean="0"/>
              <a:t>Use the NSW MMP or equivalent form in use within the hospital. </a:t>
            </a:r>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39</a:t>
            </a:fld>
            <a:endParaRPr lang="en-AU"/>
          </a:p>
        </p:txBody>
      </p:sp>
    </p:spTree>
    <p:extLst>
      <p:ext uri="{BB962C8B-B14F-4D97-AF65-F5344CB8AC3E}">
        <p14:creationId xmlns:p14="http://schemas.microsoft.com/office/powerpoint/2010/main" val="699928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a:t>
            </a:r>
            <a:r>
              <a:rPr lang="en-AU" baseline="0" dirty="0" smtClean="0"/>
              <a:t> BPMH</a:t>
            </a:r>
            <a:r>
              <a:rPr lang="en-AU" dirty="0" smtClean="0"/>
              <a:t> is as</a:t>
            </a:r>
            <a:r>
              <a:rPr lang="en-AU" baseline="0" dirty="0" smtClean="0"/>
              <a:t> </a:t>
            </a:r>
            <a:r>
              <a:rPr lang="en-AU" dirty="0" smtClean="0"/>
              <a:t>accurate a record as possible of all the medicines actually taken by the patient in the period before admission or presentation for the episode of care. Medicines include prescription, non-prescription (or over-the-counter) and complementary (herbal) medicines. The minimum information collected should include the details listed.</a:t>
            </a:r>
            <a:r>
              <a:rPr lang="en-AU" baseline="0" dirty="0" smtClean="0"/>
              <a:t> </a:t>
            </a:r>
            <a:endParaRPr lang="en-AU" dirty="0" smtClean="0"/>
          </a:p>
          <a:p>
            <a:endParaRPr lang="en-AU" dirty="0" smtClean="0"/>
          </a:p>
          <a:p>
            <a:r>
              <a:rPr lang="en-AU" dirty="0" smtClean="0"/>
              <a:t>At this point the facilitator may ask the audience to reflect on each of the details listed and consider how this information could be useful.</a:t>
            </a:r>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4</a:t>
            </a:fld>
            <a:endParaRPr lang="en-AU"/>
          </a:p>
        </p:txBody>
      </p:sp>
    </p:spTree>
    <p:extLst>
      <p:ext uri="{BB962C8B-B14F-4D97-AF65-F5344CB8AC3E}">
        <p14:creationId xmlns:p14="http://schemas.microsoft.com/office/powerpoint/2010/main" val="14981711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After the presentation and second role play (if time permits), compare the medications documented during the role play with</a:t>
            </a:r>
            <a:r>
              <a:rPr lang="en-AU" baseline="0" dirty="0" smtClean="0"/>
              <a:t> the medications listed in the following slides.</a:t>
            </a:r>
            <a:endParaRPr lang="en-AU" dirty="0" smtClean="0"/>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40</a:t>
            </a:fld>
            <a:endParaRPr lang="en-AU"/>
          </a:p>
        </p:txBody>
      </p:sp>
    </p:spTree>
    <p:extLst>
      <p:ext uri="{BB962C8B-B14F-4D97-AF65-F5344CB8AC3E}">
        <p14:creationId xmlns:p14="http://schemas.microsoft.com/office/powerpoint/2010/main" val="6999284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41</a:t>
            </a:fld>
            <a:endParaRPr lang="en-AU"/>
          </a:p>
        </p:txBody>
      </p:sp>
    </p:spTree>
    <p:extLst>
      <p:ext uri="{BB962C8B-B14F-4D97-AF65-F5344CB8AC3E}">
        <p14:creationId xmlns:p14="http://schemas.microsoft.com/office/powerpoint/2010/main" val="6999284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42</a:t>
            </a:fld>
            <a:endParaRPr lang="en-AU"/>
          </a:p>
        </p:txBody>
      </p:sp>
    </p:spTree>
    <p:extLst>
      <p:ext uri="{BB962C8B-B14F-4D97-AF65-F5344CB8AC3E}">
        <p14:creationId xmlns:p14="http://schemas.microsoft.com/office/powerpoint/2010/main" val="699928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 complete and accurate medication history is needed to establish a basis for decisions about medication management while in hospital. These statistics clearly support the need to for an accurate medication history to be taken and documented as early as possible in the episode of care.</a:t>
            </a:r>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5</a:t>
            </a:fld>
            <a:endParaRPr lang="en-AU"/>
          </a:p>
        </p:txBody>
      </p:sp>
    </p:spTree>
    <p:extLst>
      <p:ext uri="{BB962C8B-B14F-4D97-AF65-F5344CB8AC3E}">
        <p14:creationId xmlns:p14="http://schemas.microsoft.com/office/powerpoint/2010/main" val="3228725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6</a:t>
            </a:fld>
            <a:endParaRPr lang="en-AU"/>
          </a:p>
        </p:txBody>
      </p:sp>
    </p:spTree>
    <p:extLst>
      <p:ext uri="{BB962C8B-B14F-4D97-AF65-F5344CB8AC3E}">
        <p14:creationId xmlns:p14="http://schemas.microsoft.com/office/powerpoint/2010/main" val="1324434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Whenever possible a patient/carer</a:t>
            </a:r>
            <a:r>
              <a:rPr lang="en-AU" baseline="0" dirty="0" smtClean="0"/>
              <a:t> interview should occur,</a:t>
            </a:r>
            <a:r>
              <a:rPr lang="en-AU" dirty="0" smtClean="0"/>
              <a:t> when this is not possible other sources of medicines information can be used.</a:t>
            </a:r>
            <a:r>
              <a:rPr lang="en-AU" baseline="0" dirty="0" smtClean="0"/>
              <a:t>  Use as many sources as required and practical to feel confident that a medication history is complete and accurate. A minimum of two sources should be used to collect and confirm a medication history.</a:t>
            </a:r>
            <a:endParaRPr lang="en-AU" dirty="0" smtClean="0"/>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7</a:t>
            </a:fld>
            <a:endParaRPr lang="en-AU"/>
          </a:p>
        </p:txBody>
      </p:sp>
    </p:spTree>
    <p:extLst>
      <p:ext uri="{BB962C8B-B14F-4D97-AF65-F5344CB8AC3E}">
        <p14:creationId xmlns:p14="http://schemas.microsoft.com/office/powerpoint/2010/main" val="3229674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There are a variety of sources of medicines information which may be available to you. </a:t>
            </a:r>
            <a:r>
              <a:rPr lang="en-AU" baseline="0" dirty="0" smtClean="0"/>
              <a:t>Each of these sources may have limitations</a:t>
            </a:r>
            <a:r>
              <a:rPr lang="en-AU" dirty="0" smtClean="0"/>
              <a:t> regarding the accuracy or comprehensiveness of the information contained within them.</a:t>
            </a:r>
            <a:r>
              <a:rPr lang="en-AU" baseline="0" dirty="0" smtClean="0"/>
              <a:t> We will discuss some of these limitations later.</a:t>
            </a:r>
            <a:endParaRPr lang="en-AU" dirty="0" smtClean="0"/>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8</a:t>
            </a:fld>
            <a:endParaRPr lang="en-AU"/>
          </a:p>
        </p:txBody>
      </p:sp>
    </p:spTree>
    <p:extLst>
      <p:ext uri="{BB962C8B-B14F-4D97-AF65-F5344CB8AC3E}">
        <p14:creationId xmlns:p14="http://schemas.microsoft.com/office/powerpoint/2010/main" val="1974391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importance of conducting a patient/carer interview when possible can not be overemphasised. Patient’s should be provided with the opportunity to recall the name and purpose of each of their medicines. Prompting questions or prompts such as a medication list or their own medications (if available) should be used. </a:t>
            </a:r>
          </a:p>
          <a:p>
            <a:endParaRPr lang="en-AU" dirty="0" smtClean="0"/>
          </a:p>
          <a:p>
            <a:r>
              <a:rPr lang="en-US" dirty="0" smtClean="0"/>
              <a:t>The availability  and use of patient’s own medicines for patients brought in by ambulance was found to reduce the number of prescribing errors from 26% to 13%</a:t>
            </a:r>
            <a:r>
              <a:rPr lang="en-US" baseline="0" dirty="0" smtClean="0"/>
              <a:t> (Chan EW, Taylor SE, Marriott JL and Barger B. Bringing patients’ own medications into an emergency department by ambulance: effect on prescribing accuracy when these patients are admitted to hospital. </a:t>
            </a:r>
            <a:r>
              <a:rPr lang="en-US" i="1" baseline="0" dirty="0" smtClean="0"/>
              <a:t>Med J Aus</a:t>
            </a:r>
            <a:r>
              <a:rPr lang="en-US" baseline="0" dirty="0" smtClean="0"/>
              <a:t>. 2009;191(7):374-77). </a:t>
            </a:r>
            <a:endParaRPr lang="en-AU" baseline="0" dirty="0" smtClean="0"/>
          </a:p>
          <a:p>
            <a:endParaRPr lang="en-AU" dirty="0"/>
          </a:p>
        </p:txBody>
      </p:sp>
      <p:sp>
        <p:nvSpPr>
          <p:cNvPr id="7" name="Date Placeholder 6"/>
          <p:cNvSpPr>
            <a:spLocks noGrp="1"/>
          </p:cNvSpPr>
          <p:nvPr>
            <p:ph type="dt" idx="10"/>
          </p:nvPr>
        </p:nvSpPr>
        <p:spPr/>
        <p:txBody>
          <a:bodyPr/>
          <a:lstStyle/>
          <a:p>
            <a:fld id="{3AD692EC-7137-40CC-A93C-E161AD9D67CE}" type="datetime1">
              <a:rPr lang="en-AU" smtClean="0"/>
              <a:t>12/11/2019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6B0BFD-C9DE-49E8-8022-AEFF90FA0119}" type="slidenum">
              <a:rPr lang="en-AU" smtClean="0"/>
              <a:t>9</a:t>
            </a:fld>
            <a:endParaRPr lang="en-AU"/>
          </a:p>
        </p:txBody>
      </p:sp>
    </p:spTree>
    <p:extLst>
      <p:ext uri="{BB962C8B-B14F-4D97-AF65-F5344CB8AC3E}">
        <p14:creationId xmlns:p14="http://schemas.microsoft.com/office/powerpoint/2010/main" val="664223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9078663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38383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Master Slide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pic>
        <p:nvPicPr>
          <p:cNvPr id="18" name="Picture 17"/>
          <p:cNvPicPr/>
          <p:nvPr userDrawn="1"/>
        </p:nvPicPr>
        <p:blipFill>
          <a:blip r:embed="rId4" cstate="print">
            <a:extLst>
              <a:ext uri="{28A0092B-C50C-407E-A947-70E740481C1C}">
                <a14:useLocalDpi xmlns:a14="http://schemas.microsoft.com/office/drawing/2010/main" val="0"/>
              </a:ext>
            </a:extLst>
          </a:blip>
          <a:stretch>
            <a:fillRect/>
          </a:stretch>
        </p:blipFill>
        <p:spPr>
          <a:xfrm>
            <a:off x="7164288" y="5877272"/>
            <a:ext cx="1534919" cy="708913"/>
          </a:xfrm>
          <a:prstGeom prst="rect">
            <a:avLst/>
          </a:prstGeom>
        </p:spPr>
      </p:pic>
      <p:grpSp>
        <p:nvGrpSpPr>
          <p:cNvPr id="38" name="Group 37"/>
          <p:cNvGrpSpPr/>
          <p:nvPr userDrawn="1"/>
        </p:nvGrpSpPr>
        <p:grpSpPr>
          <a:xfrm>
            <a:off x="0" y="0"/>
            <a:ext cx="9181068" cy="116632"/>
            <a:chOff x="0" y="0"/>
            <a:chExt cx="9181068" cy="116632"/>
          </a:xfrm>
        </p:grpSpPr>
        <p:sp>
          <p:nvSpPr>
            <p:cNvPr id="7" name="Rectangle 6"/>
            <p:cNvSpPr/>
            <p:nvPr userDrawn="1"/>
          </p:nvSpPr>
          <p:spPr>
            <a:xfrm>
              <a:off x="0" y="0"/>
              <a:ext cx="9181068" cy="114984"/>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33" name="Straight Connector 32"/>
            <p:cNvCxnSpPr/>
            <p:nvPr userDrawn="1"/>
          </p:nvCxnSpPr>
          <p:spPr>
            <a:xfrm flipH="1">
              <a:off x="0" y="116632"/>
              <a:ext cx="9180000" cy="0"/>
            </a:xfrm>
            <a:prstGeom prst="line">
              <a:avLst/>
            </a:prstGeom>
            <a:ln>
              <a:solidFill>
                <a:srgbClr val="006666"/>
              </a:solidFill>
            </a:ln>
            <a:effectLst/>
          </p:spPr>
          <p:style>
            <a:lnRef idx="2">
              <a:schemeClr val="accent1"/>
            </a:lnRef>
            <a:fillRef idx="0">
              <a:schemeClr val="accent1"/>
            </a:fillRef>
            <a:effectRef idx="1">
              <a:schemeClr val="accent1"/>
            </a:effectRef>
            <a:fontRef idx="minor">
              <a:schemeClr val="tx1"/>
            </a:fontRef>
          </p:style>
        </p:cxnSp>
      </p:grpSp>
      <p:cxnSp>
        <p:nvCxnSpPr>
          <p:cNvPr id="43" name="Straight Connector 42"/>
          <p:cNvCxnSpPr/>
          <p:nvPr userDrawn="1"/>
        </p:nvCxnSpPr>
        <p:spPr>
          <a:xfrm flipH="1">
            <a:off x="-13522" y="6741368"/>
            <a:ext cx="9180000" cy="0"/>
          </a:xfrm>
          <a:prstGeom prst="line">
            <a:avLst/>
          </a:prstGeom>
          <a:ln>
            <a:solidFill>
              <a:srgbClr val="006666"/>
            </a:solidFill>
          </a:ln>
          <a:effectLst/>
        </p:spPr>
        <p:style>
          <a:lnRef idx="2">
            <a:schemeClr val="accent1"/>
          </a:lnRef>
          <a:fillRef idx="0">
            <a:schemeClr val="accent1"/>
          </a:fillRef>
          <a:effectRef idx="1">
            <a:schemeClr val="accent1"/>
          </a:effectRef>
          <a:fontRef idx="minor">
            <a:schemeClr val="tx1"/>
          </a:fontRef>
        </p:style>
      </p:cxnSp>
      <p:sp>
        <p:nvSpPr>
          <p:cNvPr id="44" name="Rectangle 43"/>
          <p:cNvSpPr/>
          <p:nvPr userDrawn="1"/>
        </p:nvSpPr>
        <p:spPr>
          <a:xfrm>
            <a:off x="-10510" y="6754254"/>
            <a:ext cx="9181068" cy="114984"/>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80910405"/>
      </p:ext>
    </p:extLst>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sldNum="0" hdr="0" ftr="0"/>
  <p:txStyles>
    <p:titleStyle>
      <a:lvl1pPr algn="l" defTabSz="914400" rtl="0" eaLnBrk="1" latinLnBrk="0" hangingPunct="1">
        <a:spcBef>
          <a:spcPct val="0"/>
        </a:spcBef>
        <a:buNone/>
        <a:defRPr sz="4400" kern="1200" baseline="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safetyandquality.gov.au/"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8568952" cy="1446550"/>
          </a:xfrm>
          <a:prstGeom prst="rect">
            <a:avLst/>
          </a:prstGeom>
          <a:noFill/>
        </p:spPr>
        <p:txBody>
          <a:bodyPr wrap="square" rtlCol="0">
            <a:spAutoFit/>
          </a:bodyPr>
          <a:lstStyle/>
          <a:p>
            <a:r>
              <a:rPr lang="en-AU" sz="4400" dirty="0" smtClean="0">
                <a:solidFill>
                  <a:schemeClr val="tx1">
                    <a:lumMod val="75000"/>
                    <a:lumOff val="25000"/>
                  </a:schemeClr>
                </a:solidFill>
              </a:rPr>
              <a:t>Continuity of Medication Management</a:t>
            </a:r>
            <a:endParaRPr lang="en-AU" sz="4400" dirty="0">
              <a:solidFill>
                <a:schemeClr val="tx1">
                  <a:lumMod val="75000"/>
                  <a:lumOff val="25000"/>
                </a:schemeClr>
              </a:solidFill>
            </a:endParaRPr>
          </a:p>
        </p:txBody>
      </p:sp>
      <p:sp>
        <p:nvSpPr>
          <p:cNvPr id="3" name="TextBox 2"/>
          <p:cNvSpPr txBox="1"/>
          <p:nvPr/>
        </p:nvSpPr>
        <p:spPr>
          <a:xfrm>
            <a:off x="575048" y="2852936"/>
            <a:ext cx="8568952" cy="584776"/>
          </a:xfrm>
          <a:prstGeom prst="rect">
            <a:avLst/>
          </a:prstGeom>
          <a:noFill/>
        </p:spPr>
        <p:txBody>
          <a:bodyPr wrap="square" rtlCol="0">
            <a:spAutoFit/>
          </a:bodyPr>
          <a:lstStyle/>
          <a:p>
            <a:r>
              <a:rPr lang="en-AU" sz="3200" b="1" dirty="0" smtClean="0">
                <a:solidFill>
                  <a:srgbClr val="4C4F55"/>
                </a:solidFill>
              </a:rPr>
              <a:t>Obtaining </a:t>
            </a:r>
            <a:r>
              <a:rPr lang="en-AU" sz="3200" b="1" dirty="0">
                <a:solidFill>
                  <a:srgbClr val="4C4F55"/>
                </a:solidFill>
              </a:rPr>
              <a:t>a</a:t>
            </a:r>
            <a:r>
              <a:rPr lang="en-AU" sz="3200" b="1" dirty="0" smtClean="0">
                <a:solidFill>
                  <a:srgbClr val="4C4F55"/>
                </a:solidFill>
              </a:rPr>
              <a:t> Best Possible Medication History</a:t>
            </a:r>
            <a:endParaRPr lang="en-AU" sz="3200" b="1" dirty="0">
              <a:solidFill>
                <a:srgbClr val="4C4F55"/>
              </a:solidFill>
            </a:endParaRPr>
          </a:p>
        </p:txBody>
      </p:sp>
      <p:sp>
        <p:nvSpPr>
          <p:cNvPr id="4" name="TextBox 3"/>
          <p:cNvSpPr txBox="1"/>
          <p:nvPr/>
        </p:nvSpPr>
        <p:spPr>
          <a:xfrm>
            <a:off x="513704" y="4365104"/>
            <a:ext cx="2474120" cy="1384995"/>
          </a:xfrm>
          <a:prstGeom prst="rect">
            <a:avLst/>
          </a:prstGeom>
          <a:noFill/>
        </p:spPr>
        <p:txBody>
          <a:bodyPr wrap="square" rtlCol="0">
            <a:spAutoFit/>
          </a:bodyPr>
          <a:lstStyle/>
          <a:p>
            <a:r>
              <a:rPr lang="en-AU" sz="2800" dirty="0" smtClean="0"/>
              <a:t>Hospital</a:t>
            </a:r>
          </a:p>
          <a:p>
            <a:r>
              <a:rPr lang="en-AU" sz="2800" dirty="0" smtClean="0"/>
              <a:t>Presenter</a:t>
            </a:r>
          </a:p>
          <a:p>
            <a:r>
              <a:rPr lang="en-AU" sz="2800" dirty="0" smtClean="0"/>
              <a:t>Month YYYY</a:t>
            </a:r>
            <a:endParaRPr lang="en-AU" sz="2800" dirty="0"/>
          </a:p>
        </p:txBody>
      </p:sp>
    </p:spTree>
    <p:extLst>
      <p:ext uri="{BB962C8B-B14F-4D97-AF65-F5344CB8AC3E}">
        <p14:creationId xmlns:p14="http://schemas.microsoft.com/office/powerpoint/2010/main" val="2175332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Autofit/>
          </a:bodyPr>
          <a:lstStyle/>
          <a:p>
            <a:pPr algn="l"/>
            <a:r>
              <a:rPr lang="en-AU" sz="4000" dirty="0" smtClean="0"/>
              <a:t>Structured, Systematic Process for Interview</a:t>
            </a:r>
            <a:endParaRPr lang="en-AU" sz="4000" dirty="0"/>
          </a:p>
        </p:txBody>
      </p:sp>
      <p:sp>
        <p:nvSpPr>
          <p:cNvPr id="3" name="Content Placeholder 2"/>
          <p:cNvSpPr>
            <a:spLocks noGrp="1"/>
          </p:cNvSpPr>
          <p:nvPr>
            <p:ph idx="1"/>
          </p:nvPr>
        </p:nvSpPr>
        <p:spPr>
          <a:xfrm>
            <a:off x="467544" y="1772816"/>
            <a:ext cx="8229600" cy="4032448"/>
          </a:xfrm>
          <a:solidFill>
            <a:srgbClr val="FF6600">
              <a:alpha val="10000"/>
            </a:srgbClr>
          </a:solidFill>
        </p:spPr>
        <p:txBody>
          <a:bodyPr>
            <a:normAutofit fontScale="62500" lnSpcReduction="20000"/>
          </a:bodyPr>
          <a:lstStyle/>
          <a:p>
            <a:pPr marL="514350" indent="-514350">
              <a:lnSpc>
                <a:spcPct val="120000"/>
              </a:lnSpc>
              <a:buFont typeface="+mj-lt"/>
              <a:buAutoNum type="arabicPeriod"/>
            </a:pPr>
            <a:r>
              <a:rPr lang="en-AU" sz="4000" dirty="0"/>
              <a:t>Review relevant patient information</a:t>
            </a:r>
          </a:p>
          <a:p>
            <a:pPr marL="514350" indent="-514350">
              <a:lnSpc>
                <a:spcPct val="120000"/>
              </a:lnSpc>
              <a:buFont typeface="+mj-lt"/>
              <a:buAutoNum type="arabicPeriod"/>
            </a:pPr>
            <a:r>
              <a:rPr lang="en-AU" sz="4000" dirty="0"/>
              <a:t>Introduce yourself and explain the purpose of the interview</a:t>
            </a:r>
          </a:p>
          <a:p>
            <a:pPr marL="514350" indent="-514350">
              <a:lnSpc>
                <a:spcPct val="120000"/>
              </a:lnSpc>
              <a:buFont typeface="+mj-lt"/>
              <a:buAutoNum type="arabicPeriod"/>
            </a:pPr>
            <a:r>
              <a:rPr lang="en-AU" sz="4000" dirty="0"/>
              <a:t>Ask about previous adverse </a:t>
            </a:r>
            <a:r>
              <a:rPr lang="en-AU" sz="4000" dirty="0" smtClean="0"/>
              <a:t>drug </a:t>
            </a:r>
            <a:r>
              <a:rPr lang="en-AU" sz="4000" dirty="0"/>
              <a:t>events or allergies</a:t>
            </a:r>
          </a:p>
          <a:p>
            <a:pPr marL="514350" indent="-514350">
              <a:lnSpc>
                <a:spcPct val="120000"/>
              </a:lnSpc>
              <a:buFont typeface="+mj-lt"/>
              <a:buAutoNum type="arabicPeriod"/>
            </a:pPr>
            <a:r>
              <a:rPr lang="en-AU" sz="4000" dirty="0"/>
              <a:t>Ask about prescription, non-</a:t>
            </a:r>
            <a:r>
              <a:rPr lang="en-AU" sz="4000" dirty="0" smtClean="0"/>
              <a:t>prescription</a:t>
            </a:r>
            <a:r>
              <a:rPr lang="en-AU" sz="4000" dirty="0"/>
              <a:t> </a:t>
            </a:r>
            <a:r>
              <a:rPr lang="en-AU" sz="4000" dirty="0" smtClean="0"/>
              <a:t>and complementary medicines</a:t>
            </a:r>
            <a:endParaRPr lang="en-AU" sz="4000" dirty="0"/>
          </a:p>
          <a:p>
            <a:pPr marL="514350" indent="-514350">
              <a:lnSpc>
                <a:spcPct val="120000"/>
              </a:lnSpc>
              <a:buFont typeface="+mj-lt"/>
              <a:buAutoNum type="arabicPeriod"/>
            </a:pPr>
            <a:r>
              <a:rPr lang="en-AU" sz="4000" dirty="0"/>
              <a:t>Use a checklist</a:t>
            </a:r>
          </a:p>
          <a:p>
            <a:pPr marL="514350" indent="-514350">
              <a:lnSpc>
                <a:spcPct val="120000"/>
              </a:lnSpc>
              <a:buFont typeface="+mj-lt"/>
              <a:buAutoNum type="arabicPeriod"/>
            </a:pPr>
            <a:r>
              <a:rPr lang="en-AU" sz="4000" dirty="0"/>
              <a:t>Assess patient’s understanding, attitude and </a:t>
            </a:r>
            <a:r>
              <a:rPr lang="en-AU" sz="4000" dirty="0" smtClean="0"/>
              <a:t>adherence </a:t>
            </a:r>
            <a:endParaRPr lang="en-AU" sz="4000" dirty="0"/>
          </a:p>
          <a:p>
            <a:pPr marL="514350" indent="-514350">
              <a:lnSpc>
                <a:spcPct val="120000"/>
              </a:lnSpc>
              <a:buFont typeface="+mj-lt"/>
              <a:buAutoNum type="arabicPeriod"/>
            </a:pPr>
            <a:r>
              <a:rPr lang="en-AU" sz="4000" dirty="0"/>
              <a:t>Organise and </a:t>
            </a:r>
            <a:r>
              <a:rPr lang="en-AU" sz="4000" dirty="0" smtClean="0"/>
              <a:t>document medicines </a:t>
            </a:r>
            <a:r>
              <a:rPr lang="en-AU" sz="4000" dirty="0"/>
              <a:t>information</a:t>
            </a:r>
          </a:p>
          <a:p>
            <a:endParaRPr lang="en-AU" dirty="0"/>
          </a:p>
        </p:txBody>
      </p:sp>
    </p:spTree>
    <p:extLst>
      <p:ext uri="{BB962C8B-B14F-4D97-AF65-F5344CB8AC3E}">
        <p14:creationId xmlns:p14="http://schemas.microsoft.com/office/powerpoint/2010/main" val="4282883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1. Review Patient Information</a:t>
            </a:r>
            <a:endParaRPr lang="en-AU" dirty="0"/>
          </a:p>
        </p:txBody>
      </p:sp>
      <p:sp>
        <p:nvSpPr>
          <p:cNvPr id="3" name="Content Placeholder 2"/>
          <p:cNvSpPr>
            <a:spLocks noGrp="1"/>
          </p:cNvSpPr>
          <p:nvPr>
            <p:ph idx="1"/>
          </p:nvPr>
        </p:nvSpPr>
        <p:spPr>
          <a:xfrm>
            <a:off x="457200" y="1484784"/>
            <a:ext cx="8363272" cy="4641379"/>
          </a:xfrm>
        </p:spPr>
        <p:txBody>
          <a:bodyPr>
            <a:normAutofit fontScale="85000" lnSpcReduction="20000"/>
          </a:bodyPr>
          <a:lstStyle/>
          <a:p>
            <a:pPr>
              <a:lnSpc>
                <a:spcPct val="120000"/>
              </a:lnSpc>
            </a:pPr>
            <a:r>
              <a:rPr lang="en-AU" sz="3100" dirty="0" smtClean="0"/>
              <a:t>Types of information that may be useful:</a:t>
            </a:r>
            <a:endParaRPr lang="en-AU" sz="3100" dirty="0"/>
          </a:p>
          <a:p>
            <a:pPr lvl="1">
              <a:lnSpc>
                <a:spcPct val="120000"/>
              </a:lnSpc>
              <a:buFontTx/>
              <a:buChar char="-"/>
            </a:pPr>
            <a:r>
              <a:rPr lang="en-AU" sz="3100" dirty="0" smtClean="0"/>
              <a:t>Age, gender, </a:t>
            </a:r>
            <a:r>
              <a:rPr lang="en-AU" sz="3100" dirty="0"/>
              <a:t>ethnic </a:t>
            </a:r>
            <a:r>
              <a:rPr lang="en-AU" sz="3100" dirty="0" smtClean="0"/>
              <a:t>background/religion</a:t>
            </a:r>
            <a:r>
              <a:rPr lang="en-AU" sz="3100" dirty="0"/>
              <a:t>, social history </a:t>
            </a:r>
          </a:p>
          <a:p>
            <a:pPr lvl="1">
              <a:lnSpc>
                <a:spcPct val="120000"/>
              </a:lnSpc>
              <a:buFontTx/>
              <a:buChar char="-"/>
            </a:pPr>
            <a:r>
              <a:rPr lang="en-AU" sz="3100" dirty="0" smtClean="0"/>
              <a:t>Ability to communicate, cognition, alertness</a:t>
            </a:r>
          </a:p>
          <a:p>
            <a:pPr lvl="1">
              <a:lnSpc>
                <a:spcPct val="120000"/>
              </a:lnSpc>
              <a:buFontTx/>
              <a:buChar char="-"/>
            </a:pPr>
            <a:r>
              <a:rPr lang="en-AU" sz="3100" dirty="0" smtClean="0"/>
              <a:t>Previous </a:t>
            </a:r>
            <a:r>
              <a:rPr lang="en-AU" sz="3100" dirty="0"/>
              <a:t>medical </a:t>
            </a:r>
            <a:r>
              <a:rPr lang="en-AU" sz="3100" dirty="0" smtClean="0"/>
              <a:t>history</a:t>
            </a:r>
          </a:p>
          <a:p>
            <a:pPr lvl="1">
              <a:lnSpc>
                <a:spcPct val="120000"/>
              </a:lnSpc>
              <a:buFontTx/>
              <a:buChar char="-"/>
            </a:pPr>
            <a:r>
              <a:rPr lang="en-AU" sz="3100" dirty="0" smtClean="0"/>
              <a:t>Laboratory results or </a:t>
            </a:r>
            <a:r>
              <a:rPr lang="en-AU" sz="3100" dirty="0"/>
              <a:t>other </a:t>
            </a:r>
            <a:r>
              <a:rPr lang="en-AU" sz="3100" dirty="0" smtClean="0"/>
              <a:t>findings</a:t>
            </a:r>
          </a:p>
          <a:p>
            <a:pPr lvl="1">
              <a:lnSpc>
                <a:spcPct val="120000"/>
              </a:lnSpc>
              <a:buFontTx/>
              <a:buChar char="-"/>
            </a:pPr>
            <a:r>
              <a:rPr lang="en-AU" sz="3100" dirty="0" smtClean="0"/>
              <a:t>Presenting condition</a:t>
            </a:r>
          </a:p>
          <a:p>
            <a:pPr lvl="1">
              <a:lnSpc>
                <a:spcPct val="120000"/>
              </a:lnSpc>
              <a:buFontTx/>
              <a:buChar char="-"/>
            </a:pPr>
            <a:r>
              <a:rPr lang="en-AU" sz="3100" dirty="0" smtClean="0"/>
              <a:t>Working diagnosis</a:t>
            </a:r>
          </a:p>
          <a:p>
            <a:pPr marL="457200" lvl="1" indent="0">
              <a:lnSpc>
                <a:spcPct val="120000"/>
              </a:lnSpc>
              <a:buNone/>
            </a:pPr>
            <a:endParaRPr lang="en-AU" sz="1200" dirty="0" smtClean="0"/>
          </a:p>
          <a:p>
            <a:pPr>
              <a:lnSpc>
                <a:spcPct val="120000"/>
              </a:lnSpc>
            </a:pPr>
            <a:r>
              <a:rPr lang="en-AU" sz="3100" dirty="0" smtClean="0"/>
              <a:t>Identifies </a:t>
            </a:r>
            <a:r>
              <a:rPr lang="en-AU" sz="3100" dirty="0"/>
              <a:t>issues to focus during </a:t>
            </a:r>
            <a:r>
              <a:rPr lang="en-AU" sz="3100" dirty="0" smtClean="0"/>
              <a:t>the interview</a:t>
            </a:r>
          </a:p>
          <a:p>
            <a:pPr>
              <a:lnSpc>
                <a:spcPct val="120000"/>
              </a:lnSpc>
            </a:pPr>
            <a:r>
              <a:rPr lang="en-AU" sz="3100" dirty="0" smtClean="0"/>
              <a:t>Aids </a:t>
            </a:r>
            <a:r>
              <a:rPr lang="en-AU" sz="3100" dirty="0"/>
              <a:t>in prioritisation of patients if required</a:t>
            </a:r>
          </a:p>
          <a:p>
            <a:endParaRPr lang="en-AU" dirty="0"/>
          </a:p>
        </p:txBody>
      </p:sp>
    </p:spTree>
    <p:extLst>
      <p:ext uri="{BB962C8B-B14F-4D97-AF65-F5344CB8AC3E}">
        <p14:creationId xmlns:p14="http://schemas.microsoft.com/office/powerpoint/2010/main" val="1376314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2. Introduction</a:t>
            </a:r>
            <a:endParaRPr lang="en-AU" dirty="0"/>
          </a:p>
        </p:txBody>
      </p:sp>
      <p:sp>
        <p:nvSpPr>
          <p:cNvPr id="3" name="Content Placeholder 2"/>
          <p:cNvSpPr>
            <a:spLocks noGrp="1"/>
          </p:cNvSpPr>
          <p:nvPr>
            <p:ph idx="1"/>
          </p:nvPr>
        </p:nvSpPr>
        <p:spPr>
          <a:xfrm>
            <a:off x="457200" y="1600200"/>
            <a:ext cx="8229600" cy="4781128"/>
          </a:xfrm>
        </p:spPr>
        <p:txBody>
          <a:bodyPr>
            <a:normAutofit lnSpcReduction="10000"/>
          </a:bodyPr>
          <a:lstStyle/>
          <a:p>
            <a:r>
              <a:rPr lang="en-AU" sz="3000" dirty="0"/>
              <a:t>Provide clear </a:t>
            </a:r>
            <a:r>
              <a:rPr lang="en-AU" sz="3000" dirty="0" smtClean="0"/>
              <a:t>introduction</a:t>
            </a:r>
          </a:p>
          <a:p>
            <a:pPr marL="0" indent="0">
              <a:buNone/>
            </a:pPr>
            <a:endParaRPr lang="en-AU" sz="1000" dirty="0"/>
          </a:p>
          <a:p>
            <a:r>
              <a:rPr lang="en-AU" sz="3000" dirty="0"/>
              <a:t>Explain purpose of </a:t>
            </a:r>
            <a:r>
              <a:rPr lang="en-AU" sz="3000" dirty="0" smtClean="0"/>
              <a:t>interview</a:t>
            </a:r>
          </a:p>
          <a:p>
            <a:pPr marL="0" indent="0">
              <a:buNone/>
            </a:pPr>
            <a:endParaRPr lang="en-AU" sz="1000" dirty="0"/>
          </a:p>
          <a:p>
            <a:r>
              <a:rPr lang="en-AU" sz="3000" dirty="0"/>
              <a:t>Respect patient’s right to decline </a:t>
            </a:r>
            <a:r>
              <a:rPr lang="en-AU" sz="3000" dirty="0" smtClean="0"/>
              <a:t>interview</a:t>
            </a:r>
          </a:p>
          <a:p>
            <a:pPr marL="0" indent="0">
              <a:buNone/>
            </a:pPr>
            <a:endParaRPr lang="en-AU" sz="1100" dirty="0"/>
          </a:p>
          <a:p>
            <a:r>
              <a:rPr lang="en-AU" sz="3000" dirty="0"/>
              <a:t>Determine </a:t>
            </a:r>
            <a:r>
              <a:rPr lang="en-AU" sz="3000" dirty="0" smtClean="0"/>
              <a:t>person </a:t>
            </a:r>
            <a:r>
              <a:rPr lang="en-AU" sz="3000" dirty="0"/>
              <a:t>responsible for administration and management of </a:t>
            </a:r>
            <a:r>
              <a:rPr lang="en-AU" sz="3000" dirty="0" smtClean="0"/>
              <a:t>medicines</a:t>
            </a:r>
          </a:p>
          <a:p>
            <a:pPr marL="0" indent="0">
              <a:buNone/>
            </a:pPr>
            <a:endParaRPr lang="en-AU" sz="1100" dirty="0"/>
          </a:p>
          <a:p>
            <a:r>
              <a:rPr lang="en-AU" sz="3000" dirty="0"/>
              <a:t>Obtain patient consent </a:t>
            </a:r>
            <a:r>
              <a:rPr lang="en-AU" sz="3000" dirty="0" smtClean="0"/>
              <a:t>before </a:t>
            </a:r>
            <a:r>
              <a:rPr lang="en-AU" sz="3000" dirty="0"/>
              <a:t>requesting information from other healthcare providers or carer</a:t>
            </a:r>
          </a:p>
          <a:p>
            <a:endParaRPr lang="en-AU" dirty="0"/>
          </a:p>
        </p:txBody>
      </p:sp>
    </p:spTree>
    <p:extLst>
      <p:ext uri="{BB962C8B-B14F-4D97-AF65-F5344CB8AC3E}">
        <p14:creationId xmlns:p14="http://schemas.microsoft.com/office/powerpoint/2010/main" val="1292424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t>3. Previous </a:t>
            </a:r>
            <a:r>
              <a:rPr lang="en-AU" dirty="0" smtClean="0"/>
              <a:t>Allergies or Adverse Drug Events</a:t>
            </a:r>
            <a:endParaRPr lang="en-AU" dirty="0"/>
          </a:p>
        </p:txBody>
      </p:sp>
      <p:sp>
        <p:nvSpPr>
          <p:cNvPr id="3" name="Content Placeholder 2"/>
          <p:cNvSpPr>
            <a:spLocks noGrp="1"/>
          </p:cNvSpPr>
          <p:nvPr>
            <p:ph idx="1"/>
          </p:nvPr>
        </p:nvSpPr>
        <p:spPr>
          <a:xfrm>
            <a:off x="457200" y="1700808"/>
            <a:ext cx="8435280" cy="4896544"/>
          </a:xfrm>
        </p:spPr>
        <p:txBody>
          <a:bodyPr>
            <a:normAutofit fontScale="85000" lnSpcReduction="10000"/>
          </a:bodyPr>
          <a:lstStyle/>
          <a:p>
            <a:pPr>
              <a:lnSpc>
                <a:spcPct val="120000"/>
              </a:lnSpc>
            </a:pPr>
            <a:r>
              <a:rPr lang="en-AU" sz="3300" dirty="0" smtClean="0"/>
              <a:t>Document previous </a:t>
            </a:r>
            <a:r>
              <a:rPr lang="en-AU" sz="3300" dirty="0"/>
              <a:t>allergies or adverse </a:t>
            </a:r>
            <a:r>
              <a:rPr lang="en-AU" sz="3300" dirty="0" smtClean="0"/>
              <a:t>drug events</a:t>
            </a:r>
            <a:endParaRPr lang="en-AU" sz="3300" dirty="0"/>
          </a:p>
          <a:p>
            <a:pPr lvl="1">
              <a:lnSpc>
                <a:spcPct val="120000"/>
              </a:lnSpc>
              <a:buFontTx/>
              <a:buChar char="-"/>
            </a:pPr>
            <a:r>
              <a:rPr lang="en-AU" sz="3300" dirty="0" smtClean="0"/>
              <a:t>On the </a:t>
            </a:r>
            <a:r>
              <a:rPr lang="en-AU" sz="3300" dirty="0"/>
              <a:t>National Inpatient Medication Chart (NIMC</a:t>
            </a:r>
            <a:r>
              <a:rPr lang="en-AU" sz="3300" dirty="0" smtClean="0"/>
              <a:t>)</a:t>
            </a:r>
          </a:p>
          <a:p>
            <a:pPr lvl="1">
              <a:lnSpc>
                <a:spcPct val="120000"/>
              </a:lnSpc>
              <a:buFontTx/>
              <a:buChar char="-"/>
            </a:pPr>
            <a:r>
              <a:rPr lang="en-AU" sz="3300" dirty="0" smtClean="0"/>
              <a:t>In the patient’s medical record according to hospital policy</a:t>
            </a:r>
          </a:p>
          <a:p>
            <a:pPr marL="457200" lvl="1" indent="0">
              <a:lnSpc>
                <a:spcPct val="120000"/>
              </a:lnSpc>
              <a:buNone/>
            </a:pPr>
            <a:endParaRPr lang="en-AU" sz="1400" dirty="0"/>
          </a:p>
          <a:p>
            <a:pPr>
              <a:lnSpc>
                <a:spcPct val="120000"/>
              </a:lnSpc>
            </a:pPr>
            <a:r>
              <a:rPr lang="en-AU" sz="3300" dirty="0" smtClean="0"/>
              <a:t>Document specifically:</a:t>
            </a:r>
          </a:p>
          <a:p>
            <a:pPr lvl="1">
              <a:lnSpc>
                <a:spcPct val="120000"/>
              </a:lnSpc>
              <a:buFontTx/>
              <a:buChar char="-"/>
            </a:pPr>
            <a:r>
              <a:rPr lang="en-AU" sz="3300" dirty="0" smtClean="0"/>
              <a:t>Drug</a:t>
            </a:r>
          </a:p>
          <a:p>
            <a:pPr lvl="1">
              <a:lnSpc>
                <a:spcPct val="120000"/>
              </a:lnSpc>
              <a:buFontTx/>
              <a:buChar char="-"/>
            </a:pPr>
            <a:r>
              <a:rPr lang="en-AU" sz="3300" dirty="0" smtClean="0"/>
              <a:t>Type of reaction </a:t>
            </a:r>
          </a:p>
          <a:p>
            <a:pPr lvl="1">
              <a:lnSpc>
                <a:spcPct val="120000"/>
              </a:lnSpc>
              <a:buFontTx/>
              <a:buChar char="-"/>
            </a:pPr>
            <a:r>
              <a:rPr lang="en-AU" sz="3300" dirty="0" smtClean="0"/>
              <a:t>Date of reaction</a:t>
            </a:r>
          </a:p>
          <a:p>
            <a:pPr marL="457200" lvl="1" indent="0">
              <a:lnSpc>
                <a:spcPct val="120000"/>
              </a:lnSpc>
              <a:buNone/>
            </a:pPr>
            <a:endParaRPr lang="en-AU" sz="1400" dirty="0" smtClean="0"/>
          </a:p>
          <a:p>
            <a:pPr marL="0" indent="0">
              <a:lnSpc>
                <a:spcPct val="120000"/>
              </a:lnSpc>
              <a:buNone/>
            </a:pPr>
            <a:endParaRPr lang="en-AU" dirty="0"/>
          </a:p>
        </p:txBody>
      </p:sp>
    </p:spTree>
    <p:extLst>
      <p:ext uri="{BB962C8B-B14F-4D97-AF65-F5344CB8AC3E}">
        <p14:creationId xmlns:p14="http://schemas.microsoft.com/office/powerpoint/2010/main" val="561520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4. Prescription, Non-Prescription and Complementary Medications</a:t>
            </a:r>
            <a:endParaRPr lang="en-US" dirty="0"/>
          </a:p>
        </p:txBody>
      </p:sp>
      <p:sp>
        <p:nvSpPr>
          <p:cNvPr id="3" name="Content Placeholder 2"/>
          <p:cNvSpPr>
            <a:spLocks noGrp="1"/>
          </p:cNvSpPr>
          <p:nvPr>
            <p:ph idx="1"/>
          </p:nvPr>
        </p:nvSpPr>
        <p:spPr>
          <a:xfrm>
            <a:off x="457200" y="1772816"/>
            <a:ext cx="8229600" cy="4752528"/>
          </a:xfrm>
        </p:spPr>
        <p:txBody>
          <a:bodyPr>
            <a:normAutofit fontScale="77500" lnSpcReduction="20000"/>
          </a:bodyPr>
          <a:lstStyle/>
          <a:p>
            <a:pPr>
              <a:lnSpc>
                <a:spcPct val="120000"/>
              </a:lnSpc>
            </a:pPr>
            <a:r>
              <a:rPr lang="en-AU" sz="3400" dirty="0"/>
              <a:t>Obtain specific details of all </a:t>
            </a:r>
            <a:r>
              <a:rPr lang="en-AU" sz="3400" dirty="0" smtClean="0"/>
              <a:t>medications</a:t>
            </a:r>
          </a:p>
          <a:p>
            <a:pPr lvl="1">
              <a:lnSpc>
                <a:spcPct val="120000"/>
              </a:lnSpc>
              <a:buFontTx/>
              <a:buChar char="-"/>
            </a:pPr>
            <a:r>
              <a:rPr lang="en-AU" sz="3400" dirty="0" smtClean="0"/>
              <a:t>Name, strength, dose, route, frequency, duration and perceived indication</a:t>
            </a:r>
            <a:endParaRPr lang="en-AU" sz="3400" dirty="0"/>
          </a:p>
          <a:p>
            <a:pPr lvl="1">
              <a:lnSpc>
                <a:spcPct val="120000"/>
              </a:lnSpc>
              <a:buFontTx/>
              <a:buChar char="-"/>
            </a:pPr>
            <a:r>
              <a:rPr lang="en-AU" sz="3400" dirty="0" smtClean="0"/>
              <a:t>Any recently started, ceased or changed medications</a:t>
            </a:r>
            <a:endParaRPr lang="en-AU" sz="3400" dirty="0"/>
          </a:p>
          <a:p>
            <a:pPr marL="457200" lvl="1" indent="0">
              <a:lnSpc>
                <a:spcPct val="120000"/>
              </a:lnSpc>
              <a:buNone/>
            </a:pPr>
            <a:endParaRPr lang="en-AU" sz="1300" dirty="0"/>
          </a:p>
          <a:p>
            <a:pPr>
              <a:lnSpc>
                <a:spcPct val="120000"/>
              </a:lnSpc>
              <a:buNone/>
            </a:pPr>
            <a:r>
              <a:rPr lang="en-AU" sz="3400" b="1" dirty="0" smtClean="0"/>
              <a:t>Hints</a:t>
            </a:r>
            <a:endParaRPr lang="en-AU" sz="3400" b="1" dirty="0"/>
          </a:p>
          <a:p>
            <a:pPr>
              <a:lnSpc>
                <a:spcPct val="120000"/>
              </a:lnSpc>
            </a:pPr>
            <a:r>
              <a:rPr lang="en-AU" sz="3400" dirty="0"/>
              <a:t>Treat each medication separately i.e. obtain all information before moving onto the next medication</a:t>
            </a:r>
          </a:p>
          <a:p>
            <a:pPr>
              <a:lnSpc>
                <a:spcPct val="120000"/>
              </a:lnSpc>
            </a:pPr>
            <a:r>
              <a:rPr lang="en-AU" sz="3400" dirty="0"/>
              <a:t>Document as you </a:t>
            </a:r>
            <a:r>
              <a:rPr lang="en-AU" sz="3400" dirty="0" smtClean="0"/>
              <a:t>go</a:t>
            </a:r>
          </a:p>
          <a:p>
            <a:pPr>
              <a:lnSpc>
                <a:spcPct val="120000"/>
              </a:lnSpc>
            </a:pPr>
            <a:r>
              <a:rPr lang="en-AU" sz="3400" dirty="0" smtClean="0"/>
              <a:t>Do </a:t>
            </a:r>
            <a:r>
              <a:rPr lang="en-AU" sz="3400" dirty="0"/>
              <a:t>not rely on memory!</a:t>
            </a:r>
          </a:p>
          <a:p>
            <a:endParaRPr lang="en-US" dirty="0"/>
          </a:p>
        </p:txBody>
      </p:sp>
    </p:spTree>
    <p:extLst>
      <p:ext uri="{BB962C8B-B14F-4D97-AF65-F5344CB8AC3E}">
        <p14:creationId xmlns:p14="http://schemas.microsoft.com/office/powerpoint/2010/main" val="2053835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4. Prescription, Non-Prescription </a:t>
            </a:r>
            <a:r>
              <a:rPr lang="en-US" dirty="0" smtClean="0"/>
              <a:t>and Complementary </a:t>
            </a:r>
            <a:r>
              <a:rPr lang="en-US" dirty="0"/>
              <a:t>Medications</a:t>
            </a:r>
          </a:p>
        </p:txBody>
      </p:sp>
      <p:sp>
        <p:nvSpPr>
          <p:cNvPr id="3" name="Content Placeholder 2"/>
          <p:cNvSpPr>
            <a:spLocks noGrp="1"/>
          </p:cNvSpPr>
          <p:nvPr>
            <p:ph idx="1"/>
          </p:nvPr>
        </p:nvSpPr>
        <p:spPr>
          <a:xfrm>
            <a:off x="457200" y="1772816"/>
            <a:ext cx="8435280" cy="4752528"/>
          </a:xfrm>
        </p:spPr>
        <p:txBody>
          <a:bodyPr>
            <a:normAutofit fontScale="25000" lnSpcReduction="20000"/>
          </a:bodyPr>
          <a:lstStyle/>
          <a:p>
            <a:pPr>
              <a:spcBef>
                <a:spcPts val="0"/>
              </a:spcBef>
            </a:pPr>
            <a:r>
              <a:rPr lang="en-AU" sz="9600" dirty="0" smtClean="0"/>
              <a:t>Begin with open-ended questions</a:t>
            </a:r>
            <a:endParaRPr lang="en-AU" sz="9600" dirty="0"/>
          </a:p>
          <a:p>
            <a:pPr lvl="1">
              <a:buFontTx/>
              <a:buChar char="-"/>
            </a:pPr>
            <a:r>
              <a:rPr lang="en-AU" sz="9600" i="1" dirty="0" smtClean="0"/>
              <a:t>What medicines do you take?</a:t>
            </a:r>
          </a:p>
          <a:p>
            <a:pPr lvl="1">
              <a:buFontTx/>
              <a:buChar char="-"/>
            </a:pPr>
            <a:r>
              <a:rPr lang="en-AU" sz="9600" i="1" dirty="0" smtClean="0"/>
              <a:t>What medicines do you take when you need?</a:t>
            </a:r>
          </a:p>
          <a:p>
            <a:pPr lvl="1">
              <a:buFontTx/>
              <a:buChar char="-"/>
            </a:pPr>
            <a:r>
              <a:rPr lang="en-AU" sz="9600" i="1" dirty="0" smtClean="0"/>
              <a:t>Do you take any medicines for pain/to help with sleep/heartburn?</a:t>
            </a:r>
          </a:p>
          <a:p>
            <a:pPr marL="457200" lvl="1" indent="0">
              <a:buNone/>
            </a:pPr>
            <a:endParaRPr lang="en-AU" sz="4000" dirty="0" smtClean="0"/>
          </a:p>
          <a:p>
            <a:pPr marL="457200" lvl="1" indent="0">
              <a:buNone/>
            </a:pPr>
            <a:endParaRPr lang="en-AU" sz="4000" dirty="0"/>
          </a:p>
          <a:p>
            <a:pPr>
              <a:spcBef>
                <a:spcPts val="0"/>
              </a:spcBef>
            </a:pPr>
            <a:r>
              <a:rPr lang="en-AU" sz="9600" dirty="0" smtClean="0"/>
              <a:t>Ask </a:t>
            </a:r>
            <a:r>
              <a:rPr lang="en-AU" sz="9600" dirty="0"/>
              <a:t>about medications for specific conditions identified from </a:t>
            </a:r>
            <a:r>
              <a:rPr lang="en-AU" sz="9600" dirty="0" smtClean="0"/>
              <a:t>the medical history</a:t>
            </a:r>
          </a:p>
          <a:p>
            <a:pPr lvl="1">
              <a:buFontTx/>
              <a:buChar char="-"/>
            </a:pPr>
            <a:r>
              <a:rPr lang="en-AU" sz="9600" i="1" dirty="0" smtClean="0"/>
              <a:t>What medicines do you take for you diabetes/high blood pressure?</a:t>
            </a:r>
          </a:p>
          <a:p>
            <a:pPr marL="0" indent="0">
              <a:buNone/>
            </a:pPr>
            <a:endParaRPr lang="en-AU" sz="7200" dirty="0"/>
          </a:p>
          <a:p>
            <a:pPr>
              <a:spcBef>
                <a:spcPts val="0"/>
              </a:spcBef>
            </a:pPr>
            <a:r>
              <a:rPr lang="en-AU" sz="9600" dirty="0" smtClean="0"/>
              <a:t>End with specific prompts</a:t>
            </a:r>
          </a:p>
          <a:p>
            <a:pPr lvl="1">
              <a:buFontTx/>
              <a:buChar char="-"/>
            </a:pPr>
            <a:r>
              <a:rPr lang="en-AU" sz="9600" i="1" dirty="0" smtClean="0"/>
              <a:t>How often do </a:t>
            </a:r>
            <a:r>
              <a:rPr lang="en-AU" sz="9600" i="1" dirty="0"/>
              <a:t>you take your pain medicine</a:t>
            </a:r>
            <a:r>
              <a:rPr lang="en-AU" sz="9600" i="1" dirty="0" smtClean="0"/>
              <a:t>?</a:t>
            </a:r>
          </a:p>
          <a:p>
            <a:pPr lvl="1">
              <a:buFontTx/>
              <a:buChar char="-"/>
            </a:pPr>
            <a:r>
              <a:rPr lang="en-AU" sz="9600" i="1" dirty="0" smtClean="0"/>
              <a:t>Do you take </a:t>
            </a:r>
            <a:r>
              <a:rPr lang="en-AU" sz="9600" i="1" dirty="0"/>
              <a:t>that in the morning or at night</a:t>
            </a:r>
            <a:r>
              <a:rPr lang="en-AU" sz="9600" i="1" dirty="0" smtClean="0"/>
              <a:t>?</a:t>
            </a:r>
            <a:endParaRPr lang="en-AU" sz="9600" i="1" dirty="0"/>
          </a:p>
          <a:p>
            <a:endParaRPr lang="en-US" dirty="0"/>
          </a:p>
        </p:txBody>
      </p:sp>
    </p:spTree>
    <p:extLst>
      <p:ext uri="{BB962C8B-B14F-4D97-AF65-F5344CB8AC3E}">
        <p14:creationId xmlns:p14="http://schemas.microsoft.com/office/powerpoint/2010/main" val="190633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5. Use a Checklist</a:t>
            </a:r>
            <a:endParaRPr lang="en-US" dirty="0"/>
          </a:p>
        </p:txBody>
      </p:sp>
      <p:sp>
        <p:nvSpPr>
          <p:cNvPr id="3" name="Content Placeholder 2"/>
          <p:cNvSpPr>
            <a:spLocks noGrp="1"/>
          </p:cNvSpPr>
          <p:nvPr>
            <p:ph idx="1"/>
          </p:nvPr>
        </p:nvSpPr>
        <p:spPr>
          <a:xfrm>
            <a:off x="457200" y="1484784"/>
            <a:ext cx="8435280" cy="5040560"/>
          </a:xfrm>
        </p:spPr>
        <p:txBody>
          <a:bodyPr>
            <a:normAutofit fontScale="85000" lnSpcReduction="10000"/>
          </a:bodyPr>
          <a:lstStyle/>
          <a:p>
            <a:pPr>
              <a:lnSpc>
                <a:spcPct val="110000"/>
              </a:lnSpc>
            </a:pPr>
            <a:r>
              <a:rPr lang="en-AU" dirty="0"/>
              <a:t>To avoid omitting relevant details use a </a:t>
            </a:r>
            <a:r>
              <a:rPr lang="en-AU" dirty="0" smtClean="0"/>
              <a:t>written or mental checklist</a:t>
            </a:r>
            <a:endParaRPr lang="en-AU" dirty="0"/>
          </a:p>
          <a:p>
            <a:pPr>
              <a:lnSpc>
                <a:spcPct val="110000"/>
              </a:lnSpc>
            </a:pPr>
            <a:r>
              <a:rPr lang="en-AU" dirty="0"/>
              <a:t>Each patient’s perception of what a medicine is will vary</a:t>
            </a:r>
          </a:p>
          <a:p>
            <a:pPr>
              <a:lnSpc>
                <a:spcPct val="110000"/>
              </a:lnSpc>
            </a:pPr>
            <a:r>
              <a:rPr lang="en-AU" dirty="0"/>
              <a:t>Ask about</a:t>
            </a:r>
            <a:r>
              <a:rPr lang="en-AU" dirty="0" smtClean="0"/>
              <a:t>:</a:t>
            </a:r>
          </a:p>
          <a:p>
            <a:pPr lvl="1">
              <a:lnSpc>
                <a:spcPct val="110000"/>
              </a:lnSpc>
              <a:buFontTx/>
              <a:buChar char="-"/>
            </a:pPr>
            <a:r>
              <a:rPr lang="en-AU" dirty="0" smtClean="0"/>
              <a:t>Injectable medicines</a:t>
            </a:r>
            <a:endParaRPr lang="en-AU" dirty="0"/>
          </a:p>
          <a:p>
            <a:pPr lvl="1">
              <a:lnSpc>
                <a:spcPct val="110000"/>
              </a:lnSpc>
              <a:buFontTx/>
              <a:buChar char="-"/>
            </a:pPr>
            <a:r>
              <a:rPr lang="en-AU" sz="3000" dirty="0" smtClean="0"/>
              <a:t>Once </a:t>
            </a:r>
            <a:r>
              <a:rPr lang="en-US" dirty="0" smtClean="0"/>
              <a:t>weekly </a:t>
            </a:r>
            <a:r>
              <a:rPr lang="en-US" dirty="0"/>
              <a:t>or intermittent </a:t>
            </a:r>
            <a:r>
              <a:rPr lang="en-US" dirty="0" smtClean="0"/>
              <a:t>medicines</a:t>
            </a:r>
          </a:p>
          <a:p>
            <a:pPr lvl="1">
              <a:lnSpc>
                <a:spcPct val="110000"/>
              </a:lnSpc>
              <a:buFontTx/>
              <a:buChar char="-"/>
            </a:pPr>
            <a:r>
              <a:rPr lang="en-US" dirty="0" smtClean="0"/>
              <a:t>Topical medicines e.g</a:t>
            </a:r>
            <a:r>
              <a:rPr lang="en-US" dirty="0"/>
              <a:t>. </a:t>
            </a:r>
            <a:r>
              <a:rPr lang="en-US" dirty="0" smtClean="0"/>
              <a:t>eye drops, creams, patches</a:t>
            </a:r>
          </a:p>
          <a:p>
            <a:pPr lvl="1">
              <a:lnSpc>
                <a:spcPct val="110000"/>
              </a:lnSpc>
              <a:buFontTx/>
              <a:buChar char="-"/>
            </a:pPr>
            <a:r>
              <a:rPr lang="en-US" dirty="0" smtClean="0"/>
              <a:t>Puffers, sprays or inhalations</a:t>
            </a:r>
          </a:p>
          <a:p>
            <a:pPr lvl="1">
              <a:lnSpc>
                <a:spcPct val="110000"/>
              </a:lnSpc>
              <a:buFontTx/>
              <a:buChar char="-"/>
            </a:pPr>
            <a:r>
              <a:rPr lang="en-US" dirty="0" smtClean="0"/>
              <a:t>When needed </a:t>
            </a:r>
            <a:r>
              <a:rPr lang="en-US" dirty="0"/>
              <a:t>medications for pain/sleep/constipation </a:t>
            </a:r>
            <a:r>
              <a:rPr lang="en-US" dirty="0" smtClean="0"/>
              <a:t>etc.</a:t>
            </a:r>
          </a:p>
          <a:p>
            <a:pPr lvl="1">
              <a:lnSpc>
                <a:spcPct val="110000"/>
              </a:lnSpc>
              <a:buFontTx/>
              <a:buChar char="-"/>
            </a:pPr>
            <a:r>
              <a:rPr lang="en-US" dirty="0" smtClean="0"/>
              <a:t>Oral </a:t>
            </a:r>
            <a:r>
              <a:rPr lang="en-US" dirty="0"/>
              <a:t>contraceptives, hormone </a:t>
            </a:r>
            <a:r>
              <a:rPr lang="en-US" dirty="0" smtClean="0"/>
              <a:t>replacement</a:t>
            </a:r>
          </a:p>
          <a:p>
            <a:pPr lvl="1">
              <a:lnSpc>
                <a:spcPct val="110000"/>
              </a:lnSpc>
              <a:buFontTx/>
              <a:buChar char="-"/>
            </a:pPr>
            <a:r>
              <a:rPr lang="en-US" dirty="0" smtClean="0"/>
              <a:t>Social </a:t>
            </a:r>
            <a:r>
              <a:rPr lang="en-US" dirty="0"/>
              <a:t>and recreational drugs</a:t>
            </a:r>
          </a:p>
          <a:p>
            <a:endParaRPr lang="en-US" dirty="0"/>
          </a:p>
        </p:txBody>
      </p:sp>
    </p:spTree>
    <p:extLst>
      <p:ext uri="{BB962C8B-B14F-4D97-AF65-F5344CB8AC3E}">
        <p14:creationId xmlns:p14="http://schemas.microsoft.com/office/powerpoint/2010/main" val="2219073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t>6. Assess </a:t>
            </a:r>
            <a:r>
              <a:rPr lang="en-AU" dirty="0" smtClean="0"/>
              <a:t>Patient’s Understanding</a:t>
            </a:r>
            <a:r>
              <a:rPr lang="en-AU" dirty="0"/>
              <a:t>, </a:t>
            </a:r>
            <a:r>
              <a:rPr lang="en-AU" dirty="0" smtClean="0"/>
              <a:t>Attitude </a:t>
            </a:r>
            <a:r>
              <a:rPr lang="en-AU" dirty="0"/>
              <a:t>and </a:t>
            </a:r>
            <a:r>
              <a:rPr lang="en-AU" dirty="0" smtClean="0"/>
              <a:t>Adherence</a:t>
            </a:r>
            <a:endParaRPr lang="en-US" dirty="0"/>
          </a:p>
        </p:txBody>
      </p:sp>
      <p:sp>
        <p:nvSpPr>
          <p:cNvPr id="3" name="Content Placeholder 2"/>
          <p:cNvSpPr>
            <a:spLocks noGrp="1"/>
          </p:cNvSpPr>
          <p:nvPr>
            <p:ph idx="1"/>
          </p:nvPr>
        </p:nvSpPr>
        <p:spPr>
          <a:xfrm>
            <a:off x="457200" y="1700808"/>
            <a:ext cx="8229600" cy="4752528"/>
          </a:xfrm>
        </p:spPr>
        <p:txBody>
          <a:bodyPr>
            <a:normAutofit fontScale="55000" lnSpcReduction="20000"/>
          </a:bodyPr>
          <a:lstStyle/>
          <a:p>
            <a:pPr>
              <a:lnSpc>
                <a:spcPct val="120000"/>
              </a:lnSpc>
            </a:pPr>
            <a:r>
              <a:rPr lang="en-AU" sz="3800" dirty="0" smtClean="0"/>
              <a:t>Elicit patient’s understanding of:</a:t>
            </a:r>
            <a:endParaRPr lang="en-AU" sz="3800" dirty="0"/>
          </a:p>
          <a:p>
            <a:pPr lvl="1">
              <a:lnSpc>
                <a:spcPct val="120000"/>
              </a:lnSpc>
              <a:buFontTx/>
              <a:buChar char="-"/>
            </a:pPr>
            <a:r>
              <a:rPr lang="en-AU" sz="3800" dirty="0" smtClean="0"/>
              <a:t>Their illness</a:t>
            </a:r>
            <a:endParaRPr lang="en-AU" sz="3800" dirty="0"/>
          </a:p>
          <a:p>
            <a:pPr lvl="1">
              <a:lnSpc>
                <a:spcPct val="120000"/>
              </a:lnSpc>
              <a:buFontTx/>
              <a:buChar char="-"/>
            </a:pPr>
            <a:r>
              <a:rPr lang="en-AU" sz="3800" dirty="0" smtClean="0"/>
              <a:t>Indication of each medicine</a:t>
            </a:r>
            <a:endParaRPr lang="en-US" sz="3800" dirty="0" smtClean="0"/>
          </a:p>
          <a:p>
            <a:pPr lvl="1">
              <a:lnSpc>
                <a:spcPct val="120000"/>
              </a:lnSpc>
              <a:buFontTx/>
              <a:buChar char="-"/>
            </a:pPr>
            <a:r>
              <a:rPr lang="en-AU" sz="3800" dirty="0" smtClean="0"/>
              <a:t>Perceived effectiveness</a:t>
            </a:r>
          </a:p>
          <a:p>
            <a:pPr lvl="1">
              <a:lnSpc>
                <a:spcPct val="120000"/>
              </a:lnSpc>
              <a:buFontTx/>
              <a:buChar char="-"/>
            </a:pPr>
            <a:r>
              <a:rPr lang="en-AU" sz="3800" dirty="0" smtClean="0"/>
              <a:t>Perceived </a:t>
            </a:r>
            <a:r>
              <a:rPr lang="en-AU" sz="3800" dirty="0"/>
              <a:t>problems attributable to </a:t>
            </a:r>
            <a:r>
              <a:rPr lang="en-AU" sz="3800" dirty="0" smtClean="0"/>
              <a:t>medicines</a:t>
            </a:r>
          </a:p>
          <a:p>
            <a:pPr lvl="1">
              <a:lnSpc>
                <a:spcPct val="120000"/>
              </a:lnSpc>
              <a:buFontTx/>
              <a:buChar char="-"/>
            </a:pPr>
            <a:r>
              <a:rPr lang="en-AU" sz="3800" dirty="0" smtClean="0"/>
              <a:t>Current </a:t>
            </a:r>
            <a:r>
              <a:rPr lang="en-AU" sz="3800" dirty="0"/>
              <a:t>monitoring of disease/</a:t>
            </a:r>
            <a:r>
              <a:rPr lang="en-AU" sz="3800" dirty="0" smtClean="0"/>
              <a:t>medicine</a:t>
            </a:r>
          </a:p>
          <a:p>
            <a:pPr marL="457200" lvl="1" indent="0">
              <a:lnSpc>
                <a:spcPct val="120000"/>
              </a:lnSpc>
              <a:buNone/>
            </a:pPr>
            <a:endParaRPr lang="en-AU" sz="1600" dirty="0"/>
          </a:p>
          <a:p>
            <a:pPr>
              <a:lnSpc>
                <a:spcPct val="120000"/>
              </a:lnSpc>
            </a:pPr>
            <a:r>
              <a:rPr lang="en-AU" sz="4000" dirty="0"/>
              <a:t>Assess adherence by asking</a:t>
            </a:r>
            <a:r>
              <a:rPr lang="en-AU" sz="4000" dirty="0" smtClean="0"/>
              <a:t>:</a:t>
            </a:r>
          </a:p>
          <a:p>
            <a:pPr lvl="1">
              <a:lnSpc>
                <a:spcPct val="120000"/>
              </a:lnSpc>
              <a:buFontTx/>
              <a:buChar char="-"/>
            </a:pPr>
            <a:r>
              <a:rPr lang="en-AU" sz="4000" i="1" dirty="0" smtClean="0"/>
              <a:t>People often have </a:t>
            </a:r>
            <a:r>
              <a:rPr lang="en-AU" sz="4000" i="1" dirty="0"/>
              <a:t>difficulty taking their medicines for one reason or another...Have you had any difficulty taking your medicines</a:t>
            </a:r>
            <a:r>
              <a:rPr lang="en-AU" sz="4000" i="1" dirty="0" smtClean="0"/>
              <a:t>?</a:t>
            </a:r>
          </a:p>
          <a:p>
            <a:pPr lvl="1">
              <a:lnSpc>
                <a:spcPct val="120000"/>
              </a:lnSpc>
              <a:buFontTx/>
              <a:buChar char="-"/>
            </a:pPr>
            <a:r>
              <a:rPr lang="en-AU" sz="4000" i="1" dirty="0"/>
              <a:t>H</a:t>
            </a:r>
            <a:r>
              <a:rPr lang="en-AU" sz="4000" i="1" dirty="0" smtClean="0"/>
              <a:t>ow </a:t>
            </a:r>
            <a:r>
              <a:rPr lang="en-AU" sz="4000" i="1" dirty="0"/>
              <a:t>often would you say you miss taking your </a:t>
            </a:r>
            <a:r>
              <a:rPr lang="en-AU" sz="4000" i="1" dirty="0" smtClean="0"/>
              <a:t>             medicines?</a:t>
            </a:r>
            <a:endParaRPr lang="en-AU" sz="4000" i="1" dirty="0"/>
          </a:p>
          <a:p>
            <a:endParaRPr lang="en-US" dirty="0"/>
          </a:p>
        </p:txBody>
      </p:sp>
    </p:spTree>
    <p:extLst>
      <p:ext uri="{BB962C8B-B14F-4D97-AF65-F5344CB8AC3E}">
        <p14:creationId xmlns:p14="http://schemas.microsoft.com/office/powerpoint/2010/main" val="850170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a:t>7. Organise and </a:t>
            </a:r>
            <a:r>
              <a:rPr lang="en-AU" dirty="0" smtClean="0"/>
              <a:t>Document Medicines  Information</a:t>
            </a:r>
            <a:endParaRPr lang="en-US" dirty="0"/>
          </a:p>
        </p:txBody>
      </p:sp>
      <p:sp>
        <p:nvSpPr>
          <p:cNvPr id="3" name="Content Placeholder 2"/>
          <p:cNvSpPr>
            <a:spLocks noGrp="1"/>
          </p:cNvSpPr>
          <p:nvPr>
            <p:ph idx="1"/>
          </p:nvPr>
        </p:nvSpPr>
        <p:spPr>
          <a:xfrm>
            <a:off x="457200" y="1556792"/>
            <a:ext cx="8229600" cy="4968552"/>
          </a:xfrm>
        </p:spPr>
        <p:txBody>
          <a:bodyPr>
            <a:normAutofit fontScale="70000" lnSpcReduction="20000"/>
          </a:bodyPr>
          <a:lstStyle/>
          <a:p>
            <a:r>
              <a:rPr lang="en-AU" sz="3100" dirty="0"/>
              <a:t>Document the BPMH according to hospital </a:t>
            </a:r>
            <a:r>
              <a:rPr lang="en-AU" sz="3100" dirty="0" smtClean="0"/>
              <a:t>policy</a:t>
            </a:r>
          </a:p>
          <a:p>
            <a:pPr lvl="1">
              <a:buFontTx/>
              <a:buChar char="-"/>
            </a:pPr>
            <a:r>
              <a:rPr lang="en-AU" sz="3000" dirty="0" smtClean="0"/>
              <a:t>Front of the </a:t>
            </a:r>
            <a:r>
              <a:rPr lang="en-AU" dirty="0" smtClean="0"/>
              <a:t>National </a:t>
            </a:r>
            <a:r>
              <a:rPr lang="en-AU" dirty="0"/>
              <a:t>Inpatient Medication Chart (NIMC</a:t>
            </a:r>
            <a:r>
              <a:rPr lang="en-AU" dirty="0" smtClean="0"/>
              <a:t>)</a:t>
            </a:r>
          </a:p>
          <a:p>
            <a:pPr lvl="1">
              <a:buFontTx/>
              <a:buChar char="-"/>
            </a:pPr>
            <a:r>
              <a:rPr lang="en-AU" dirty="0" smtClean="0"/>
              <a:t>Dedicated form </a:t>
            </a:r>
            <a:r>
              <a:rPr lang="en-US" dirty="0" smtClean="0"/>
              <a:t>e.g</a:t>
            </a:r>
            <a:r>
              <a:rPr lang="en-US" dirty="0"/>
              <a:t>. </a:t>
            </a:r>
            <a:r>
              <a:rPr lang="en-US" dirty="0">
                <a:solidFill>
                  <a:srgbClr val="006666"/>
                </a:solidFill>
              </a:rPr>
              <a:t>NSW Medication Management </a:t>
            </a:r>
            <a:r>
              <a:rPr lang="en-US" dirty="0" smtClean="0">
                <a:solidFill>
                  <a:srgbClr val="006666"/>
                </a:solidFill>
              </a:rPr>
              <a:t>Plan (MMP)</a:t>
            </a:r>
          </a:p>
          <a:p>
            <a:pPr lvl="1">
              <a:buFontTx/>
              <a:buChar char="-"/>
            </a:pPr>
            <a:r>
              <a:rPr lang="en-US" dirty="0" smtClean="0">
                <a:solidFill>
                  <a:srgbClr val="000000"/>
                </a:solidFill>
              </a:rPr>
              <a:t>In</a:t>
            </a:r>
            <a:r>
              <a:rPr lang="en-US" b="1" dirty="0" smtClean="0">
                <a:solidFill>
                  <a:srgbClr val="000000"/>
                </a:solidFill>
              </a:rPr>
              <a:t> </a:t>
            </a:r>
            <a:r>
              <a:rPr lang="en-US" dirty="0" smtClean="0"/>
              <a:t>the </a:t>
            </a:r>
            <a:r>
              <a:rPr lang="en-US" dirty="0"/>
              <a:t>electronic medical record </a:t>
            </a:r>
            <a:endParaRPr lang="en-US" dirty="0" smtClean="0"/>
          </a:p>
          <a:p>
            <a:pPr marL="457200" lvl="1" indent="0">
              <a:buNone/>
            </a:pPr>
            <a:endParaRPr lang="en-US" sz="1600" dirty="0"/>
          </a:p>
          <a:p>
            <a:r>
              <a:rPr lang="en-US" sz="3100" dirty="0"/>
              <a:t>Ensure availability at point of </a:t>
            </a:r>
            <a:r>
              <a:rPr lang="en-US" sz="3100" dirty="0" smtClean="0"/>
              <a:t>care e.g. </a:t>
            </a:r>
            <a:r>
              <a:rPr lang="en-US" sz="3100" dirty="0">
                <a:solidFill>
                  <a:srgbClr val="006666"/>
                </a:solidFill>
              </a:rPr>
              <a:t>with the current </a:t>
            </a:r>
            <a:r>
              <a:rPr lang="en-US" sz="3100" dirty="0" smtClean="0">
                <a:solidFill>
                  <a:srgbClr val="006666"/>
                </a:solidFill>
              </a:rPr>
              <a:t>NIMC</a:t>
            </a:r>
          </a:p>
          <a:p>
            <a:pPr marL="0" indent="0">
              <a:buNone/>
            </a:pPr>
            <a:endParaRPr lang="en-US" sz="1400" b="1" dirty="0"/>
          </a:p>
          <a:p>
            <a:r>
              <a:rPr lang="en-US" sz="3100" dirty="0"/>
              <a:t>Ensure the following details are clearly </a:t>
            </a:r>
            <a:r>
              <a:rPr lang="en-US" sz="3100" dirty="0" smtClean="0"/>
              <a:t>documented:</a:t>
            </a:r>
          </a:p>
          <a:p>
            <a:pPr lvl="1">
              <a:buFontTx/>
              <a:buChar char="-"/>
            </a:pPr>
            <a:r>
              <a:rPr lang="en-AU" sz="3000" dirty="0" smtClean="0"/>
              <a:t>Patient details</a:t>
            </a:r>
            <a:endParaRPr lang="en-AU" dirty="0"/>
          </a:p>
          <a:p>
            <a:pPr lvl="1">
              <a:buFontTx/>
              <a:buChar char="-"/>
            </a:pPr>
            <a:r>
              <a:rPr lang="en-US" dirty="0" smtClean="0"/>
              <a:t>Date </a:t>
            </a:r>
            <a:r>
              <a:rPr lang="en-US" dirty="0"/>
              <a:t>(and time) of </a:t>
            </a:r>
            <a:r>
              <a:rPr lang="en-US" dirty="0" smtClean="0"/>
              <a:t>documentation</a:t>
            </a:r>
          </a:p>
          <a:p>
            <a:pPr lvl="1">
              <a:buFontTx/>
              <a:buChar char="-"/>
            </a:pPr>
            <a:r>
              <a:rPr lang="en-US" dirty="0" smtClean="0"/>
              <a:t>Name </a:t>
            </a:r>
            <a:r>
              <a:rPr lang="en-US" dirty="0"/>
              <a:t>and contact details of clinician completing </a:t>
            </a:r>
            <a:r>
              <a:rPr lang="en-US" dirty="0" smtClean="0"/>
              <a:t>history</a:t>
            </a:r>
          </a:p>
          <a:p>
            <a:pPr lvl="1">
              <a:buFontTx/>
              <a:buChar char="-"/>
            </a:pPr>
            <a:r>
              <a:rPr lang="en-US" dirty="0" smtClean="0"/>
              <a:t>List </a:t>
            </a:r>
            <a:r>
              <a:rPr lang="en-US" dirty="0"/>
              <a:t>of medicines (name, strength, dose, route, frequency, duration and indication</a:t>
            </a:r>
            <a:r>
              <a:rPr lang="en-US" dirty="0" smtClean="0"/>
              <a:t>)</a:t>
            </a:r>
          </a:p>
          <a:p>
            <a:pPr lvl="1">
              <a:buFontTx/>
              <a:buChar char="-"/>
            </a:pPr>
            <a:r>
              <a:rPr lang="en-US" dirty="0" smtClean="0"/>
              <a:t>Source/s </a:t>
            </a:r>
            <a:r>
              <a:rPr lang="en-US" dirty="0"/>
              <a:t>of </a:t>
            </a:r>
            <a:r>
              <a:rPr lang="en-US" dirty="0" smtClean="0"/>
              <a:t>information</a:t>
            </a:r>
          </a:p>
          <a:p>
            <a:pPr lvl="1">
              <a:buFontTx/>
              <a:buChar char="-"/>
            </a:pPr>
            <a:r>
              <a:rPr lang="en-US" dirty="0" smtClean="0"/>
              <a:t>Information </a:t>
            </a:r>
            <a:r>
              <a:rPr lang="en-US" dirty="0"/>
              <a:t>about previous </a:t>
            </a:r>
            <a:r>
              <a:rPr lang="en-US" dirty="0" smtClean="0"/>
              <a:t>adverse drug events or allergies</a:t>
            </a:r>
          </a:p>
          <a:p>
            <a:pPr lvl="1">
              <a:buFontTx/>
              <a:buChar char="-"/>
            </a:pPr>
            <a:r>
              <a:rPr lang="en-US" dirty="0" smtClean="0"/>
              <a:t>Recently started, </a:t>
            </a:r>
            <a:r>
              <a:rPr lang="en-US" dirty="0"/>
              <a:t>ceased or changed medications</a:t>
            </a:r>
          </a:p>
          <a:p>
            <a:endParaRPr lang="en-US" dirty="0"/>
          </a:p>
        </p:txBody>
      </p:sp>
    </p:spTree>
    <p:extLst>
      <p:ext uri="{BB962C8B-B14F-4D97-AF65-F5344CB8AC3E}">
        <p14:creationId xmlns:p14="http://schemas.microsoft.com/office/powerpoint/2010/main" val="3925392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52128"/>
          </a:xfrm>
        </p:spPr>
        <p:txBody>
          <a:bodyPr>
            <a:normAutofit fontScale="90000"/>
          </a:bodyPr>
          <a:lstStyle/>
          <a:p>
            <a:pPr algn="l"/>
            <a:r>
              <a:rPr lang="en-US" dirty="0" smtClean="0"/>
              <a:t>Use the BPMH to Reduce Adverse Events on Admission</a:t>
            </a:r>
            <a:endParaRPr lang="en-US" dirty="0"/>
          </a:p>
        </p:txBody>
      </p:sp>
      <p:sp>
        <p:nvSpPr>
          <p:cNvPr id="3" name="Content Placeholder 2"/>
          <p:cNvSpPr>
            <a:spLocks noGrp="1"/>
          </p:cNvSpPr>
          <p:nvPr>
            <p:ph idx="1"/>
          </p:nvPr>
        </p:nvSpPr>
        <p:spPr>
          <a:xfrm>
            <a:off x="457200" y="1844824"/>
            <a:ext cx="8229600" cy="4281339"/>
          </a:xfrm>
        </p:spPr>
        <p:txBody>
          <a:bodyPr>
            <a:normAutofit/>
          </a:bodyPr>
          <a:lstStyle/>
          <a:p>
            <a:r>
              <a:rPr lang="en-AU" dirty="0"/>
              <a:t>Prescribers should use the BPMH when determining the medications to be prescribed for the patient on </a:t>
            </a:r>
            <a:r>
              <a:rPr lang="en-AU" dirty="0" smtClean="0"/>
              <a:t>admission</a:t>
            </a:r>
          </a:p>
          <a:p>
            <a:pPr lvl="1">
              <a:buFontTx/>
              <a:buChar char="-"/>
            </a:pPr>
            <a:r>
              <a:rPr lang="en-AU" dirty="0" smtClean="0"/>
              <a:t>Considering each </a:t>
            </a:r>
            <a:r>
              <a:rPr lang="en-AU" dirty="0"/>
              <a:t>medicine in the BPMH, the patient and the presenting </a:t>
            </a:r>
            <a:r>
              <a:rPr lang="en-AU" dirty="0" smtClean="0"/>
              <a:t>condition</a:t>
            </a:r>
          </a:p>
          <a:p>
            <a:pPr lvl="1">
              <a:buFontTx/>
              <a:buChar char="-"/>
            </a:pPr>
            <a:r>
              <a:rPr lang="en-AU" dirty="0" smtClean="0"/>
              <a:t>Determining </a:t>
            </a:r>
            <a:r>
              <a:rPr lang="en-AU" dirty="0"/>
              <a:t>and documenting the plan for each medicine e.g. to continue, change dosage or frequency, withhold or cease</a:t>
            </a:r>
          </a:p>
          <a:p>
            <a:endParaRPr lang="en-US" dirty="0"/>
          </a:p>
        </p:txBody>
      </p:sp>
    </p:spTree>
    <p:extLst>
      <p:ext uri="{BB962C8B-B14F-4D97-AF65-F5344CB8AC3E}">
        <p14:creationId xmlns:p14="http://schemas.microsoft.com/office/powerpoint/2010/main" val="3986714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276872"/>
            <a:ext cx="8208912" cy="1446550"/>
          </a:xfrm>
          <a:prstGeom prst="rect">
            <a:avLst/>
          </a:prstGeom>
          <a:noFill/>
        </p:spPr>
        <p:txBody>
          <a:bodyPr wrap="square" rtlCol="0">
            <a:spAutoFit/>
          </a:bodyPr>
          <a:lstStyle/>
          <a:p>
            <a:r>
              <a:rPr lang="en-AU" sz="4400" dirty="0" smtClean="0">
                <a:solidFill>
                  <a:schemeClr val="tx1">
                    <a:lumMod val="75000"/>
                    <a:lumOff val="25000"/>
                  </a:schemeClr>
                </a:solidFill>
              </a:rPr>
              <a:t>What is a Best Possible Medication History (BPMH)?</a:t>
            </a:r>
            <a:endParaRPr lang="en-AU" sz="4400" dirty="0">
              <a:solidFill>
                <a:schemeClr val="tx1">
                  <a:lumMod val="75000"/>
                  <a:lumOff val="25000"/>
                </a:schemeClr>
              </a:solidFill>
            </a:endParaRPr>
          </a:p>
        </p:txBody>
      </p:sp>
    </p:spTree>
    <p:extLst>
      <p:ext uri="{BB962C8B-B14F-4D97-AF65-F5344CB8AC3E}">
        <p14:creationId xmlns:p14="http://schemas.microsoft.com/office/powerpoint/2010/main" val="1263544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a:t>NSW </a:t>
            </a:r>
            <a:r>
              <a:rPr lang="en-AU" dirty="0" smtClean="0"/>
              <a:t>Examples </a:t>
            </a:r>
            <a:r>
              <a:rPr lang="en-AU" dirty="0"/>
              <a:t>-  </a:t>
            </a:r>
            <a:r>
              <a:rPr lang="en-AU" dirty="0" smtClean="0"/>
              <a:t>Medication Errors </a:t>
            </a:r>
            <a:endParaRPr lang="en-US" dirty="0"/>
          </a:p>
        </p:txBody>
      </p:sp>
      <p:sp>
        <p:nvSpPr>
          <p:cNvPr id="7" name="TextBox 6"/>
          <p:cNvSpPr txBox="1"/>
          <p:nvPr/>
        </p:nvSpPr>
        <p:spPr>
          <a:xfrm>
            <a:off x="323528" y="1772816"/>
            <a:ext cx="2737868" cy="1200329"/>
          </a:xfrm>
          <a:prstGeom prst="rect">
            <a:avLst/>
          </a:prstGeom>
          <a:solidFill>
            <a:srgbClr val="FF6600">
              <a:alpha val="10000"/>
            </a:srgbClr>
          </a:solidFill>
        </p:spPr>
        <p:txBody>
          <a:bodyPr wrap="square" rtlCol="0">
            <a:spAutoFit/>
          </a:bodyPr>
          <a:lstStyle/>
          <a:p>
            <a:r>
              <a:rPr lang="en-AU" dirty="0" smtClean="0"/>
              <a:t>Patient with HT on irbesartan 150mg.</a:t>
            </a:r>
          </a:p>
          <a:p>
            <a:r>
              <a:rPr lang="en-AU" dirty="0" smtClean="0"/>
              <a:t>Charted for 300mg.</a:t>
            </a:r>
          </a:p>
          <a:p>
            <a:r>
              <a:rPr lang="en-AU" dirty="0" smtClean="0"/>
              <a:t> </a:t>
            </a:r>
            <a:endParaRPr lang="en-AU" dirty="0"/>
          </a:p>
        </p:txBody>
      </p:sp>
      <p:sp>
        <p:nvSpPr>
          <p:cNvPr id="8" name="TextBox 7"/>
          <p:cNvSpPr txBox="1"/>
          <p:nvPr/>
        </p:nvSpPr>
        <p:spPr>
          <a:xfrm>
            <a:off x="3203848" y="1772816"/>
            <a:ext cx="2736304" cy="1200329"/>
          </a:xfrm>
          <a:prstGeom prst="rect">
            <a:avLst/>
          </a:prstGeom>
          <a:solidFill>
            <a:srgbClr val="FF6600">
              <a:alpha val="10000"/>
            </a:srgbClr>
          </a:solidFill>
        </p:spPr>
        <p:txBody>
          <a:bodyPr wrap="square" rtlCol="0">
            <a:spAutoFit/>
          </a:bodyPr>
          <a:lstStyle/>
          <a:p>
            <a:pPr lvl="0"/>
            <a:r>
              <a:rPr lang="en-AU" dirty="0"/>
              <a:t>Patient from </a:t>
            </a:r>
            <a:r>
              <a:rPr lang="en-AU" dirty="0" smtClean="0"/>
              <a:t>RACF, notes indicate </a:t>
            </a:r>
            <a:r>
              <a:rPr lang="en-AU" dirty="0"/>
              <a:t>recent seizures. Regular clonazepam drops </a:t>
            </a:r>
            <a:r>
              <a:rPr lang="en-AU" dirty="0" smtClean="0"/>
              <a:t>omitted.</a:t>
            </a:r>
            <a:endParaRPr lang="en-AU" dirty="0"/>
          </a:p>
        </p:txBody>
      </p:sp>
      <p:sp>
        <p:nvSpPr>
          <p:cNvPr id="9" name="TextBox 8"/>
          <p:cNvSpPr txBox="1"/>
          <p:nvPr/>
        </p:nvSpPr>
        <p:spPr>
          <a:xfrm>
            <a:off x="6084168" y="1772816"/>
            <a:ext cx="2737868" cy="1200329"/>
          </a:xfrm>
          <a:prstGeom prst="rect">
            <a:avLst/>
          </a:prstGeom>
          <a:solidFill>
            <a:srgbClr val="FF6600">
              <a:alpha val="10000"/>
            </a:srgbClr>
          </a:solidFill>
        </p:spPr>
        <p:txBody>
          <a:bodyPr wrap="square" rtlCol="0">
            <a:spAutoFit/>
          </a:bodyPr>
          <a:lstStyle/>
          <a:p>
            <a:pPr lvl="0"/>
            <a:r>
              <a:rPr lang="en-AU" dirty="0"/>
              <a:t>Patient with </a:t>
            </a:r>
            <a:r>
              <a:rPr lang="en-AU" dirty="0" smtClean="0"/>
              <a:t>AF</a:t>
            </a:r>
            <a:r>
              <a:rPr lang="en-AU" dirty="0"/>
              <a:t>. All regular medications omitted, including </a:t>
            </a:r>
            <a:r>
              <a:rPr lang="en-AU" dirty="0" smtClean="0"/>
              <a:t>digoxin.</a:t>
            </a:r>
          </a:p>
          <a:p>
            <a:pPr lvl="0"/>
            <a:endParaRPr lang="en-AU" dirty="0"/>
          </a:p>
        </p:txBody>
      </p:sp>
      <p:sp>
        <p:nvSpPr>
          <p:cNvPr id="11" name="TextBox 10"/>
          <p:cNvSpPr txBox="1"/>
          <p:nvPr/>
        </p:nvSpPr>
        <p:spPr>
          <a:xfrm>
            <a:off x="323528" y="2973145"/>
            <a:ext cx="2737868" cy="1477328"/>
          </a:xfrm>
          <a:prstGeom prst="rect">
            <a:avLst/>
          </a:prstGeom>
          <a:solidFill>
            <a:srgbClr val="FF6600">
              <a:alpha val="20000"/>
            </a:srgbClr>
          </a:solidFill>
        </p:spPr>
        <p:txBody>
          <a:bodyPr wrap="square" rtlCol="0">
            <a:spAutoFit/>
          </a:bodyPr>
          <a:lstStyle/>
          <a:p>
            <a:pPr marL="285750" lvl="0" indent="-285750">
              <a:buFontTx/>
              <a:buChar char="-"/>
            </a:pPr>
            <a:r>
              <a:rPr lang="en-AU" dirty="0" smtClean="0"/>
              <a:t>Higher </a:t>
            </a:r>
            <a:r>
              <a:rPr lang="en-AU" dirty="0"/>
              <a:t>dose </a:t>
            </a:r>
            <a:r>
              <a:rPr lang="en-AU" dirty="0" smtClean="0"/>
              <a:t>given</a:t>
            </a:r>
            <a:endParaRPr lang="en-AU" dirty="0"/>
          </a:p>
          <a:p>
            <a:pPr marL="285750" lvl="0" indent="-285750">
              <a:buFontTx/>
              <a:buChar char="-"/>
            </a:pPr>
            <a:r>
              <a:rPr lang="en-AU" dirty="0" smtClean="0"/>
              <a:t>Patient </a:t>
            </a:r>
            <a:r>
              <a:rPr lang="en-AU" dirty="0"/>
              <a:t>hypotensive </a:t>
            </a:r>
            <a:endParaRPr lang="en-AU" dirty="0" smtClean="0"/>
          </a:p>
          <a:p>
            <a:pPr marL="285750" lvl="0" indent="-285750">
              <a:buFontTx/>
              <a:buChar char="-"/>
            </a:pPr>
            <a:r>
              <a:rPr lang="en-AU" dirty="0" smtClean="0"/>
              <a:t>Error rectified</a:t>
            </a:r>
            <a:endParaRPr lang="en-AU" dirty="0"/>
          </a:p>
          <a:p>
            <a:pPr lvl="0"/>
            <a:endParaRPr lang="en-AU" dirty="0" smtClean="0"/>
          </a:p>
          <a:p>
            <a:pPr lvl="0"/>
            <a:endParaRPr lang="en-AU" dirty="0" smtClean="0"/>
          </a:p>
        </p:txBody>
      </p:sp>
      <p:sp>
        <p:nvSpPr>
          <p:cNvPr id="12" name="TextBox 11"/>
          <p:cNvSpPr txBox="1"/>
          <p:nvPr/>
        </p:nvSpPr>
        <p:spPr>
          <a:xfrm>
            <a:off x="3203848" y="2973145"/>
            <a:ext cx="2736304" cy="1477328"/>
          </a:xfrm>
          <a:prstGeom prst="rect">
            <a:avLst/>
          </a:prstGeom>
          <a:solidFill>
            <a:srgbClr val="FF6600">
              <a:alpha val="20000"/>
            </a:srgbClr>
          </a:solidFill>
        </p:spPr>
        <p:txBody>
          <a:bodyPr wrap="square" rtlCol="0">
            <a:spAutoFit/>
          </a:bodyPr>
          <a:lstStyle/>
          <a:p>
            <a:pPr marL="285750" lvl="0" indent="-285750">
              <a:buFontTx/>
              <a:buChar char="-"/>
            </a:pPr>
            <a:r>
              <a:rPr lang="en-AU" dirty="0" smtClean="0"/>
              <a:t>Patient </a:t>
            </a:r>
            <a:r>
              <a:rPr lang="en-AU" dirty="0"/>
              <a:t>developed seizures during </a:t>
            </a:r>
            <a:r>
              <a:rPr lang="en-AU" dirty="0" smtClean="0"/>
              <a:t>admission</a:t>
            </a:r>
          </a:p>
          <a:p>
            <a:pPr marL="285750" lvl="0" indent="-285750">
              <a:buFontTx/>
              <a:buChar char="-"/>
            </a:pPr>
            <a:r>
              <a:rPr lang="en-AU" dirty="0" smtClean="0"/>
              <a:t>Clonazepam charted</a:t>
            </a:r>
          </a:p>
          <a:p>
            <a:pPr marL="285750" lvl="0" indent="-285750">
              <a:buFontTx/>
              <a:buChar char="-"/>
            </a:pPr>
            <a:r>
              <a:rPr lang="en-AU" dirty="0" smtClean="0"/>
              <a:t>Seizures controlled</a:t>
            </a:r>
            <a:endParaRPr lang="en-AU" dirty="0"/>
          </a:p>
        </p:txBody>
      </p:sp>
      <p:sp>
        <p:nvSpPr>
          <p:cNvPr id="14" name="TextBox 13"/>
          <p:cNvSpPr txBox="1"/>
          <p:nvPr/>
        </p:nvSpPr>
        <p:spPr>
          <a:xfrm>
            <a:off x="6081774" y="2973145"/>
            <a:ext cx="2737868" cy="1477328"/>
          </a:xfrm>
          <a:prstGeom prst="rect">
            <a:avLst/>
          </a:prstGeom>
          <a:solidFill>
            <a:srgbClr val="FF6600">
              <a:alpha val="20000"/>
            </a:srgbClr>
          </a:solidFill>
        </p:spPr>
        <p:txBody>
          <a:bodyPr wrap="square" rtlCol="0">
            <a:spAutoFit/>
          </a:bodyPr>
          <a:lstStyle/>
          <a:p>
            <a:pPr marL="285750" lvl="0" indent="-285750">
              <a:buFontTx/>
              <a:buChar char="-"/>
            </a:pPr>
            <a:r>
              <a:rPr lang="en-AU" dirty="0" smtClean="0"/>
              <a:t>Patient </a:t>
            </a:r>
            <a:r>
              <a:rPr lang="en-AU" dirty="0"/>
              <a:t>developed </a:t>
            </a:r>
            <a:r>
              <a:rPr lang="en-AU" dirty="0" smtClean="0"/>
              <a:t>rapid AF</a:t>
            </a:r>
          </a:p>
          <a:p>
            <a:pPr marL="285750" lvl="0" indent="-285750">
              <a:buFontTx/>
              <a:buChar char="-"/>
            </a:pPr>
            <a:r>
              <a:rPr lang="en-AU" dirty="0" smtClean="0"/>
              <a:t>Required </a:t>
            </a:r>
            <a:r>
              <a:rPr lang="en-AU" dirty="0"/>
              <a:t>IV </a:t>
            </a:r>
            <a:r>
              <a:rPr lang="en-AU" dirty="0" smtClean="0"/>
              <a:t>digoxin</a:t>
            </a:r>
          </a:p>
          <a:p>
            <a:pPr marL="285750" lvl="0" indent="-285750">
              <a:buFontTx/>
              <a:buChar char="-"/>
            </a:pPr>
            <a:r>
              <a:rPr lang="en-AU" dirty="0" smtClean="0"/>
              <a:t>Subsequent </a:t>
            </a:r>
            <a:r>
              <a:rPr lang="en-AU" dirty="0"/>
              <a:t>patient </a:t>
            </a:r>
            <a:r>
              <a:rPr lang="en-AU" dirty="0" smtClean="0"/>
              <a:t>death</a:t>
            </a:r>
            <a:endParaRPr lang="en-AU" dirty="0"/>
          </a:p>
        </p:txBody>
      </p:sp>
      <p:sp>
        <p:nvSpPr>
          <p:cNvPr id="15" name="TextBox 14"/>
          <p:cNvSpPr txBox="1"/>
          <p:nvPr/>
        </p:nvSpPr>
        <p:spPr>
          <a:xfrm>
            <a:off x="357158" y="4797152"/>
            <a:ext cx="2704238" cy="646331"/>
          </a:xfrm>
          <a:prstGeom prst="rect">
            <a:avLst/>
          </a:prstGeom>
          <a:noFill/>
        </p:spPr>
        <p:txBody>
          <a:bodyPr wrap="square" rtlCol="0">
            <a:spAutoFit/>
          </a:bodyPr>
          <a:lstStyle/>
          <a:p>
            <a:pPr algn="ctr"/>
            <a:r>
              <a:rPr lang="en-AU" dirty="0" smtClean="0"/>
              <a:t>Error reached patient, and caused temporary harm</a:t>
            </a:r>
            <a:endParaRPr lang="en-AU" dirty="0"/>
          </a:p>
        </p:txBody>
      </p:sp>
      <p:sp>
        <p:nvSpPr>
          <p:cNvPr id="16" name="TextBox 15"/>
          <p:cNvSpPr txBox="1"/>
          <p:nvPr/>
        </p:nvSpPr>
        <p:spPr>
          <a:xfrm>
            <a:off x="3203848" y="4777627"/>
            <a:ext cx="2736304" cy="923330"/>
          </a:xfrm>
          <a:prstGeom prst="rect">
            <a:avLst/>
          </a:prstGeom>
          <a:noFill/>
        </p:spPr>
        <p:txBody>
          <a:bodyPr wrap="square" rtlCol="0">
            <a:spAutoFit/>
          </a:bodyPr>
          <a:lstStyle/>
          <a:p>
            <a:pPr algn="ctr"/>
            <a:r>
              <a:rPr lang="en-AU" dirty="0" smtClean="0"/>
              <a:t>Error reached patient, and caused temporary harm requiring intervention</a:t>
            </a:r>
            <a:endParaRPr lang="en-AU" dirty="0"/>
          </a:p>
        </p:txBody>
      </p:sp>
      <p:sp>
        <p:nvSpPr>
          <p:cNvPr id="17" name="TextBox 16"/>
          <p:cNvSpPr txBox="1"/>
          <p:nvPr/>
        </p:nvSpPr>
        <p:spPr>
          <a:xfrm>
            <a:off x="6134052" y="4763442"/>
            <a:ext cx="2687984" cy="923330"/>
          </a:xfrm>
          <a:prstGeom prst="rect">
            <a:avLst/>
          </a:prstGeom>
          <a:noFill/>
        </p:spPr>
        <p:txBody>
          <a:bodyPr wrap="square" rtlCol="0">
            <a:spAutoFit/>
          </a:bodyPr>
          <a:lstStyle/>
          <a:p>
            <a:pPr algn="ctr"/>
            <a:r>
              <a:rPr lang="en-AU" dirty="0" smtClean="0"/>
              <a:t>Error reached patient, and may have contributed to patient’s death</a:t>
            </a:r>
            <a:endParaRPr lang="en-AU" dirty="0"/>
          </a:p>
        </p:txBody>
      </p:sp>
    </p:spTree>
    <p:extLst>
      <p:ext uri="{BB962C8B-B14F-4D97-AF65-F5344CB8AC3E}">
        <p14:creationId xmlns:p14="http://schemas.microsoft.com/office/powerpoint/2010/main" val="3302966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Patient / </a:t>
            </a:r>
            <a:r>
              <a:rPr lang="en-US" dirty="0" err="1" smtClean="0"/>
              <a:t>Carer</a:t>
            </a:r>
            <a:r>
              <a:rPr lang="en-US" dirty="0" smtClean="0"/>
              <a:t> Engagement</a:t>
            </a:r>
            <a:endParaRPr lang="en-US" dirty="0"/>
          </a:p>
        </p:txBody>
      </p:sp>
      <p:sp>
        <p:nvSpPr>
          <p:cNvPr id="3" name="Content Placeholder 2"/>
          <p:cNvSpPr>
            <a:spLocks noGrp="1"/>
          </p:cNvSpPr>
          <p:nvPr>
            <p:ph idx="1"/>
          </p:nvPr>
        </p:nvSpPr>
        <p:spPr>
          <a:xfrm>
            <a:off x="457200" y="1600200"/>
            <a:ext cx="8229600" cy="4781128"/>
          </a:xfrm>
        </p:spPr>
        <p:txBody>
          <a:bodyPr>
            <a:normAutofit fontScale="85000" lnSpcReduction="10000"/>
          </a:bodyPr>
          <a:lstStyle/>
          <a:p>
            <a:pPr>
              <a:lnSpc>
                <a:spcPct val="110000"/>
              </a:lnSpc>
            </a:pPr>
            <a:r>
              <a:rPr lang="en-AU" sz="3300" dirty="0"/>
              <a:t>I</a:t>
            </a:r>
            <a:r>
              <a:rPr lang="en-AU" sz="3300" dirty="0" smtClean="0"/>
              <a:t>mportance </a:t>
            </a:r>
            <a:r>
              <a:rPr lang="en-AU" sz="3300" dirty="0"/>
              <a:t>of carrying a current medication list </a:t>
            </a:r>
            <a:endParaRPr lang="en-AU" sz="3300" dirty="0" smtClean="0"/>
          </a:p>
          <a:p>
            <a:pPr marL="0" indent="0">
              <a:lnSpc>
                <a:spcPct val="110000"/>
              </a:lnSpc>
              <a:buNone/>
            </a:pPr>
            <a:endParaRPr lang="en-AU" sz="1200" dirty="0"/>
          </a:p>
          <a:p>
            <a:pPr>
              <a:lnSpc>
                <a:spcPct val="110000"/>
              </a:lnSpc>
            </a:pPr>
            <a:r>
              <a:rPr lang="en-AU" sz="3300" dirty="0" smtClean="0"/>
              <a:t>Medication </a:t>
            </a:r>
            <a:r>
              <a:rPr lang="en-AU" sz="3300" dirty="0"/>
              <a:t>list options include</a:t>
            </a:r>
            <a:r>
              <a:rPr lang="en-AU" sz="3300" dirty="0" smtClean="0"/>
              <a:t>:</a:t>
            </a:r>
          </a:p>
          <a:p>
            <a:pPr lvl="1">
              <a:lnSpc>
                <a:spcPct val="110000"/>
              </a:lnSpc>
              <a:buFontTx/>
              <a:buChar char="-"/>
            </a:pPr>
            <a:r>
              <a:rPr lang="en-AU" dirty="0" smtClean="0"/>
              <a:t>Hand-written lists</a:t>
            </a:r>
          </a:p>
          <a:p>
            <a:pPr lvl="1">
              <a:lnSpc>
                <a:spcPct val="110000"/>
              </a:lnSpc>
              <a:buFontTx/>
              <a:buChar char="-"/>
            </a:pPr>
            <a:r>
              <a:rPr lang="en-AU" dirty="0" smtClean="0"/>
              <a:t>Computer</a:t>
            </a:r>
            <a:r>
              <a:rPr lang="en-AU" dirty="0"/>
              <a:t>-generated lists or smart phone </a:t>
            </a:r>
            <a:r>
              <a:rPr lang="en-AU" dirty="0" smtClean="0"/>
              <a:t>applications</a:t>
            </a:r>
          </a:p>
          <a:p>
            <a:pPr lvl="1">
              <a:lnSpc>
                <a:spcPct val="110000"/>
              </a:lnSpc>
              <a:buFontTx/>
              <a:buChar char="-"/>
            </a:pPr>
            <a:r>
              <a:rPr lang="en-AU" dirty="0" smtClean="0"/>
              <a:t>Hospital</a:t>
            </a:r>
            <a:r>
              <a:rPr lang="en-AU" dirty="0"/>
              <a:t>-acquired </a:t>
            </a:r>
            <a:r>
              <a:rPr lang="en-AU" dirty="0" smtClean="0"/>
              <a:t>medication cards </a:t>
            </a:r>
            <a:r>
              <a:rPr lang="en-AU" dirty="0"/>
              <a:t>or </a:t>
            </a:r>
            <a:r>
              <a:rPr lang="en-AU" dirty="0" smtClean="0"/>
              <a:t>profiles</a:t>
            </a:r>
          </a:p>
          <a:p>
            <a:pPr lvl="1">
              <a:lnSpc>
                <a:spcPct val="110000"/>
              </a:lnSpc>
              <a:buFontTx/>
              <a:buChar char="-"/>
            </a:pPr>
            <a:r>
              <a:rPr lang="en-AU" dirty="0" smtClean="0"/>
              <a:t>Consumer </a:t>
            </a:r>
            <a:r>
              <a:rPr lang="en-AU" dirty="0"/>
              <a:t>resources from other organisations e.g. NPS </a:t>
            </a:r>
            <a:endParaRPr lang="en-AU" dirty="0" smtClean="0"/>
          </a:p>
          <a:p>
            <a:pPr marL="457200" lvl="1" indent="0">
              <a:lnSpc>
                <a:spcPct val="110000"/>
              </a:lnSpc>
              <a:buNone/>
            </a:pPr>
            <a:endParaRPr lang="en-AU" sz="1100" dirty="0"/>
          </a:p>
          <a:p>
            <a:pPr>
              <a:lnSpc>
                <a:spcPct val="110000"/>
              </a:lnSpc>
            </a:pPr>
            <a:r>
              <a:rPr lang="en-AU" sz="3300" dirty="0"/>
              <a:t>Inform patient that the list needs to be updated regularly, and include ALL medications taken or </a:t>
            </a:r>
            <a:r>
              <a:rPr lang="en-AU" sz="3300" dirty="0" smtClean="0"/>
              <a:t>used</a:t>
            </a:r>
            <a:endParaRPr lang="en-US" sz="3300" dirty="0"/>
          </a:p>
        </p:txBody>
      </p:sp>
    </p:spTree>
    <p:extLst>
      <p:ext uri="{BB962C8B-B14F-4D97-AF65-F5344CB8AC3E}">
        <p14:creationId xmlns:p14="http://schemas.microsoft.com/office/powerpoint/2010/main" val="3860782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420888"/>
            <a:ext cx="8208912" cy="1446550"/>
          </a:xfrm>
          <a:prstGeom prst="rect">
            <a:avLst/>
          </a:prstGeom>
          <a:noFill/>
        </p:spPr>
        <p:txBody>
          <a:bodyPr wrap="square" rtlCol="0">
            <a:spAutoFit/>
          </a:bodyPr>
          <a:lstStyle/>
          <a:p>
            <a:r>
              <a:rPr lang="en-AU" sz="4400" dirty="0" smtClean="0">
                <a:solidFill>
                  <a:schemeClr val="tx1">
                    <a:lumMod val="75000"/>
                    <a:lumOff val="25000"/>
                  </a:schemeClr>
                </a:solidFill>
              </a:rPr>
              <a:t>Common Pitfalls when Obtaining a BPMH</a:t>
            </a:r>
            <a:endParaRPr lang="en-AU" sz="4400" dirty="0">
              <a:solidFill>
                <a:schemeClr val="tx1">
                  <a:lumMod val="75000"/>
                  <a:lumOff val="25000"/>
                </a:schemeClr>
              </a:solidFill>
            </a:endParaRPr>
          </a:p>
        </p:txBody>
      </p:sp>
    </p:spTree>
    <p:extLst>
      <p:ext uri="{BB962C8B-B14F-4D97-AF65-F5344CB8AC3E}">
        <p14:creationId xmlns:p14="http://schemas.microsoft.com/office/powerpoint/2010/main" val="1521541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Patient / </a:t>
            </a:r>
            <a:r>
              <a:rPr lang="en-US" dirty="0" err="1" smtClean="0"/>
              <a:t>Carer</a:t>
            </a:r>
            <a:r>
              <a:rPr lang="en-US" dirty="0" smtClean="0"/>
              <a:t> Interview</a:t>
            </a:r>
            <a:endParaRPr lang="en-US" dirty="0"/>
          </a:p>
        </p:txBody>
      </p:sp>
      <p:sp>
        <p:nvSpPr>
          <p:cNvPr id="3" name="Content Placeholder 2"/>
          <p:cNvSpPr>
            <a:spLocks noGrp="1"/>
          </p:cNvSpPr>
          <p:nvPr>
            <p:ph idx="1"/>
          </p:nvPr>
        </p:nvSpPr>
        <p:spPr>
          <a:xfrm>
            <a:off x="457200" y="1412776"/>
            <a:ext cx="8229600" cy="3312369"/>
          </a:xfrm>
        </p:spPr>
        <p:txBody>
          <a:bodyPr/>
          <a:lstStyle/>
          <a:p>
            <a:r>
              <a:rPr lang="en-AU" sz="2600" dirty="0"/>
              <a:t>Patients on multiple medications may not recall all medications</a:t>
            </a:r>
          </a:p>
          <a:p>
            <a:r>
              <a:rPr lang="en-AU" sz="2600" dirty="0"/>
              <a:t>Non-English speaking </a:t>
            </a:r>
            <a:r>
              <a:rPr lang="en-AU" sz="2600" dirty="0" smtClean="0"/>
              <a:t>patients</a:t>
            </a:r>
            <a:endParaRPr lang="en-AU" sz="2600" dirty="0"/>
          </a:p>
          <a:p>
            <a:r>
              <a:rPr lang="en-AU" sz="2600" dirty="0"/>
              <a:t>Non-adherent patients may not reveal how they really take medications</a:t>
            </a:r>
          </a:p>
          <a:p>
            <a:r>
              <a:rPr lang="en-AU" sz="2600" dirty="0"/>
              <a:t>Acutely ill or confused patients unable to provide accurate or any </a:t>
            </a:r>
            <a:r>
              <a:rPr lang="en-AU" sz="2600" dirty="0" smtClean="0"/>
              <a:t>information</a:t>
            </a:r>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
        <p:nvSpPr>
          <p:cNvPr id="5" name="TextBox 4"/>
          <p:cNvSpPr txBox="1"/>
          <p:nvPr/>
        </p:nvSpPr>
        <p:spPr>
          <a:xfrm>
            <a:off x="611560" y="4725144"/>
            <a:ext cx="6264696" cy="1754326"/>
          </a:xfrm>
          <a:prstGeom prst="rect">
            <a:avLst/>
          </a:prstGeom>
          <a:solidFill>
            <a:srgbClr val="FF6600">
              <a:alpha val="10000"/>
            </a:srgbClr>
          </a:solidFill>
        </p:spPr>
        <p:txBody>
          <a:bodyPr wrap="square" rtlCol="0">
            <a:spAutoFit/>
          </a:bodyPr>
          <a:lstStyle/>
          <a:p>
            <a:pPr>
              <a:buNone/>
            </a:pPr>
            <a:r>
              <a:rPr lang="en-AU" sz="2400" b="1" dirty="0"/>
              <a:t>How to overcome </a:t>
            </a:r>
            <a:r>
              <a:rPr lang="en-AU" sz="2400" b="1" dirty="0" smtClean="0"/>
              <a:t>pitfalls?</a:t>
            </a:r>
          </a:p>
          <a:p>
            <a:pPr marL="285750" indent="-285750">
              <a:buFontTx/>
              <a:buChar char="-"/>
            </a:pPr>
            <a:r>
              <a:rPr lang="en-AU" sz="2100" dirty="0" smtClean="0"/>
              <a:t>Ask </a:t>
            </a:r>
            <a:r>
              <a:rPr lang="en-AU" sz="2100" dirty="0"/>
              <a:t>family and/or carers where relevant and </a:t>
            </a:r>
            <a:r>
              <a:rPr lang="en-AU" sz="2100" dirty="0" smtClean="0"/>
              <a:t>possible</a:t>
            </a:r>
          </a:p>
          <a:p>
            <a:pPr marL="285750" indent="-285750">
              <a:buFontTx/>
              <a:buChar char="-"/>
            </a:pPr>
            <a:r>
              <a:rPr lang="en-AU" sz="2100" dirty="0" smtClean="0"/>
              <a:t>Utilise an interpreter</a:t>
            </a:r>
          </a:p>
          <a:p>
            <a:pPr marL="285750" indent="-285750">
              <a:buFontTx/>
              <a:buChar char="-"/>
            </a:pPr>
            <a:r>
              <a:rPr lang="en-AU" sz="2100" dirty="0" smtClean="0"/>
              <a:t>Use </a:t>
            </a:r>
            <a:r>
              <a:rPr lang="en-AU" sz="2100" dirty="0"/>
              <a:t>a non-judgemental and open </a:t>
            </a:r>
            <a:r>
              <a:rPr lang="en-AU" sz="2100" dirty="0" smtClean="0"/>
              <a:t>approach</a:t>
            </a:r>
          </a:p>
          <a:p>
            <a:pPr marL="285750" indent="-285750">
              <a:buFontTx/>
              <a:buChar char="-"/>
            </a:pPr>
            <a:r>
              <a:rPr lang="en-AU" sz="2100" dirty="0" smtClean="0"/>
              <a:t>Use </a:t>
            </a:r>
            <a:r>
              <a:rPr lang="en-AU" sz="2100" dirty="0"/>
              <a:t>other sources to </a:t>
            </a:r>
            <a:r>
              <a:rPr lang="en-AU" sz="2100" dirty="0" smtClean="0"/>
              <a:t>gather information</a:t>
            </a:r>
            <a:endParaRPr lang="en-AU" sz="2100" dirty="0"/>
          </a:p>
        </p:txBody>
      </p:sp>
    </p:spTree>
    <p:extLst>
      <p:ext uri="{BB962C8B-B14F-4D97-AF65-F5344CB8AC3E}">
        <p14:creationId xmlns:p14="http://schemas.microsoft.com/office/powerpoint/2010/main" val="41516445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080120"/>
          </a:xfrm>
        </p:spPr>
        <p:txBody>
          <a:bodyPr>
            <a:normAutofit fontScale="90000"/>
          </a:bodyPr>
          <a:lstStyle/>
          <a:p>
            <a:pPr algn="l"/>
            <a:r>
              <a:rPr lang="en-AU" dirty="0"/>
              <a:t>GP Medication </a:t>
            </a:r>
            <a:r>
              <a:rPr lang="en-AU" dirty="0" smtClean="0"/>
              <a:t>Lists </a:t>
            </a:r>
            <a:r>
              <a:rPr lang="en-AU" dirty="0"/>
              <a:t>/ Referral </a:t>
            </a:r>
            <a:r>
              <a:rPr lang="en-AU" dirty="0" smtClean="0"/>
              <a:t>Letters</a:t>
            </a:r>
            <a:endParaRPr lang="en-US" sz="2200" dirty="0"/>
          </a:p>
        </p:txBody>
      </p:sp>
      <p:sp>
        <p:nvSpPr>
          <p:cNvPr id="3" name="Content Placeholder 2"/>
          <p:cNvSpPr>
            <a:spLocks noGrp="1"/>
          </p:cNvSpPr>
          <p:nvPr>
            <p:ph idx="1"/>
          </p:nvPr>
        </p:nvSpPr>
        <p:spPr>
          <a:xfrm>
            <a:off x="467544" y="1196752"/>
            <a:ext cx="8229600" cy="3888433"/>
          </a:xfrm>
        </p:spPr>
        <p:txBody>
          <a:bodyPr>
            <a:normAutofit lnSpcReduction="10000"/>
          </a:bodyPr>
          <a:lstStyle/>
          <a:p>
            <a:pPr marL="0" indent="0" algn="ctr">
              <a:lnSpc>
                <a:spcPct val="110000"/>
              </a:lnSpc>
              <a:buNone/>
            </a:pPr>
            <a:r>
              <a:rPr lang="en-AU" sz="2200" i="1" dirty="0"/>
              <a:t>“86% of GP referral letters included a medication list with inaccurate information regarding medications taken and medication </a:t>
            </a:r>
            <a:r>
              <a:rPr lang="en-AU" sz="2200" i="1" dirty="0" smtClean="0"/>
              <a:t>doses</a:t>
            </a:r>
            <a:r>
              <a:rPr lang="en-AU" sz="2200" i="1" baseline="30000" dirty="0" smtClean="0"/>
              <a:t>” 6</a:t>
            </a:r>
          </a:p>
          <a:p>
            <a:pPr marL="0" indent="0" algn="ctr">
              <a:buNone/>
            </a:pPr>
            <a:endParaRPr lang="en-AU" sz="1100" dirty="0" smtClean="0"/>
          </a:p>
          <a:p>
            <a:r>
              <a:rPr lang="en-AU" sz="2600" dirty="0" smtClean="0"/>
              <a:t>Patients </a:t>
            </a:r>
            <a:r>
              <a:rPr lang="en-AU" sz="2600" dirty="0"/>
              <a:t>on multiple medications may not recall all medications</a:t>
            </a:r>
          </a:p>
          <a:p>
            <a:r>
              <a:rPr lang="en-AU" sz="2600" dirty="0"/>
              <a:t>Non-English speaking patients</a:t>
            </a:r>
          </a:p>
          <a:p>
            <a:r>
              <a:rPr lang="en-AU" sz="2600" dirty="0"/>
              <a:t>Non-adherent patients may not reveal how they really take medications</a:t>
            </a:r>
          </a:p>
          <a:p>
            <a:r>
              <a:rPr lang="en-AU" sz="2600" dirty="0"/>
              <a:t>Acutely ill or confused patients unable to provide accurate or any </a:t>
            </a:r>
            <a:r>
              <a:rPr lang="en-AU" sz="2600" dirty="0" smtClean="0"/>
              <a:t>information</a:t>
            </a:r>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
        <p:nvSpPr>
          <p:cNvPr id="5" name="TextBox 4"/>
          <p:cNvSpPr txBox="1"/>
          <p:nvPr/>
        </p:nvSpPr>
        <p:spPr>
          <a:xfrm>
            <a:off x="618060" y="5089683"/>
            <a:ext cx="6264696" cy="1431161"/>
          </a:xfrm>
          <a:prstGeom prst="rect">
            <a:avLst/>
          </a:prstGeom>
          <a:solidFill>
            <a:srgbClr val="FF6600">
              <a:alpha val="10000"/>
            </a:srgbClr>
          </a:solidFill>
        </p:spPr>
        <p:txBody>
          <a:bodyPr wrap="square" rtlCol="0">
            <a:spAutoFit/>
          </a:bodyPr>
          <a:lstStyle/>
          <a:p>
            <a:pPr>
              <a:buNone/>
            </a:pPr>
            <a:r>
              <a:rPr lang="en-AU" sz="2400" b="1" dirty="0"/>
              <a:t>How to overcome </a:t>
            </a:r>
            <a:r>
              <a:rPr lang="en-AU" sz="2400" b="1" dirty="0" smtClean="0"/>
              <a:t>pitfalls?</a:t>
            </a:r>
          </a:p>
          <a:p>
            <a:pPr marL="285750" indent="-285750">
              <a:buFontTx/>
              <a:buChar char="-"/>
            </a:pPr>
            <a:r>
              <a:rPr lang="en-AU" sz="2100" dirty="0" smtClean="0"/>
              <a:t>Go </a:t>
            </a:r>
            <a:r>
              <a:rPr lang="en-AU" sz="2100" dirty="0"/>
              <a:t>through the list with the </a:t>
            </a:r>
            <a:r>
              <a:rPr lang="en-AU" sz="2100" dirty="0" smtClean="0"/>
              <a:t>patient</a:t>
            </a:r>
          </a:p>
          <a:p>
            <a:pPr marL="285750" indent="-285750">
              <a:buFontTx/>
              <a:buChar char="-"/>
            </a:pPr>
            <a:r>
              <a:rPr lang="en-AU" sz="2100" dirty="0" smtClean="0"/>
              <a:t>Ask </a:t>
            </a:r>
            <a:r>
              <a:rPr lang="en-AU" sz="2100" dirty="0"/>
              <a:t>about medications other doctors may have prescribed or </a:t>
            </a:r>
            <a:r>
              <a:rPr lang="en-AU" sz="2100" dirty="0" smtClean="0"/>
              <a:t>non-prescription </a:t>
            </a:r>
            <a:r>
              <a:rPr lang="en-AU" sz="2100" dirty="0"/>
              <a:t>items</a:t>
            </a:r>
          </a:p>
        </p:txBody>
      </p:sp>
    </p:spTree>
    <p:extLst>
      <p:ext uri="{BB962C8B-B14F-4D97-AF65-F5344CB8AC3E}">
        <p14:creationId xmlns:p14="http://schemas.microsoft.com/office/powerpoint/2010/main" val="3894670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Patient Medication Lists</a:t>
            </a:r>
            <a:endParaRPr lang="en-US" dirty="0"/>
          </a:p>
        </p:txBody>
      </p:sp>
      <p:sp>
        <p:nvSpPr>
          <p:cNvPr id="3" name="Content Placeholder 2"/>
          <p:cNvSpPr>
            <a:spLocks noGrp="1"/>
          </p:cNvSpPr>
          <p:nvPr>
            <p:ph idx="1"/>
          </p:nvPr>
        </p:nvSpPr>
        <p:spPr>
          <a:xfrm>
            <a:off x="457200" y="1412776"/>
            <a:ext cx="8229600" cy="3456384"/>
          </a:xfrm>
        </p:spPr>
        <p:txBody>
          <a:bodyPr>
            <a:normAutofit/>
          </a:bodyPr>
          <a:lstStyle/>
          <a:p>
            <a:r>
              <a:rPr lang="en-AU" sz="2400" dirty="0"/>
              <a:t>May not be </a:t>
            </a:r>
            <a:r>
              <a:rPr lang="en-AU" sz="2400" dirty="0" smtClean="0"/>
              <a:t>updated</a:t>
            </a:r>
          </a:p>
          <a:p>
            <a:pPr lvl="1">
              <a:lnSpc>
                <a:spcPct val="110000"/>
              </a:lnSpc>
              <a:buFontTx/>
              <a:buChar char="-"/>
            </a:pPr>
            <a:r>
              <a:rPr lang="en-AU" sz="2200" dirty="0" smtClean="0"/>
              <a:t>Medications newly </a:t>
            </a:r>
            <a:r>
              <a:rPr lang="en-AU" sz="2200" dirty="0"/>
              <a:t>initiated not </a:t>
            </a:r>
            <a:r>
              <a:rPr lang="en-AU" sz="2200" dirty="0" smtClean="0"/>
              <a:t>added</a:t>
            </a:r>
          </a:p>
          <a:p>
            <a:pPr lvl="1">
              <a:lnSpc>
                <a:spcPct val="110000"/>
              </a:lnSpc>
              <a:buFontTx/>
              <a:buChar char="-"/>
            </a:pPr>
            <a:r>
              <a:rPr lang="en-AU" sz="2200" dirty="0" smtClean="0"/>
              <a:t>Ceased </a:t>
            </a:r>
            <a:r>
              <a:rPr lang="en-AU" sz="2200" dirty="0"/>
              <a:t>medications not deleted</a:t>
            </a:r>
          </a:p>
          <a:p>
            <a:r>
              <a:rPr lang="en-AU" sz="2400" dirty="0"/>
              <a:t>May not contain all medications </a:t>
            </a:r>
            <a:r>
              <a:rPr lang="en-AU" sz="2400" dirty="0" smtClean="0"/>
              <a:t>e.g. </a:t>
            </a:r>
            <a:r>
              <a:rPr lang="en-AU" sz="2400" dirty="0"/>
              <a:t>complementary, </a:t>
            </a:r>
            <a:r>
              <a:rPr lang="en-AU" sz="2400" dirty="0" smtClean="0"/>
              <a:t>non-prescription, when required</a:t>
            </a:r>
            <a:endParaRPr lang="en-AU" sz="2400" dirty="0"/>
          </a:p>
          <a:p>
            <a:r>
              <a:rPr lang="en-AU" sz="2400" dirty="0"/>
              <a:t>May not contain non-oral medications </a:t>
            </a:r>
            <a:r>
              <a:rPr lang="en-AU" sz="2400" dirty="0" smtClean="0"/>
              <a:t>e.g. </a:t>
            </a:r>
            <a:r>
              <a:rPr lang="en-AU" sz="2400" dirty="0"/>
              <a:t>puffers, eye drops</a:t>
            </a:r>
          </a:p>
          <a:p>
            <a:r>
              <a:rPr lang="en-AU" sz="2400" dirty="0"/>
              <a:t>May indicate old dosage regimens that have changed</a:t>
            </a:r>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
        <p:nvSpPr>
          <p:cNvPr id="5" name="TextBox 4"/>
          <p:cNvSpPr txBox="1"/>
          <p:nvPr/>
        </p:nvSpPr>
        <p:spPr>
          <a:xfrm>
            <a:off x="611560" y="4725144"/>
            <a:ext cx="6264696" cy="1754326"/>
          </a:xfrm>
          <a:prstGeom prst="rect">
            <a:avLst/>
          </a:prstGeom>
          <a:solidFill>
            <a:srgbClr val="FF6600">
              <a:alpha val="10000"/>
            </a:srgbClr>
          </a:solidFill>
        </p:spPr>
        <p:txBody>
          <a:bodyPr wrap="square" rtlCol="0">
            <a:spAutoFit/>
          </a:bodyPr>
          <a:lstStyle/>
          <a:p>
            <a:pPr>
              <a:buNone/>
            </a:pPr>
            <a:r>
              <a:rPr lang="en-AU" sz="2400" b="1" dirty="0"/>
              <a:t>How to overcome </a:t>
            </a:r>
            <a:r>
              <a:rPr lang="en-AU" sz="2400" b="1" dirty="0" smtClean="0"/>
              <a:t>pitfalls?</a:t>
            </a:r>
          </a:p>
          <a:p>
            <a:pPr marL="342900" indent="-342900">
              <a:buFontTx/>
              <a:buChar char="-"/>
            </a:pPr>
            <a:r>
              <a:rPr lang="en-AU" sz="2100" dirty="0" smtClean="0"/>
              <a:t>Go </a:t>
            </a:r>
            <a:r>
              <a:rPr lang="en-AU" sz="2100" dirty="0"/>
              <a:t>through the list with the patient and ask about each </a:t>
            </a:r>
            <a:r>
              <a:rPr lang="en-AU" sz="2100" dirty="0" smtClean="0"/>
              <a:t>medication</a:t>
            </a:r>
          </a:p>
          <a:p>
            <a:pPr marL="342900" indent="-342900">
              <a:buFontTx/>
              <a:buChar char="-"/>
            </a:pPr>
            <a:r>
              <a:rPr lang="en-AU" sz="2100" dirty="0" smtClean="0"/>
              <a:t>Ask </a:t>
            </a:r>
            <a:r>
              <a:rPr lang="en-AU" sz="2100" dirty="0"/>
              <a:t>what other medications they may take apart from the ones written</a:t>
            </a:r>
          </a:p>
        </p:txBody>
      </p:sp>
    </p:spTree>
    <p:extLst>
      <p:ext uri="{BB962C8B-B14F-4D97-AF65-F5344CB8AC3E}">
        <p14:creationId xmlns:p14="http://schemas.microsoft.com/office/powerpoint/2010/main" val="822205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Community Pharmacy Dispensing History</a:t>
            </a:r>
            <a:endParaRPr lang="en-US" dirty="0"/>
          </a:p>
        </p:txBody>
      </p:sp>
      <p:sp>
        <p:nvSpPr>
          <p:cNvPr id="3" name="Content Placeholder 2"/>
          <p:cNvSpPr>
            <a:spLocks noGrp="1"/>
          </p:cNvSpPr>
          <p:nvPr>
            <p:ph idx="1"/>
          </p:nvPr>
        </p:nvSpPr>
        <p:spPr>
          <a:xfrm>
            <a:off x="457200" y="1628800"/>
            <a:ext cx="8229600" cy="3096345"/>
          </a:xfrm>
        </p:spPr>
        <p:txBody>
          <a:bodyPr>
            <a:normAutofit/>
          </a:bodyPr>
          <a:lstStyle/>
          <a:p>
            <a:r>
              <a:rPr lang="en-AU" sz="2800" dirty="0" smtClean="0"/>
              <a:t>Patient </a:t>
            </a:r>
            <a:r>
              <a:rPr lang="en-AU" sz="2800" dirty="0"/>
              <a:t>may pick up </a:t>
            </a:r>
            <a:r>
              <a:rPr lang="en-AU" sz="2800" dirty="0" smtClean="0"/>
              <a:t>medications </a:t>
            </a:r>
            <a:r>
              <a:rPr lang="en-AU" sz="2800" dirty="0"/>
              <a:t>from multiple pharmacies</a:t>
            </a:r>
          </a:p>
          <a:p>
            <a:r>
              <a:rPr lang="en-AU" sz="2800" dirty="0"/>
              <a:t>Patient may be taking medications differently to the directions in the dispensing </a:t>
            </a:r>
            <a:r>
              <a:rPr lang="en-AU" sz="2800" dirty="0" smtClean="0"/>
              <a:t>record</a:t>
            </a:r>
          </a:p>
          <a:p>
            <a:r>
              <a:rPr lang="en-AU" sz="2800" dirty="0"/>
              <a:t>May contain ceased medications</a:t>
            </a:r>
          </a:p>
          <a:p>
            <a:r>
              <a:rPr lang="en-AU" sz="2800" dirty="0"/>
              <a:t>Does not contain non-prescription medications</a:t>
            </a:r>
          </a:p>
          <a:p>
            <a:endParaRPr lang="en-AU" sz="2800" dirty="0"/>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
        <p:nvSpPr>
          <p:cNvPr id="5" name="TextBox 4"/>
          <p:cNvSpPr txBox="1"/>
          <p:nvPr/>
        </p:nvSpPr>
        <p:spPr>
          <a:xfrm>
            <a:off x="611560" y="4869160"/>
            <a:ext cx="6264696" cy="1431161"/>
          </a:xfrm>
          <a:prstGeom prst="rect">
            <a:avLst/>
          </a:prstGeom>
          <a:solidFill>
            <a:srgbClr val="FF6600">
              <a:alpha val="10000"/>
            </a:srgbClr>
          </a:solidFill>
        </p:spPr>
        <p:txBody>
          <a:bodyPr wrap="square" rtlCol="0">
            <a:spAutoFit/>
          </a:bodyPr>
          <a:lstStyle/>
          <a:p>
            <a:pPr>
              <a:buNone/>
            </a:pPr>
            <a:r>
              <a:rPr lang="en-AU" sz="2400" b="1" dirty="0"/>
              <a:t>How to overcome </a:t>
            </a:r>
            <a:r>
              <a:rPr lang="en-AU" sz="2400" b="1" dirty="0" smtClean="0"/>
              <a:t>pitfalls?</a:t>
            </a:r>
          </a:p>
          <a:p>
            <a:pPr marL="342900" indent="-342900">
              <a:buFontTx/>
              <a:buChar char="-"/>
            </a:pPr>
            <a:r>
              <a:rPr lang="en-AU" sz="2100" dirty="0" smtClean="0"/>
              <a:t>Ask about </a:t>
            </a:r>
            <a:r>
              <a:rPr lang="en-AU" sz="2100" dirty="0"/>
              <a:t>non-prescription </a:t>
            </a:r>
            <a:r>
              <a:rPr lang="en-AU" sz="2100" dirty="0" smtClean="0"/>
              <a:t>items</a:t>
            </a:r>
          </a:p>
          <a:p>
            <a:pPr marL="342900" indent="-342900">
              <a:buFontTx/>
              <a:buChar char="-"/>
            </a:pPr>
            <a:r>
              <a:rPr lang="en-AU" sz="2100" dirty="0" smtClean="0"/>
              <a:t>Check </a:t>
            </a:r>
            <a:r>
              <a:rPr lang="en-AU" sz="2100" dirty="0"/>
              <a:t>if patient only uses one </a:t>
            </a:r>
            <a:r>
              <a:rPr lang="en-AU" sz="2100" dirty="0" smtClean="0"/>
              <a:t>pharmacy</a:t>
            </a:r>
          </a:p>
          <a:p>
            <a:pPr marL="342900" indent="-342900">
              <a:buFontTx/>
              <a:buChar char="-"/>
            </a:pPr>
            <a:r>
              <a:rPr lang="en-AU" sz="2100" dirty="0" smtClean="0"/>
              <a:t>Go </a:t>
            </a:r>
            <a:r>
              <a:rPr lang="en-AU" sz="2100" dirty="0"/>
              <a:t>through the list with the patient</a:t>
            </a:r>
          </a:p>
        </p:txBody>
      </p:sp>
    </p:spTree>
    <p:extLst>
      <p:ext uri="{BB962C8B-B14F-4D97-AF65-F5344CB8AC3E}">
        <p14:creationId xmlns:p14="http://schemas.microsoft.com/office/powerpoint/2010/main" val="1914093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Nursing Home / Hostel Charts</a:t>
            </a:r>
            <a:endParaRPr lang="en-US" dirty="0"/>
          </a:p>
        </p:txBody>
      </p:sp>
      <p:sp>
        <p:nvSpPr>
          <p:cNvPr id="3" name="Content Placeholder 2"/>
          <p:cNvSpPr>
            <a:spLocks noGrp="1"/>
          </p:cNvSpPr>
          <p:nvPr>
            <p:ph idx="1"/>
          </p:nvPr>
        </p:nvSpPr>
        <p:spPr>
          <a:xfrm>
            <a:off x="467544" y="1484784"/>
            <a:ext cx="8229600" cy="3312369"/>
          </a:xfrm>
        </p:spPr>
        <p:txBody>
          <a:bodyPr/>
          <a:lstStyle/>
          <a:p>
            <a:r>
              <a:rPr lang="en-AU" sz="2800" dirty="0"/>
              <a:t>May contain ceased medications</a:t>
            </a:r>
          </a:p>
          <a:p>
            <a:r>
              <a:rPr lang="en-AU" sz="2800" dirty="0"/>
              <a:t>Sometimes illegible</a:t>
            </a:r>
          </a:p>
          <a:p>
            <a:r>
              <a:rPr lang="en-AU" sz="2800" dirty="0"/>
              <a:t>May not send all current charts</a:t>
            </a:r>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
        <p:nvSpPr>
          <p:cNvPr id="5" name="TextBox 4"/>
          <p:cNvSpPr txBox="1"/>
          <p:nvPr/>
        </p:nvSpPr>
        <p:spPr>
          <a:xfrm>
            <a:off x="575776" y="3356992"/>
            <a:ext cx="6264696" cy="1754326"/>
          </a:xfrm>
          <a:prstGeom prst="rect">
            <a:avLst/>
          </a:prstGeom>
          <a:solidFill>
            <a:srgbClr val="FF6600">
              <a:alpha val="10000"/>
            </a:srgbClr>
          </a:solidFill>
        </p:spPr>
        <p:txBody>
          <a:bodyPr wrap="square" rtlCol="0">
            <a:spAutoFit/>
          </a:bodyPr>
          <a:lstStyle/>
          <a:p>
            <a:pPr>
              <a:buNone/>
            </a:pPr>
            <a:r>
              <a:rPr lang="en-AU" sz="2400" b="1" dirty="0"/>
              <a:t>How to overcome </a:t>
            </a:r>
            <a:r>
              <a:rPr lang="en-AU" sz="2400" b="1" dirty="0" smtClean="0"/>
              <a:t>pitfalls?</a:t>
            </a:r>
          </a:p>
          <a:p>
            <a:pPr marL="342900" indent="-342900">
              <a:buFontTx/>
              <a:buChar char="-"/>
            </a:pPr>
            <a:r>
              <a:rPr lang="en-AU" sz="2100" dirty="0" smtClean="0"/>
              <a:t>Check </a:t>
            </a:r>
            <a:r>
              <a:rPr lang="en-AU" sz="2100" dirty="0"/>
              <a:t>dates on </a:t>
            </a:r>
            <a:r>
              <a:rPr lang="en-AU" sz="2100" dirty="0" smtClean="0"/>
              <a:t>chart</a:t>
            </a:r>
          </a:p>
          <a:p>
            <a:pPr marL="342900" indent="-342900">
              <a:buFontTx/>
              <a:buChar char="-"/>
            </a:pPr>
            <a:r>
              <a:rPr lang="en-AU" sz="2100" dirty="0" smtClean="0"/>
              <a:t>Thoroughly </a:t>
            </a:r>
            <a:r>
              <a:rPr lang="en-AU" sz="2100" dirty="0"/>
              <a:t>check for ceased </a:t>
            </a:r>
            <a:r>
              <a:rPr lang="en-AU" sz="2100" dirty="0" smtClean="0"/>
              <a:t>medications</a:t>
            </a:r>
          </a:p>
          <a:p>
            <a:pPr marL="342900" indent="-342900">
              <a:buFontTx/>
              <a:buChar char="-"/>
            </a:pPr>
            <a:r>
              <a:rPr lang="en-AU" sz="2100" dirty="0" smtClean="0"/>
              <a:t>Check </a:t>
            </a:r>
            <a:r>
              <a:rPr lang="en-AU" sz="2100" dirty="0"/>
              <a:t>with </a:t>
            </a:r>
            <a:r>
              <a:rPr lang="en-AU" sz="2100" dirty="0" smtClean="0"/>
              <a:t>the pharmacy </a:t>
            </a:r>
            <a:r>
              <a:rPr lang="en-AU" sz="2100" dirty="0"/>
              <a:t>that supplies the nursing home/hostel</a:t>
            </a:r>
          </a:p>
        </p:txBody>
      </p:sp>
    </p:spTree>
    <p:extLst>
      <p:ext uri="{BB962C8B-B14F-4D97-AF65-F5344CB8AC3E}">
        <p14:creationId xmlns:p14="http://schemas.microsoft.com/office/powerpoint/2010/main" val="1975064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Patient’s Own Medications</a:t>
            </a:r>
            <a:endParaRPr lang="en-US" dirty="0"/>
          </a:p>
        </p:txBody>
      </p:sp>
      <p:sp>
        <p:nvSpPr>
          <p:cNvPr id="3" name="Content Placeholder 2"/>
          <p:cNvSpPr>
            <a:spLocks noGrp="1"/>
          </p:cNvSpPr>
          <p:nvPr>
            <p:ph idx="1"/>
          </p:nvPr>
        </p:nvSpPr>
        <p:spPr>
          <a:xfrm>
            <a:off x="457200" y="1412777"/>
            <a:ext cx="8229600" cy="3024336"/>
          </a:xfrm>
        </p:spPr>
        <p:txBody>
          <a:bodyPr/>
          <a:lstStyle/>
          <a:p>
            <a:r>
              <a:rPr lang="en-AU" sz="2800" dirty="0"/>
              <a:t>Some medications may be ceased</a:t>
            </a:r>
          </a:p>
          <a:p>
            <a:r>
              <a:rPr lang="en-AU" sz="2800" dirty="0"/>
              <a:t>Not all medications may be brought in </a:t>
            </a:r>
            <a:endParaRPr lang="en-AU" sz="2800" dirty="0" smtClean="0"/>
          </a:p>
          <a:p>
            <a:r>
              <a:rPr lang="en-AU" sz="2800" dirty="0" smtClean="0"/>
              <a:t>Directions </a:t>
            </a:r>
            <a:r>
              <a:rPr lang="en-AU" sz="2800" dirty="0"/>
              <a:t>on labels may be incorrect</a:t>
            </a:r>
          </a:p>
          <a:p>
            <a:r>
              <a:rPr lang="en-AU" sz="2800" dirty="0"/>
              <a:t>Medication may be placed in incorrect packaging</a:t>
            </a:r>
          </a:p>
          <a:p>
            <a:r>
              <a:rPr lang="en-AU" sz="2800" dirty="0"/>
              <a:t>Relative’s medications may be brought in</a:t>
            </a:r>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
        <p:nvSpPr>
          <p:cNvPr id="5" name="TextBox 4"/>
          <p:cNvSpPr txBox="1"/>
          <p:nvPr/>
        </p:nvSpPr>
        <p:spPr>
          <a:xfrm>
            <a:off x="611560" y="4365104"/>
            <a:ext cx="6264696" cy="1754326"/>
          </a:xfrm>
          <a:prstGeom prst="rect">
            <a:avLst/>
          </a:prstGeom>
          <a:solidFill>
            <a:srgbClr val="FF6600">
              <a:alpha val="10000"/>
            </a:srgbClr>
          </a:solidFill>
        </p:spPr>
        <p:txBody>
          <a:bodyPr wrap="square" rtlCol="0">
            <a:spAutoFit/>
          </a:bodyPr>
          <a:lstStyle/>
          <a:p>
            <a:pPr>
              <a:buNone/>
            </a:pPr>
            <a:r>
              <a:rPr lang="en-AU" sz="2400" b="1" dirty="0"/>
              <a:t>How to overcome </a:t>
            </a:r>
            <a:r>
              <a:rPr lang="en-AU" sz="2400" b="1" dirty="0" smtClean="0"/>
              <a:t>pitfalls?</a:t>
            </a:r>
          </a:p>
          <a:p>
            <a:pPr marL="342900" indent="-342900">
              <a:buFontTx/>
              <a:buChar char="-"/>
            </a:pPr>
            <a:r>
              <a:rPr lang="en-AU" sz="2100" dirty="0" smtClean="0"/>
              <a:t>Check patient’s </a:t>
            </a:r>
            <a:r>
              <a:rPr lang="en-AU" sz="2100" dirty="0"/>
              <a:t>name on packaging </a:t>
            </a:r>
            <a:endParaRPr lang="en-AU" sz="2100" dirty="0" smtClean="0"/>
          </a:p>
          <a:p>
            <a:pPr marL="342900" indent="-342900">
              <a:buFontTx/>
              <a:buChar char="-"/>
            </a:pPr>
            <a:r>
              <a:rPr lang="en-AU" sz="2100" dirty="0" smtClean="0"/>
              <a:t>Ask </a:t>
            </a:r>
            <a:r>
              <a:rPr lang="en-AU" sz="2100" dirty="0"/>
              <a:t>the patient how they take each </a:t>
            </a:r>
            <a:r>
              <a:rPr lang="en-AU" sz="2100" dirty="0" smtClean="0"/>
              <a:t>medication</a:t>
            </a:r>
          </a:p>
          <a:p>
            <a:pPr marL="342900" indent="-342900">
              <a:buFontTx/>
              <a:buChar char="-"/>
            </a:pPr>
            <a:r>
              <a:rPr lang="en-AU" sz="2100" dirty="0" smtClean="0"/>
              <a:t>Check contents</a:t>
            </a:r>
          </a:p>
          <a:p>
            <a:pPr marL="342900" indent="-342900">
              <a:buFontTx/>
              <a:buChar char="-"/>
            </a:pPr>
            <a:r>
              <a:rPr lang="en-AU" sz="2100" dirty="0" smtClean="0"/>
              <a:t>Check date of </a:t>
            </a:r>
            <a:r>
              <a:rPr lang="en-AU" sz="2100" dirty="0"/>
              <a:t>dispensing </a:t>
            </a:r>
            <a:endParaRPr lang="en-AU" sz="2100" dirty="0" smtClean="0"/>
          </a:p>
        </p:txBody>
      </p:sp>
    </p:spTree>
    <p:extLst>
      <p:ext uri="{BB962C8B-B14F-4D97-AF65-F5344CB8AC3E}">
        <p14:creationId xmlns:p14="http://schemas.microsoft.com/office/powerpoint/2010/main" val="12950767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Dose Administration Aids</a:t>
            </a:r>
            <a:endParaRPr lang="en-US" dirty="0"/>
          </a:p>
        </p:txBody>
      </p:sp>
      <p:sp>
        <p:nvSpPr>
          <p:cNvPr id="3" name="Content Placeholder 2"/>
          <p:cNvSpPr>
            <a:spLocks noGrp="1"/>
          </p:cNvSpPr>
          <p:nvPr>
            <p:ph idx="1"/>
          </p:nvPr>
        </p:nvSpPr>
        <p:spPr>
          <a:xfrm>
            <a:off x="467544" y="1340768"/>
            <a:ext cx="8229600" cy="3312369"/>
          </a:xfrm>
        </p:spPr>
        <p:txBody>
          <a:bodyPr>
            <a:normAutofit fontScale="92500"/>
          </a:bodyPr>
          <a:lstStyle/>
          <a:p>
            <a:pPr>
              <a:lnSpc>
                <a:spcPct val="110000"/>
              </a:lnSpc>
            </a:pPr>
            <a:r>
              <a:rPr lang="en-AU" sz="2800" dirty="0"/>
              <a:t>Does not contain non-oral medications</a:t>
            </a:r>
          </a:p>
          <a:p>
            <a:pPr>
              <a:lnSpc>
                <a:spcPct val="110000"/>
              </a:lnSpc>
            </a:pPr>
            <a:r>
              <a:rPr lang="en-AU" sz="2800" dirty="0"/>
              <a:t>May not contain all medications e.g. </a:t>
            </a:r>
            <a:r>
              <a:rPr lang="en-AU" sz="2800" dirty="0" smtClean="0"/>
              <a:t>when </a:t>
            </a:r>
            <a:r>
              <a:rPr lang="en-AU" sz="2800" dirty="0"/>
              <a:t>needed, weekly medications, medications with special storage requirements</a:t>
            </a:r>
          </a:p>
          <a:p>
            <a:pPr>
              <a:lnSpc>
                <a:spcPct val="110000"/>
              </a:lnSpc>
            </a:pPr>
            <a:r>
              <a:rPr lang="en-AU" sz="2800" dirty="0"/>
              <a:t>May have more than one dose administration aid</a:t>
            </a:r>
          </a:p>
          <a:p>
            <a:pPr>
              <a:lnSpc>
                <a:spcPct val="110000"/>
              </a:lnSpc>
            </a:pPr>
            <a:r>
              <a:rPr lang="en-AU" sz="2800" dirty="0" smtClean="0"/>
              <a:t>May </a:t>
            </a:r>
            <a:r>
              <a:rPr lang="en-AU" sz="2800" dirty="0"/>
              <a:t>not indicate </a:t>
            </a:r>
            <a:r>
              <a:rPr lang="en-AU" sz="2800" dirty="0" smtClean="0"/>
              <a:t>the name </a:t>
            </a:r>
            <a:r>
              <a:rPr lang="en-AU" sz="2800" dirty="0"/>
              <a:t>and strength of what is inside</a:t>
            </a:r>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
        <p:nvSpPr>
          <p:cNvPr id="5" name="TextBox 4"/>
          <p:cNvSpPr txBox="1"/>
          <p:nvPr/>
        </p:nvSpPr>
        <p:spPr>
          <a:xfrm>
            <a:off x="611560" y="4581128"/>
            <a:ext cx="6264696" cy="1754326"/>
          </a:xfrm>
          <a:prstGeom prst="rect">
            <a:avLst/>
          </a:prstGeom>
          <a:solidFill>
            <a:srgbClr val="FF6600">
              <a:alpha val="10000"/>
            </a:srgbClr>
          </a:solidFill>
        </p:spPr>
        <p:txBody>
          <a:bodyPr wrap="square" rtlCol="0">
            <a:spAutoFit/>
          </a:bodyPr>
          <a:lstStyle/>
          <a:p>
            <a:pPr>
              <a:buNone/>
            </a:pPr>
            <a:r>
              <a:rPr lang="en-AU" sz="2400" b="1" dirty="0"/>
              <a:t>How to overcome </a:t>
            </a:r>
            <a:r>
              <a:rPr lang="en-AU" sz="2400" b="1" dirty="0" smtClean="0"/>
              <a:t>pitfalls?</a:t>
            </a:r>
          </a:p>
          <a:p>
            <a:pPr marL="342900" indent="-342900">
              <a:buFontTx/>
              <a:buChar char="-"/>
            </a:pPr>
            <a:r>
              <a:rPr lang="en-AU" sz="2100" dirty="0" smtClean="0"/>
              <a:t>Check contents </a:t>
            </a:r>
            <a:r>
              <a:rPr lang="en-AU" sz="2100" dirty="0"/>
              <a:t>against list if </a:t>
            </a:r>
            <a:r>
              <a:rPr lang="en-AU" sz="2100" dirty="0" smtClean="0"/>
              <a:t>available</a:t>
            </a:r>
          </a:p>
          <a:p>
            <a:pPr marL="342900" indent="-342900">
              <a:buFontTx/>
              <a:buChar char="-"/>
            </a:pPr>
            <a:r>
              <a:rPr lang="en-AU" sz="2100" dirty="0"/>
              <a:t>A</a:t>
            </a:r>
            <a:r>
              <a:rPr lang="en-AU" sz="2100" dirty="0" smtClean="0"/>
              <a:t>sk </a:t>
            </a:r>
            <a:r>
              <a:rPr lang="en-AU" sz="2100" dirty="0"/>
              <a:t>about other medications not included in the dose administration </a:t>
            </a:r>
            <a:r>
              <a:rPr lang="en-AU" sz="2100" dirty="0" smtClean="0"/>
              <a:t>aid</a:t>
            </a:r>
          </a:p>
          <a:p>
            <a:pPr marL="342900" indent="-342900">
              <a:buFontTx/>
              <a:buChar char="-"/>
            </a:pPr>
            <a:r>
              <a:rPr lang="en-AU" sz="2100" dirty="0" smtClean="0"/>
              <a:t>Ask </a:t>
            </a:r>
            <a:r>
              <a:rPr lang="en-AU" sz="2100" dirty="0"/>
              <a:t>who packs the dose administration aid</a:t>
            </a:r>
          </a:p>
        </p:txBody>
      </p:sp>
    </p:spTree>
    <p:extLst>
      <p:ext uri="{BB962C8B-B14F-4D97-AF65-F5344CB8AC3E}">
        <p14:creationId xmlns:p14="http://schemas.microsoft.com/office/powerpoint/2010/main" val="1952579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What is a BPMH?</a:t>
            </a:r>
            <a:endParaRPr lang="en-AU" dirty="0"/>
          </a:p>
        </p:txBody>
      </p:sp>
      <p:sp>
        <p:nvSpPr>
          <p:cNvPr id="3" name="Content Placeholder 2"/>
          <p:cNvSpPr>
            <a:spLocks noGrp="1"/>
          </p:cNvSpPr>
          <p:nvPr>
            <p:ph idx="1"/>
          </p:nvPr>
        </p:nvSpPr>
        <p:spPr>
          <a:xfrm>
            <a:off x="457200" y="1600200"/>
            <a:ext cx="8229600" cy="4781128"/>
          </a:xfrm>
        </p:spPr>
        <p:txBody>
          <a:bodyPr/>
          <a:lstStyle/>
          <a:p>
            <a:pPr>
              <a:buFontTx/>
              <a:buChar char="•"/>
            </a:pPr>
            <a:r>
              <a:rPr lang="en-US" sz="3000" dirty="0"/>
              <a:t>An accurate and complete medication history, or as close as </a:t>
            </a:r>
            <a:r>
              <a:rPr lang="en-US" sz="3000" dirty="0" smtClean="0"/>
              <a:t>possible</a:t>
            </a:r>
          </a:p>
          <a:p>
            <a:pPr marL="0" indent="0">
              <a:buNone/>
            </a:pPr>
            <a:endParaRPr lang="en-US" sz="3000" dirty="0"/>
          </a:p>
          <a:p>
            <a:pPr>
              <a:buFontTx/>
              <a:buChar char="•"/>
            </a:pPr>
            <a:r>
              <a:rPr lang="en-US" sz="3000" dirty="0" smtClean="0"/>
              <a:t>Uses at least one other source of medicines information to verify </a:t>
            </a:r>
          </a:p>
          <a:p>
            <a:pPr marL="0" indent="0">
              <a:buNone/>
            </a:pPr>
            <a:endParaRPr lang="en-US" sz="3000" dirty="0"/>
          </a:p>
          <a:p>
            <a:pPr>
              <a:buFontTx/>
              <a:buChar char="•"/>
            </a:pPr>
            <a:r>
              <a:rPr lang="en-US" sz="3000" dirty="0"/>
              <a:t>More comprehensive than a routine primary medication history</a:t>
            </a:r>
          </a:p>
          <a:p>
            <a:endParaRPr lang="en-AU" dirty="0"/>
          </a:p>
        </p:txBody>
      </p:sp>
    </p:spTree>
    <p:extLst>
      <p:ext uri="{BB962C8B-B14F-4D97-AF65-F5344CB8AC3E}">
        <p14:creationId xmlns:p14="http://schemas.microsoft.com/office/powerpoint/2010/main" val="19125671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fontScale="90000"/>
          </a:bodyPr>
          <a:lstStyle/>
          <a:p>
            <a:pPr algn="l"/>
            <a:r>
              <a:rPr lang="en-US" dirty="0" smtClean="0"/>
              <a:t>Previous Hospital Discharge Summaries</a:t>
            </a:r>
            <a:endParaRPr lang="en-US" dirty="0"/>
          </a:p>
        </p:txBody>
      </p:sp>
      <p:sp>
        <p:nvSpPr>
          <p:cNvPr id="3" name="Content Placeholder 2"/>
          <p:cNvSpPr>
            <a:spLocks noGrp="1"/>
          </p:cNvSpPr>
          <p:nvPr>
            <p:ph idx="1"/>
          </p:nvPr>
        </p:nvSpPr>
        <p:spPr>
          <a:xfrm>
            <a:off x="467544" y="1412775"/>
            <a:ext cx="8229600" cy="3312369"/>
          </a:xfrm>
        </p:spPr>
        <p:txBody>
          <a:bodyPr/>
          <a:lstStyle/>
          <a:p>
            <a:r>
              <a:rPr lang="en-AU" sz="2800" dirty="0"/>
              <a:t>May be outdated</a:t>
            </a:r>
          </a:p>
          <a:p>
            <a:r>
              <a:rPr lang="en-AU" sz="2800" dirty="0"/>
              <a:t>Changes may have occurred post-discharge</a:t>
            </a:r>
          </a:p>
          <a:p>
            <a:r>
              <a:rPr lang="en-AU" sz="2800" dirty="0"/>
              <a:t>May have been incorrect when completed</a:t>
            </a:r>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
        <p:nvSpPr>
          <p:cNvPr id="5" name="TextBox 4"/>
          <p:cNvSpPr txBox="1"/>
          <p:nvPr/>
        </p:nvSpPr>
        <p:spPr>
          <a:xfrm>
            <a:off x="582034" y="3284984"/>
            <a:ext cx="6264696" cy="1754326"/>
          </a:xfrm>
          <a:prstGeom prst="rect">
            <a:avLst/>
          </a:prstGeom>
          <a:solidFill>
            <a:srgbClr val="FF6600">
              <a:alpha val="10000"/>
            </a:srgbClr>
          </a:solidFill>
        </p:spPr>
        <p:txBody>
          <a:bodyPr wrap="square" rtlCol="0">
            <a:spAutoFit/>
          </a:bodyPr>
          <a:lstStyle/>
          <a:p>
            <a:pPr>
              <a:buNone/>
            </a:pPr>
            <a:r>
              <a:rPr lang="en-AU" sz="2400" b="1" dirty="0"/>
              <a:t>How to overcome </a:t>
            </a:r>
            <a:r>
              <a:rPr lang="en-AU" sz="2400" b="1" dirty="0" smtClean="0"/>
              <a:t>pitfalls?</a:t>
            </a:r>
          </a:p>
          <a:p>
            <a:pPr marL="342900" indent="-342900">
              <a:buFontTx/>
              <a:buChar char="-"/>
            </a:pPr>
            <a:r>
              <a:rPr lang="en-AU" sz="2100" dirty="0" smtClean="0"/>
              <a:t>Check dates </a:t>
            </a:r>
          </a:p>
          <a:p>
            <a:pPr marL="342900" indent="-342900">
              <a:buFontTx/>
              <a:buChar char="-"/>
            </a:pPr>
            <a:r>
              <a:rPr lang="en-AU" sz="2100" dirty="0" smtClean="0"/>
              <a:t>Confirm </a:t>
            </a:r>
            <a:r>
              <a:rPr lang="en-AU" sz="2100" dirty="0"/>
              <a:t>that changes have not been made </a:t>
            </a:r>
            <a:r>
              <a:rPr lang="en-AU" sz="2100" dirty="0" smtClean="0"/>
              <a:t>post-discharge</a:t>
            </a:r>
          </a:p>
          <a:p>
            <a:pPr marL="342900" indent="-342900">
              <a:buFontTx/>
              <a:buChar char="-"/>
            </a:pPr>
            <a:r>
              <a:rPr lang="en-AU" sz="2100" dirty="0" smtClean="0"/>
              <a:t>Go </a:t>
            </a:r>
            <a:r>
              <a:rPr lang="en-AU" sz="2100" dirty="0"/>
              <a:t>through the list with the patient</a:t>
            </a:r>
          </a:p>
        </p:txBody>
      </p:sp>
    </p:spTree>
    <p:extLst>
      <p:ext uri="{BB962C8B-B14F-4D97-AF65-F5344CB8AC3E}">
        <p14:creationId xmlns:p14="http://schemas.microsoft.com/office/powerpoint/2010/main" val="13433397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Health</a:t>
            </a:r>
            <a:r>
              <a:rPr lang="en-AU" i="1" dirty="0" err="1" smtClean="0"/>
              <a:t>e</a:t>
            </a:r>
            <a:r>
              <a:rPr lang="en-AU" dirty="0" err="1" smtClean="0"/>
              <a:t>Net</a:t>
            </a:r>
            <a:r>
              <a:rPr lang="en-AU" dirty="0" smtClean="0"/>
              <a:t> Portal</a:t>
            </a:r>
            <a:endParaRPr lang="en-AU" dirty="0"/>
          </a:p>
        </p:txBody>
      </p:sp>
      <p:sp>
        <p:nvSpPr>
          <p:cNvPr id="3" name="Content Placeholder 2"/>
          <p:cNvSpPr>
            <a:spLocks noGrp="1"/>
          </p:cNvSpPr>
          <p:nvPr>
            <p:ph idx="1"/>
          </p:nvPr>
        </p:nvSpPr>
        <p:spPr/>
        <p:txBody>
          <a:bodyPr>
            <a:normAutofit/>
          </a:bodyPr>
          <a:lstStyle/>
          <a:p>
            <a:r>
              <a:rPr lang="en-AU" sz="1800" dirty="0" smtClean="0"/>
              <a:t>The </a:t>
            </a:r>
            <a:r>
              <a:rPr lang="en-AU" sz="1800" dirty="0" err="1" smtClean="0"/>
              <a:t>HealtheNet</a:t>
            </a:r>
            <a:r>
              <a:rPr lang="en-AU" sz="1800" dirty="0" smtClean="0"/>
              <a:t> shares information with a patient’s nominated GP, the </a:t>
            </a:r>
            <a:r>
              <a:rPr lang="en-AU" sz="1800" dirty="0" err="1" smtClean="0"/>
              <a:t>HealtheNet</a:t>
            </a:r>
            <a:r>
              <a:rPr lang="en-AU" sz="1800" dirty="0" smtClean="0"/>
              <a:t> clinical portal via </a:t>
            </a:r>
            <a:r>
              <a:rPr lang="en-AU" sz="1800" dirty="0" err="1" smtClean="0"/>
              <a:t>eMR</a:t>
            </a:r>
            <a:r>
              <a:rPr lang="en-AU" sz="1800" dirty="0" smtClean="0"/>
              <a:t> and a patient’s My Health Record</a:t>
            </a:r>
          </a:p>
          <a:p>
            <a:r>
              <a:rPr lang="en-AU" sz="1800" dirty="0" smtClean="0"/>
              <a:t>Registering with the national My Health Record is currently </a:t>
            </a:r>
            <a:r>
              <a:rPr lang="en-AU" sz="1800" b="1" dirty="0" smtClean="0"/>
              <a:t>voluntary </a:t>
            </a:r>
          </a:p>
          <a:p>
            <a:pPr lvl="1"/>
            <a:r>
              <a:rPr lang="en-AU" sz="1800" dirty="0" smtClean="0"/>
              <a:t>not all patients will have a My Health Record set up</a:t>
            </a:r>
          </a:p>
          <a:p>
            <a:r>
              <a:rPr lang="en-AU" sz="1800" dirty="0" smtClean="0"/>
              <a:t>Medication information viewed via the </a:t>
            </a:r>
            <a:r>
              <a:rPr lang="en-AU" sz="1800" dirty="0" err="1" smtClean="0"/>
              <a:t>HealtheNet</a:t>
            </a:r>
            <a:r>
              <a:rPr lang="en-AU" sz="1800" dirty="0" smtClean="0"/>
              <a:t> Portal may not be a complete or current record of the patient’s medication regimen</a:t>
            </a:r>
          </a:p>
          <a:p>
            <a:pPr lvl="1"/>
            <a:r>
              <a:rPr lang="en-AU" sz="1800" dirty="0" smtClean="0"/>
              <a:t>Patients are able to restrict access to certain records within their My Health Record </a:t>
            </a:r>
          </a:p>
          <a:p>
            <a:r>
              <a:rPr lang="en-AU" sz="1800" dirty="0" smtClean="0"/>
              <a:t>Paper PBS Prescriptions dispensed in community may take 2 weeks to display on the My Health Record</a:t>
            </a:r>
            <a:endParaRPr lang="en-AU" sz="1800" dirty="0"/>
          </a:p>
        </p:txBody>
      </p:sp>
      <p:sp>
        <p:nvSpPr>
          <p:cNvPr id="5" name="TextBox 4"/>
          <p:cNvSpPr txBox="1"/>
          <p:nvPr/>
        </p:nvSpPr>
        <p:spPr>
          <a:xfrm>
            <a:off x="582034" y="4944070"/>
            <a:ext cx="6264696" cy="1077218"/>
          </a:xfrm>
          <a:prstGeom prst="rect">
            <a:avLst/>
          </a:prstGeom>
          <a:solidFill>
            <a:srgbClr val="FF6600">
              <a:alpha val="10000"/>
            </a:srgbClr>
          </a:solidFill>
        </p:spPr>
        <p:txBody>
          <a:bodyPr wrap="square" rtlCol="0">
            <a:spAutoFit/>
          </a:bodyPr>
          <a:lstStyle/>
          <a:p>
            <a:pPr>
              <a:buNone/>
            </a:pPr>
            <a:r>
              <a:rPr lang="en-AU" sz="1600" b="1" dirty="0"/>
              <a:t>How to overcome </a:t>
            </a:r>
            <a:r>
              <a:rPr lang="en-AU" sz="1600" b="1" dirty="0" smtClean="0"/>
              <a:t>pitfalls?</a:t>
            </a:r>
          </a:p>
          <a:p>
            <a:pPr marL="342900" indent="-342900">
              <a:buFontTx/>
              <a:buChar char="-"/>
            </a:pPr>
            <a:r>
              <a:rPr lang="en-AU" sz="1600" dirty="0" smtClean="0"/>
              <a:t>Check information against the dates displayed in the portal</a:t>
            </a:r>
          </a:p>
          <a:p>
            <a:pPr marL="342900" indent="-342900">
              <a:buFontTx/>
              <a:buChar char="-"/>
            </a:pPr>
            <a:r>
              <a:rPr lang="en-AU" sz="1600" dirty="0" smtClean="0"/>
              <a:t>Check and confirm with the patient if any medication has been dispensed or changed over the last 2 weeks</a:t>
            </a:r>
          </a:p>
        </p:txBody>
      </p:sp>
    </p:spTree>
    <p:extLst>
      <p:ext uri="{BB962C8B-B14F-4D97-AF65-F5344CB8AC3E}">
        <p14:creationId xmlns:p14="http://schemas.microsoft.com/office/powerpoint/2010/main" val="4499998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8352928" cy="4154984"/>
          </a:xfrm>
          <a:prstGeom prst="rect">
            <a:avLst/>
          </a:prstGeom>
        </p:spPr>
        <p:txBody>
          <a:bodyPr wrap="square">
            <a:spAutoFit/>
          </a:bodyPr>
          <a:lstStyle/>
          <a:p>
            <a:pPr algn="ctr">
              <a:buNone/>
            </a:pPr>
            <a:r>
              <a:rPr lang="en-AU" sz="4000" b="1" dirty="0"/>
              <a:t>How to overcome pitfalls...</a:t>
            </a:r>
          </a:p>
          <a:p>
            <a:pPr algn="ctr">
              <a:buNone/>
            </a:pPr>
            <a:endParaRPr lang="en-AU" sz="3200" dirty="0">
              <a:solidFill>
                <a:schemeClr val="tx2"/>
              </a:solidFill>
            </a:endParaRPr>
          </a:p>
          <a:p>
            <a:pPr algn="ctr">
              <a:buNone/>
            </a:pPr>
            <a:r>
              <a:rPr lang="en-AU" sz="3200" dirty="0">
                <a:solidFill>
                  <a:schemeClr val="tx2"/>
                </a:solidFill>
              </a:rPr>
              <a:t> </a:t>
            </a:r>
            <a:r>
              <a:rPr lang="en-AU" sz="3200" dirty="0"/>
              <a:t>Consider:</a:t>
            </a:r>
          </a:p>
          <a:p>
            <a:pPr algn="ctr">
              <a:buNone/>
            </a:pPr>
            <a:r>
              <a:rPr lang="en-AU" sz="3200" dirty="0">
                <a:solidFill>
                  <a:schemeClr val="tx2"/>
                </a:solidFill>
              </a:rPr>
              <a:t> </a:t>
            </a:r>
            <a:r>
              <a:rPr lang="en-AU" sz="3200" dirty="0">
                <a:solidFill>
                  <a:schemeClr val="bg2">
                    <a:lumMod val="25000"/>
                  </a:schemeClr>
                </a:solidFill>
              </a:rPr>
              <a:t>is it </a:t>
            </a:r>
            <a:r>
              <a:rPr lang="en-AU" sz="3200" dirty="0" smtClean="0">
                <a:solidFill>
                  <a:srgbClr val="006666"/>
                </a:solidFill>
              </a:rPr>
              <a:t>complete</a:t>
            </a:r>
          </a:p>
          <a:p>
            <a:pPr algn="ctr">
              <a:buNone/>
            </a:pPr>
            <a:r>
              <a:rPr lang="en-AU" sz="3200" dirty="0" smtClean="0">
                <a:solidFill>
                  <a:schemeClr val="bg2">
                    <a:lumMod val="25000"/>
                  </a:schemeClr>
                </a:solidFill>
              </a:rPr>
              <a:t>is it </a:t>
            </a:r>
            <a:r>
              <a:rPr lang="en-AU" sz="3200" dirty="0" smtClean="0">
                <a:solidFill>
                  <a:srgbClr val="006666"/>
                </a:solidFill>
              </a:rPr>
              <a:t>current</a:t>
            </a:r>
          </a:p>
          <a:p>
            <a:pPr algn="ctr">
              <a:buNone/>
            </a:pPr>
            <a:r>
              <a:rPr lang="en-AU" sz="3200" dirty="0" smtClean="0">
                <a:solidFill>
                  <a:schemeClr val="bg2">
                    <a:lumMod val="25000"/>
                  </a:schemeClr>
                </a:solidFill>
              </a:rPr>
              <a:t>is </a:t>
            </a:r>
            <a:r>
              <a:rPr lang="en-AU" sz="3200" dirty="0">
                <a:solidFill>
                  <a:schemeClr val="bg2">
                    <a:lumMod val="25000"/>
                  </a:schemeClr>
                </a:solidFill>
              </a:rPr>
              <a:t>it what the patient </a:t>
            </a:r>
            <a:r>
              <a:rPr lang="en-AU" sz="3200" dirty="0" smtClean="0">
                <a:solidFill>
                  <a:schemeClr val="bg2">
                    <a:lumMod val="25000"/>
                  </a:schemeClr>
                </a:solidFill>
              </a:rPr>
              <a:t>is </a:t>
            </a:r>
            <a:r>
              <a:rPr lang="en-AU" sz="3200" dirty="0" smtClean="0">
                <a:solidFill>
                  <a:srgbClr val="006666"/>
                </a:solidFill>
              </a:rPr>
              <a:t>actually</a:t>
            </a:r>
            <a:r>
              <a:rPr lang="en-AU" sz="3200" dirty="0" smtClean="0">
                <a:solidFill>
                  <a:srgbClr val="02ADB9"/>
                </a:solidFill>
              </a:rPr>
              <a:t> </a:t>
            </a:r>
            <a:r>
              <a:rPr lang="en-AU" sz="3200" dirty="0" smtClean="0">
                <a:solidFill>
                  <a:schemeClr val="bg2">
                    <a:lumMod val="25000"/>
                  </a:schemeClr>
                </a:solidFill>
              </a:rPr>
              <a:t>taking</a:t>
            </a:r>
            <a:r>
              <a:rPr lang="en-AU" sz="3200" dirty="0">
                <a:solidFill>
                  <a:schemeClr val="tx2"/>
                </a:solidFill>
              </a:rPr>
              <a:t>?</a:t>
            </a:r>
          </a:p>
          <a:p>
            <a:pPr algn="ctr">
              <a:buNone/>
            </a:pPr>
            <a:endParaRPr lang="en-AU" sz="3200" dirty="0"/>
          </a:p>
          <a:p>
            <a:pPr algn="ctr">
              <a:buNone/>
            </a:pPr>
            <a:r>
              <a:rPr lang="en-AU" sz="3200" dirty="0"/>
              <a:t>Avoid relying on one source of information</a:t>
            </a:r>
          </a:p>
        </p:txBody>
      </p:sp>
    </p:spTree>
    <p:extLst>
      <p:ext uri="{BB962C8B-B14F-4D97-AF65-F5344CB8AC3E}">
        <p14:creationId xmlns:p14="http://schemas.microsoft.com/office/powerpoint/2010/main" val="21549018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a:bodyPr>
          <a:lstStyle/>
          <a:p>
            <a:pPr algn="l"/>
            <a:r>
              <a:rPr lang="en-US" dirty="0" smtClean="0"/>
              <a:t>Conclusion</a:t>
            </a:r>
            <a:endParaRPr lang="en-US" dirty="0"/>
          </a:p>
        </p:txBody>
      </p:sp>
      <p:sp>
        <p:nvSpPr>
          <p:cNvPr id="3" name="Content Placeholder 2"/>
          <p:cNvSpPr>
            <a:spLocks noGrp="1"/>
          </p:cNvSpPr>
          <p:nvPr>
            <p:ph idx="1"/>
          </p:nvPr>
        </p:nvSpPr>
        <p:spPr>
          <a:xfrm>
            <a:off x="467544" y="1412775"/>
            <a:ext cx="8229600" cy="4896545"/>
          </a:xfrm>
        </p:spPr>
        <p:txBody>
          <a:bodyPr>
            <a:normAutofit/>
          </a:bodyPr>
          <a:lstStyle/>
          <a:p>
            <a:pPr>
              <a:lnSpc>
                <a:spcPct val="110000"/>
              </a:lnSpc>
            </a:pPr>
            <a:r>
              <a:rPr lang="en-AU" sz="2700" dirty="0" smtClean="0"/>
              <a:t>A BPMH </a:t>
            </a:r>
            <a:r>
              <a:rPr lang="en-AU" sz="2700" dirty="0"/>
              <a:t>is vital </a:t>
            </a:r>
            <a:r>
              <a:rPr lang="en-AU" sz="2700" dirty="0" smtClean="0"/>
              <a:t>for </a:t>
            </a:r>
            <a:r>
              <a:rPr lang="en-AU" sz="2700" dirty="0"/>
              <a:t>ensuring continuity </a:t>
            </a:r>
            <a:r>
              <a:rPr lang="en-AU" sz="2700" dirty="0" smtClean="0"/>
              <a:t>of care:</a:t>
            </a:r>
          </a:p>
          <a:p>
            <a:pPr lvl="1">
              <a:lnSpc>
                <a:spcPct val="110000"/>
              </a:lnSpc>
              <a:buFontTx/>
              <a:buChar char="-"/>
            </a:pPr>
            <a:r>
              <a:rPr lang="en-AU" sz="2600" dirty="0" smtClean="0"/>
              <a:t>Helps reduce </a:t>
            </a:r>
            <a:r>
              <a:rPr lang="en-AU" sz="2600" dirty="0"/>
              <a:t>the risk of medication </a:t>
            </a:r>
            <a:r>
              <a:rPr lang="en-AU" sz="2600" dirty="0" smtClean="0"/>
              <a:t>errors</a:t>
            </a:r>
          </a:p>
          <a:p>
            <a:pPr lvl="1">
              <a:lnSpc>
                <a:spcPct val="110000"/>
              </a:lnSpc>
              <a:buFontTx/>
              <a:buChar char="-"/>
            </a:pPr>
            <a:r>
              <a:rPr lang="en-AU" sz="2600" dirty="0" smtClean="0"/>
              <a:t>Has patient </a:t>
            </a:r>
            <a:r>
              <a:rPr lang="en-AU" sz="2600" dirty="0"/>
              <a:t>safety and organisational benefits</a:t>
            </a:r>
          </a:p>
          <a:p>
            <a:pPr>
              <a:lnSpc>
                <a:spcPct val="110000"/>
              </a:lnSpc>
            </a:pPr>
            <a:r>
              <a:rPr lang="en-AU" sz="2700" dirty="0"/>
              <a:t>A dedicated form (e.g. </a:t>
            </a:r>
            <a:r>
              <a:rPr lang="en-AU" sz="2700" dirty="0" smtClean="0"/>
              <a:t>MMP) </a:t>
            </a:r>
            <a:r>
              <a:rPr lang="en-AU" sz="2700" dirty="0"/>
              <a:t>may facilitate the process of documenting </a:t>
            </a:r>
            <a:r>
              <a:rPr lang="en-AU" sz="2700" dirty="0" smtClean="0"/>
              <a:t>a </a:t>
            </a:r>
            <a:r>
              <a:rPr lang="en-AU" sz="2700" dirty="0"/>
              <a:t>BPMH</a:t>
            </a:r>
          </a:p>
          <a:p>
            <a:pPr>
              <a:lnSpc>
                <a:spcPct val="110000"/>
              </a:lnSpc>
            </a:pPr>
            <a:r>
              <a:rPr lang="en-AU" sz="2700" dirty="0" smtClean="0"/>
              <a:t>Be aware of the limitations with sources </a:t>
            </a:r>
            <a:r>
              <a:rPr lang="en-AU" sz="2700" dirty="0"/>
              <a:t>of </a:t>
            </a:r>
            <a:r>
              <a:rPr lang="en-AU" sz="2700" dirty="0" smtClean="0"/>
              <a:t>medicines information</a:t>
            </a:r>
          </a:p>
          <a:p>
            <a:pPr>
              <a:lnSpc>
                <a:spcPct val="110000"/>
              </a:lnSpc>
            </a:pPr>
            <a:r>
              <a:rPr lang="en-AU" sz="2700" dirty="0" smtClean="0"/>
              <a:t>For </a:t>
            </a:r>
            <a:r>
              <a:rPr lang="en-AU" sz="2700" dirty="0"/>
              <a:t>more information on the </a:t>
            </a:r>
            <a:r>
              <a:rPr lang="en-AU" sz="2700" dirty="0" smtClean="0"/>
              <a:t>MMP visit </a:t>
            </a:r>
            <a:r>
              <a:rPr lang="en-AU" sz="2700" dirty="0"/>
              <a:t>the ACSQHC </a:t>
            </a:r>
            <a:r>
              <a:rPr lang="en-AU" sz="2700" dirty="0" smtClean="0"/>
              <a:t>website </a:t>
            </a:r>
            <a:r>
              <a:rPr lang="en-AU" sz="2800" dirty="0" smtClean="0">
                <a:hlinkClick r:id="rId3"/>
              </a:rPr>
              <a:t>www.safetyandquality.gov.au</a:t>
            </a:r>
            <a:r>
              <a:rPr lang="en-AU" sz="2800" dirty="0" smtClean="0"/>
              <a:t> </a:t>
            </a:r>
            <a:endParaRPr lang="en-AU" sz="2800" dirty="0"/>
          </a:p>
          <a:p>
            <a:pPr marL="0" indent="0">
              <a:lnSpc>
                <a:spcPct val="110000"/>
              </a:lnSpc>
              <a:buNone/>
            </a:pPr>
            <a:endParaRPr lang="en-AU" sz="2700" dirty="0" smtClean="0"/>
          </a:p>
          <a:p>
            <a:pPr>
              <a:lnSpc>
                <a:spcPct val="110000"/>
              </a:lnSpc>
            </a:pPr>
            <a:endParaRPr lang="en-AU" dirty="0"/>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Tree>
    <p:extLst>
      <p:ext uri="{BB962C8B-B14F-4D97-AF65-F5344CB8AC3E}">
        <p14:creationId xmlns:p14="http://schemas.microsoft.com/office/powerpoint/2010/main" val="3607512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a:bodyPr>
          <a:lstStyle/>
          <a:p>
            <a:pPr algn="l"/>
            <a:r>
              <a:rPr lang="en-US" dirty="0" smtClean="0"/>
              <a:t>References</a:t>
            </a:r>
            <a:endParaRPr lang="en-US" dirty="0"/>
          </a:p>
        </p:txBody>
      </p:sp>
      <p:sp>
        <p:nvSpPr>
          <p:cNvPr id="3" name="Content Placeholder 2"/>
          <p:cNvSpPr>
            <a:spLocks noGrp="1"/>
          </p:cNvSpPr>
          <p:nvPr>
            <p:ph idx="1"/>
          </p:nvPr>
        </p:nvSpPr>
        <p:spPr>
          <a:xfrm>
            <a:off x="467544" y="1556792"/>
            <a:ext cx="8229600" cy="4752528"/>
          </a:xfrm>
        </p:spPr>
        <p:txBody>
          <a:bodyPr>
            <a:normAutofit fontScale="70000" lnSpcReduction="20000"/>
          </a:bodyPr>
          <a:lstStyle/>
          <a:p>
            <a:pPr marL="457200" lvl="0" indent="-457200">
              <a:lnSpc>
                <a:spcPct val="134000"/>
              </a:lnSpc>
              <a:spcBef>
                <a:spcPts val="0"/>
              </a:spcBef>
              <a:buFont typeface="+mj-lt"/>
              <a:buAutoNum type="arabicPeriod"/>
            </a:pPr>
            <a:r>
              <a:rPr lang="en-AU" sz="2300" dirty="0"/>
              <a:t>Tam V, Knowles SR, Cornish PL, Fine N, </a:t>
            </a:r>
            <a:r>
              <a:rPr lang="en-AU" sz="2300" dirty="0" err="1"/>
              <a:t>Marchesano</a:t>
            </a:r>
            <a:r>
              <a:rPr lang="en-AU" sz="2300" dirty="0"/>
              <a:t> R, </a:t>
            </a:r>
            <a:r>
              <a:rPr lang="en-AU" sz="2300" dirty="0" err="1"/>
              <a:t>Etchells</a:t>
            </a:r>
            <a:r>
              <a:rPr lang="en-AU" sz="2300" dirty="0"/>
              <a:t> EE. Frequency, type and clinical importance of medication history errors at admission to hospital: a systematic review. CMAJ 2005;173:510-5. </a:t>
            </a:r>
          </a:p>
          <a:p>
            <a:pPr marL="457200" lvl="0" indent="-457200">
              <a:lnSpc>
                <a:spcPct val="134000"/>
              </a:lnSpc>
              <a:spcBef>
                <a:spcPts val="0"/>
              </a:spcBef>
              <a:buFont typeface="+mj-lt"/>
              <a:buAutoNum type="arabicPeriod"/>
            </a:pPr>
            <a:r>
              <a:rPr lang="en-AU" sz="2300" dirty="0" err="1"/>
              <a:t>Dobrzanski</a:t>
            </a:r>
            <a:r>
              <a:rPr lang="en-AU" sz="2300" dirty="0"/>
              <a:t> S, Hammond I, Khan G, </a:t>
            </a:r>
            <a:r>
              <a:rPr lang="en-AU" sz="2300" dirty="0" err="1"/>
              <a:t>Holdsworth</a:t>
            </a:r>
            <a:r>
              <a:rPr lang="en-AU" sz="2300" dirty="0"/>
              <a:t> H. The nature of hospital prescribing errors. Br J </a:t>
            </a:r>
            <a:r>
              <a:rPr lang="en-AU" sz="2300" dirty="0" err="1"/>
              <a:t>Clin</a:t>
            </a:r>
            <a:r>
              <a:rPr lang="en-AU" sz="2300" dirty="0"/>
              <a:t> Govern 2002;7:187-93. </a:t>
            </a:r>
          </a:p>
          <a:p>
            <a:pPr marL="457200" lvl="0" indent="-457200">
              <a:lnSpc>
                <a:spcPct val="134000"/>
              </a:lnSpc>
              <a:spcBef>
                <a:spcPts val="0"/>
              </a:spcBef>
              <a:buFont typeface="+mj-lt"/>
              <a:buAutoNum type="arabicPeriod"/>
            </a:pPr>
            <a:r>
              <a:rPr lang="en-AU" sz="2300" dirty="0"/>
              <a:t>Cornish PL, Knowles SR, </a:t>
            </a:r>
            <a:r>
              <a:rPr lang="en-AU" sz="2300" dirty="0" err="1"/>
              <a:t>Marchesano</a:t>
            </a:r>
            <a:r>
              <a:rPr lang="en-AU" sz="2300" dirty="0"/>
              <a:t> R, Tam V, </a:t>
            </a:r>
            <a:r>
              <a:rPr lang="en-AU" sz="2300" dirty="0" err="1"/>
              <a:t>Shadowitz</a:t>
            </a:r>
            <a:r>
              <a:rPr lang="en-AU" sz="2300" dirty="0"/>
              <a:t> S, </a:t>
            </a:r>
            <a:r>
              <a:rPr lang="en-AU" sz="2300" dirty="0" err="1"/>
              <a:t>Juurlink</a:t>
            </a:r>
            <a:r>
              <a:rPr lang="en-AU" sz="2300" dirty="0"/>
              <a:t> DN, </a:t>
            </a:r>
            <a:r>
              <a:rPr lang="en-AU" sz="2300" dirty="0" err="1"/>
              <a:t>Etchells</a:t>
            </a:r>
            <a:r>
              <a:rPr lang="en-AU" sz="2300" dirty="0"/>
              <a:t> EE. Unintended medication discrepancies at the time of hospital admission. Arch </a:t>
            </a:r>
            <a:r>
              <a:rPr lang="en-AU" sz="2300" dirty="0" smtClean="0"/>
              <a:t>Interned </a:t>
            </a:r>
            <a:r>
              <a:rPr lang="en-AU" sz="2300" dirty="0"/>
              <a:t>2005;165:424-9.</a:t>
            </a:r>
          </a:p>
          <a:p>
            <a:pPr marL="457200" lvl="0" indent="-457200">
              <a:lnSpc>
                <a:spcPct val="134000"/>
              </a:lnSpc>
              <a:spcBef>
                <a:spcPts val="0"/>
              </a:spcBef>
              <a:buFont typeface="+mj-lt"/>
              <a:buAutoNum type="arabicPeriod"/>
            </a:pPr>
            <a:r>
              <a:rPr lang="en-AU" sz="2300" dirty="0"/>
              <a:t>Sullivan C, Gleason KM, Rooney D, </a:t>
            </a:r>
            <a:r>
              <a:rPr lang="en-AU" sz="2300" dirty="0" err="1"/>
              <a:t>Groszek</a:t>
            </a:r>
            <a:r>
              <a:rPr lang="en-AU" sz="2300" dirty="0"/>
              <a:t> JM, Barnard C. Medication reconciliation in the acute care setting: opportunity and challenge for nursing. J </a:t>
            </a:r>
            <a:r>
              <a:rPr lang="en-AU" sz="2300" dirty="0" err="1"/>
              <a:t>Nurs</a:t>
            </a:r>
            <a:r>
              <a:rPr lang="en-AU" sz="2300" dirty="0"/>
              <a:t> Care Qual 2005;20:95-8. </a:t>
            </a:r>
          </a:p>
          <a:p>
            <a:pPr marL="457200" lvl="0" indent="-457200">
              <a:lnSpc>
                <a:spcPct val="134000"/>
              </a:lnSpc>
              <a:spcBef>
                <a:spcPts val="0"/>
              </a:spcBef>
              <a:buFont typeface="+mj-lt"/>
              <a:buAutoNum type="arabicPeriod"/>
            </a:pPr>
            <a:r>
              <a:rPr lang="en-AU" sz="2300" dirty="0" err="1"/>
              <a:t>Vira</a:t>
            </a:r>
            <a:r>
              <a:rPr lang="en-AU" sz="2300" dirty="0"/>
              <a:t> T, Colquhoun M, </a:t>
            </a:r>
            <a:r>
              <a:rPr lang="en-AU" sz="2300" dirty="0" err="1"/>
              <a:t>Etchells</a:t>
            </a:r>
            <a:r>
              <a:rPr lang="en-AU" sz="2300" dirty="0"/>
              <a:t> EE. Reconcilable differences: correcting medication errors at hospital admission and discharge. Qual </a:t>
            </a:r>
            <a:r>
              <a:rPr lang="en-AU" sz="2300" dirty="0" err="1"/>
              <a:t>Saf</a:t>
            </a:r>
            <a:r>
              <a:rPr lang="en-AU" sz="2300" dirty="0"/>
              <a:t> Health Care 2006;15:122-6. </a:t>
            </a:r>
          </a:p>
          <a:p>
            <a:pPr marL="457200" lvl="0" indent="-457200">
              <a:lnSpc>
                <a:spcPct val="134000"/>
              </a:lnSpc>
              <a:spcBef>
                <a:spcPts val="0"/>
              </a:spcBef>
              <a:buFont typeface="+mj-lt"/>
              <a:buAutoNum type="arabicPeriod"/>
            </a:pPr>
            <a:r>
              <a:rPr lang="en-AU" sz="2300" dirty="0"/>
              <a:t>Taylor S, Welch S, Harding A, Abbot L, </a:t>
            </a:r>
            <a:r>
              <a:rPr lang="en-AU" sz="2300" dirty="0" err="1"/>
              <a:t>Riyat</a:t>
            </a:r>
            <a:r>
              <a:rPr lang="en-AU" sz="2300" dirty="0"/>
              <a:t> B, Morrow M, et al. The general practitioner referral letter – Is the medication regimen accurate or not? [Unpublished article] 2009.</a:t>
            </a:r>
          </a:p>
          <a:p>
            <a:pPr marL="0" indent="0">
              <a:lnSpc>
                <a:spcPct val="110000"/>
              </a:lnSpc>
              <a:buNone/>
            </a:pPr>
            <a:endParaRPr lang="en-AU" dirty="0"/>
          </a:p>
          <a:p>
            <a:pPr marL="0" indent="0">
              <a:buNone/>
            </a:pPr>
            <a:endParaRPr lang="en-AU" sz="2800" dirty="0"/>
          </a:p>
          <a:p>
            <a:endParaRPr lang="en-US"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Tree>
    <p:extLst>
      <p:ext uri="{BB962C8B-B14F-4D97-AF65-F5344CB8AC3E}">
        <p14:creationId xmlns:p14="http://schemas.microsoft.com/office/powerpoint/2010/main" val="35626901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a:bodyPr>
          <a:lstStyle/>
          <a:p>
            <a:pPr algn="l"/>
            <a:r>
              <a:rPr lang="en-US" dirty="0" smtClean="0"/>
              <a:t>Bibliography</a:t>
            </a:r>
            <a:endParaRPr lang="en-US" dirty="0"/>
          </a:p>
        </p:txBody>
      </p:sp>
      <p:sp>
        <p:nvSpPr>
          <p:cNvPr id="3" name="Content Placeholder 2"/>
          <p:cNvSpPr>
            <a:spLocks noGrp="1"/>
          </p:cNvSpPr>
          <p:nvPr>
            <p:ph idx="1"/>
          </p:nvPr>
        </p:nvSpPr>
        <p:spPr>
          <a:xfrm>
            <a:off x="467544" y="1412775"/>
            <a:ext cx="8229600" cy="4896545"/>
          </a:xfrm>
        </p:spPr>
        <p:txBody>
          <a:bodyPr>
            <a:normAutofit/>
          </a:bodyPr>
          <a:lstStyle/>
          <a:p>
            <a:pPr marL="457200" lvl="0" indent="-457200" fontAlgn="auto">
              <a:lnSpc>
                <a:spcPct val="134000"/>
              </a:lnSpc>
              <a:spcBef>
                <a:spcPts val="0"/>
              </a:spcBef>
              <a:spcAft>
                <a:spcPts val="0"/>
              </a:spcAft>
              <a:buSzPct val="95000"/>
              <a:buFont typeface="+mj-lt"/>
              <a:buAutoNum type="arabicPeriod"/>
            </a:pPr>
            <a:r>
              <a:rPr lang="en-AU" sz="2000" dirty="0"/>
              <a:t>SHPA Committee of Specialty Practice in Clinical Pharmacy. SHPA standards of practice for clinical pharmacy. J Pharm </a:t>
            </a:r>
            <a:r>
              <a:rPr lang="en-AU" sz="2000" dirty="0" err="1"/>
              <a:t>Pract</a:t>
            </a:r>
            <a:r>
              <a:rPr lang="en-AU" sz="2000" dirty="0"/>
              <a:t> Res 2005;35 (2): 122-46.</a:t>
            </a:r>
          </a:p>
          <a:p>
            <a:pPr marL="457200" lvl="0" indent="-457200" fontAlgn="auto">
              <a:lnSpc>
                <a:spcPct val="134000"/>
              </a:lnSpc>
              <a:spcBef>
                <a:spcPts val="0"/>
              </a:spcBef>
              <a:spcAft>
                <a:spcPts val="0"/>
              </a:spcAft>
              <a:buSzPct val="95000"/>
              <a:buFont typeface="+mj-lt"/>
              <a:buAutoNum type="arabicPeriod"/>
            </a:pPr>
            <a:r>
              <a:rPr lang="en-AU" sz="2000" dirty="0"/>
              <a:t>Australian Pharmaceutical Advisory Council. Guiding principles to achieve continuity in medication management. Commonwealth of Australia 2005. </a:t>
            </a:r>
          </a:p>
          <a:p>
            <a:pPr marL="0" indent="0">
              <a:buNone/>
            </a:pPr>
            <a:endParaRPr lang="en-AU" sz="2800" dirty="0"/>
          </a:p>
        </p:txBody>
      </p:sp>
      <p:sp>
        <p:nvSpPr>
          <p:cNvPr id="4" name="TextBox 3"/>
          <p:cNvSpPr txBox="1"/>
          <p:nvPr/>
        </p:nvSpPr>
        <p:spPr>
          <a:xfrm>
            <a:off x="10116616" y="5805264"/>
            <a:ext cx="184731" cy="369332"/>
          </a:xfrm>
          <a:prstGeom prst="rect">
            <a:avLst/>
          </a:prstGeom>
          <a:noFill/>
        </p:spPr>
        <p:txBody>
          <a:bodyPr wrap="none" rtlCol="0">
            <a:spAutoFit/>
          </a:bodyPr>
          <a:lstStyle/>
          <a:p>
            <a:endParaRPr lang="en-AU" dirty="0"/>
          </a:p>
        </p:txBody>
      </p:sp>
      <p:sp>
        <p:nvSpPr>
          <p:cNvPr id="5" name="Title 1"/>
          <p:cNvSpPr txBox="1">
            <a:spLocks/>
          </p:cNvSpPr>
          <p:nvPr/>
        </p:nvSpPr>
        <p:spPr>
          <a:xfrm>
            <a:off x="516679" y="3789040"/>
            <a:ext cx="843528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baseline="0">
                <a:solidFill>
                  <a:srgbClr val="4C4F55"/>
                </a:solidFill>
                <a:latin typeface="+mj-lt"/>
                <a:ea typeface="+mj-ea"/>
                <a:cs typeface="+mj-cs"/>
              </a:defRPr>
            </a:lvl1pPr>
          </a:lstStyle>
          <a:p>
            <a:pPr algn="l"/>
            <a:r>
              <a:rPr lang="en-US" dirty="0" smtClean="0">
                <a:solidFill>
                  <a:schemeClr val="tx1">
                    <a:lumMod val="75000"/>
                    <a:lumOff val="25000"/>
                  </a:schemeClr>
                </a:solidFill>
              </a:rPr>
              <a:t>Questions</a:t>
            </a:r>
            <a:endParaRPr lang="en-US" dirty="0">
              <a:solidFill>
                <a:schemeClr val="tx1">
                  <a:lumMod val="75000"/>
                  <a:lumOff val="25000"/>
                </a:schemeClr>
              </a:solidFill>
            </a:endParaRPr>
          </a:p>
        </p:txBody>
      </p:sp>
    </p:spTree>
    <p:extLst>
      <p:ext uri="{BB962C8B-B14F-4D97-AF65-F5344CB8AC3E}">
        <p14:creationId xmlns:p14="http://schemas.microsoft.com/office/powerpoint/2010/main" val="14823411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Role Play</a:t>
            </a:r>
            <a:endParaRPr lang="en-AU" dirty="0"/>
          </a:p>
        </p:txBody>
      </p:sp>
      <p:sp>
        <p:nvSpPr>
          <p:cNvPr id="3" name="Content Placeholder 2"/>
          <p:cNvSpPr>
            <a:spLocks noGrp="1"/>
          </p:cNvSpPr>
          <p:nvPr>
            <p:ph idx="1"/>
          </p:nvPr>
        </p:nvSpPr>
        <p:spPr/>
        <p:txBody>
          <a:bodyPr>
            <a:normAutofit/>
          </a:bodyPr>
          <a:lstStyle/>
          <a:p>
            <a:r>
              <a:rPr lang="en-AU" dirty="0"/>
              <a:t>The following role play can be used prior to the presentation and again after the presentation if time </a:t>
            </a:r>
            <a:r>
              <a:rPr lang="en-AU" dirty="0" smtClean="0"/>
              <a:t>allows</a:t>
            </a:r>
          </a:p>
          <a:p>
            <a:pPr marL="0" indent="0">
              <a:buNone/>
            </a:pPr>
            <a:endParaRPr lang="en-AU" dirty="0" smtClean="0"/>
          </a:p>
          <a:p>
            <a:r>
              <a:rPr lang="en-AU" dirty="0" smtClean="0"/>
              <a:t>You will need a:</a:t>
            </a:r>
            <a:endParaRPr lang="en-AU" sz="2600" dirty="0"/>
          </a:p>
          <a:p>
            <a:pPr lvl="1">
              <a:lnSpc>
                <a:spcPct val="110000"/>
              </a:lnSpc>
              <a:buFontTx/>
              <a:buChar char="-"/>
            </a:pPr>
            <a:r>
              <a:rPr lang="en-AU" dirty="0" smtClean="0"/>
              <a:t>Volunteer as the interviewer</a:t>
            </a:r>
          </a:p>
          <a:p>
            <a:pPr lvl="1">
              <a:lnSpc>
                <a:spcPct val="110000"/>
              </a:lnSpc>
              <a:buFontTx/>
              <a:buChar char="-"/>
            </a:pPr>
            <a:r>
              <a:rPr lang="en-AU" dirty="0" smtClean="0"/>
              <a:t>Facilitator as the patient (provide them with a list of medications)</a:t>
            </a:r>
            <a:endParaRPr lang="en-AU" dirty="0"/>
          </a:p>
          <a:p>
            <a:endParaRPr lang="en-AU" dirty="0"/>
          </a:p>
          <a:p>
            <a:endParaRPr lang="en-AU" dirty="0"/>
          </a:p>
        </p:txBody>
      </p:sp>
    </p:spTree>
    <p:extLst>
      <p:ext uri="{BB962C8B-B14F-4D97-AF65-F5344CB8AC3E}">
        <p14:creationId xmlns:p14="http://schemas.microsoft.com/office/powerpoint/2010/main" val="4940252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A Case</a:t>
            </a:r>
            <a:endParaRPr lang="en-AU" dirty="0"/>
          </a:p>
        </p:txBody>
      </p:sp>
      <p:sp>
        <p:nvSpPr>
          <p:cNvPr id="3" name="Content Placeholder 2"/>
          <p:cNvSpPr>
            <a:spLocks noGrp="1"/>
          </p:cNvSpPr>
          <p:nvPr>
            <p:ph idx="1"/>
          </p:nvPr>
        </p:nvSpPr>
        <p:spPr/>
        <p:txBody>
          <a:bodyPr>
            <a:normAutofit/>
          </a:bodyPr>
          <a:lstStyle/>
          <a:p>
            <a:r>
              <a:rPr lang="en-US" dirty="0" err="1"/>
              <a:t>Mrs</a:t>
            </a:r>
            <a:r>
              <a:rPr lang="en-US" dirty="0"/>
              <a:t> </a:t>
            </a:r>
            <a:r>
              <a:rPr lang="en-US" dirty="0" smtClean="0"/>
              <a:t>C.P.</a:t>
            </a:r>
            <a:endParaRPr lang="en-US" dirty="0"/>
          </a:p>
          <a:p>
            <a:r>
              <a:rPr lang="en-US" dirty="0"/>
              <a:t>78 year old female</a:t>
            </a:r>
          </a:p>
          <a:p>
            <a:r>
              <a:rPr lang="en-US" dirty="0"/>
              <a:t>From home (independent)</a:t>
            </a:r>
          </a:p>
          <a:p>
            <a:endParaRPr lang="en-US" dirty="0"/>
          </a:p>
          <a:p>
            <a:r>
              <a:rPr lang="en-US" dirty="0"/>
              <a:t>Presenting </a:t>
            </a:r>
            <a:r>
              <a:rPr lang="en-US" dirty="0" smtClean="0"/>
              <a:t>problem</a:t>
            </a:r>
          </a:p>
          <a:p>
            <a:pPr lvl="1">
              <a:lnSpc>
                <a:spcPct val="110000"/>
              </a:lnSpc>
              <a:buFontTx/>
              <a:buChar char="-"/>
            </a:pPr>
            <a:r>
              <a:rPr lang="en-AU" dirty="0" smtClean="0"/>
              <a:t>Chest pain (7/10)</a:t>
            </a:r>
            <a:endParaRPr lang="en-AU" dirty="0"/>
          </a:p>
          <a:p>
            <a:pPr lvl="1">
              <a:lnSpc>
                <a:spcPct val="110000"/>
              </a:lnSpc>
              <a:buFontTx/>
              <a:buChar char="-"/>
            </a:pPr>
            <a:r>
              <a:rPr lang="en-US" dirty="0" smtClean="0"/>
              <a:t>No </a:t>
            </a:r>
            <a:r>
              <a:rPr lang="en-US" dirty="0"/>
              <a:t>history of IHD</a:t>
            </a:r>
          </a:p>
          <a:p>
            <a:endParaRPr lang="en-AU" dirty="0"/>
          </a:p>
          <a:p>
            <a:endParaRPr lang="en-AU" dirty="0"/>
          </a:p>
        </p:txBody>
      </p:sp>
    </p:spTree>
    <p:extLst>
      <p:ext uri="{BB962C8B-B14F-4D97-AF65-F5344CB8AC3E}">
        <p14:creationId xmlns:p14="http://schemas.microsoft.com/office/powerpoint/2010/main" val="5442515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Medical History</a:t>
            </a:r>
            <a:endParaRPr lang="en-AU" dirty="0"/>
          </a:p>
        </p:txBody>
      </p:sp>
      <p:sp>
        <p:nvSpPr>
          <p:cNvPr id="3" name="Content Placeholder 2"/>
          <p:cNvSpPr>
            <a:spLocks noGrp="1"/>
          </p:cNvSpPr>
          <p:nvPr>
            <p:ph idx="1"/>
          </p:nvPr>
        </p:nvSpPr>
        <p:spPr/>
        <p:txBody>
          <a:bodyPr>
            <a:normAutofit/>
          </a:bodyPr>
          <a:lstStyle/>
          <a:p>
            <a:r>
              <a:rPr lang="en-US" dirty="0"/>
              <a:t>Hypertension</a:t>
            </a:r>
          </a:p>
          <a:p>
            <a:r>
              <a:rPr lang="en-US" dirty="0"/>
              <a:t>Diabetes</a:t>
            </a:r>
          </a:p>
          <a:p>
            <a:r>
              <a:rPr lang="en-US" dirty="0"/>
              <a:t>Asthma</a:t>
            </a:r>
          </a:p>
          <a:p>
            <a:r>
              <a:rPr lang="en-US" dirty="0"/>
              <a:t>Chronic back pain</a:t>
            </a:r>
          </a:p>
          <a:p>
            <a:r>
              <a:rPr lang="en-US" dirty="0"/>
              <a:t>Osteoporosis</a:t>
            </a:r>
          </a:p>
          <a:p>
            <a:endParaRPr lang="en-AU" dirty="0"/>
          </a:p>
          <a:p>
            <a:endParaRPr lang="en-AU" dirty="0"/>
          </a:p>
        </p:txBody>
      </p:sp>
    </p:spTree>
    <p:extLst>
      <p:ext uri="{BB962C8B-B14F-4D97-AF65-F5344CB8AC3E}">
        <p14:creationId xmlns:p14="http://schemas.microsoft.com/office/powerpoint/2010/main" val="30215238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Undertake Role Play</a:t>
            </a:r>
            <a:endParaRPr lang="en-AU" dirty="0"/>
          </a:p>
        </p:txBody>
      </p:sp>
      <p:sp>
        <p:nvSpPr>
          <p:cNvPr id="3" name="Content Placeholder 2"/>
          <p:cNvSpPr>
            <a:spLocks noGrp="1"/>
          </p:cNvSpPr>
          <p:nvPr>
            <p:ph idx="1"/>
          </p:nvPr>
        </p:nvSpPr>
        <p:spPr/>
        <p:txBody>
          <a:bodyPr>
            <a:normAutofit/>
          </a:bodyPr>
          <a:lstStyle/>
          <a:p>
            <a:r>
              <a:rPr lang="en-AU" dirty="0"/>
              <a:t>Audience to record medications during the role </a:t>
            </a:r>
            <a:r>
              <a:rPr lang="en-AU" dirty="0" smtClean="0"/>
              <a:t>play</a:t>
            </a:r>
          </a:p>
          <a:p>
            <a:pPr marL="0" indent="0">
              <a:buNone/>
            </a:pPr>
            <a:endParaRPr lang="en-AU" dirty="0"/>
          </a:p>
          <a:p>
            <a:r>
              <a:rPr lang="en-AU" dirty="0"/>
              <a:t>Use the NSW </a:t>
            </a:r>
            <a:r>
              <a:rPr lang="en-AU" dirty="0" smtClean="0"/>
              <a:t>MMP or </a:t>
            </a:r>
            <a:r>
              <a:rPr lang="en-AU" dirty="0"/>
              <a:t>equivalent form in use within the hospital</a:t>
            </a:r>
          </a:p>
          <a:p>
            <a:endParaRPr lang="en-AU" dirty="0"/>
          </a:p>
          <a:p>
            <a:endParaRPr lang="en-AU" dirty="0"/>
          </a:p>
        </p:txBody>
      </p:sp>
    </p:spTree>
    <p:extLst>
      <p:ext uri="{BB962C8B-B14F-4D97-AF65-F5344CB8AC3E}">
        <p14:creationId xmlns:p14="http://schemas.microsoft.com/office/powerpoint/2010/main" val="2489219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Contents of a BPMH</a:t>
            </a:r>
            <a:endParaRPr lang="en-AU" dirty="0"/>
          </a:p>
        </p:txBody>
      </p:sp>
      <p:sp>
        <p:nvSpPr>
          <p:cNvPr id="3" name="Content Placeholder 2"/>
          <p:cNvSpPr>
            <a:spLocks noGrp="1"/>
          </p:cNvSpPr>
          <p:nvPr>
            <p:ph idx="1"/>
          </p:nvPr>
        </p:nvSpPr>
        <p:spPr>
          <a:xfrm>
            <a:off x="457200" y="1600200"/>
            <a:ext cx="8435280" cy="4525963"/>
          </a:xfrm>
        </p:spPr>
        <p:txBody>
          <a:bodyPr>
            <a:normAutofit fontScale="92500"/>
          </a:bodyPr>
          <a:lstStyle/>
          <a:p>
            <a:pPr>
              <a:spcBef>
                <a:spcPts val="0"/>
              </a:spcBef>
              <a:spcAft>
                <a:spcPts val="400"/>
              </a:spcAft>
            </a:pPr>
            <a:r>
              <a:rPr lang="en-US" sz="3000" dirty="0" smtClean="0"/>
              <a:t>Includes prescription</a:t>
            </a:r>
            <a:r>
              <a:rPr lang="en-US" sz="3000" dirty="0"/>
              <a:t>, </a:t>
            </a:r>
            <a:r>
              <a:rPr lang="en-US" sz="3000" dirty="0" smtClean="0"/>
              <a:t>non-prescription </a:t>
            </a:r>
            <a:r>
              <a:rPr lang="en-US" sz="3000" dirty="0"/>
              <a:t>and complementary </a:t>
            </a:r>
            <a:r>
              <a:rPr lang="en-US" sz="3000" dirty="0" smtClean="0"/>
              <a:t>medicines</a:t>
            </a:r>
          </a:p>
          <a:p>
            <a:pPr marL="0" indent="0">
              <a:spcBef>
                <a:spcPts val="0"/>
              </a:spcBef>
              <a:spcAft>
                <a:spcPts val="400"/>
              </a:spcAft>
              <a:buNone/>
            </a:pPr>
            <a:endParaRPr lang="en-US" sz="3000" dirty="0"/>
          </a:p>
          <a:p>
            <a:pPr>
              <a:spcBef>
                <a:spcPts val="0"/>
              </a:spcBef>
              <a:spcAft>
                <a:spcPts val="400"/>
              </a:spcAft>
            </a:pPr>
            <a:r>
              <a:rPr lang="en-US" sz="3000" dirty="0" smtClean="0"/>
              <a:t>Details the following: </a:t>
            </a:r>
            <a:endParaRPr lang="en-US" sz="3000" dirty="0"/>
          </a:p>
          <a:p>
            <a:pPr lvl="1">
              <a:spcBef>
                <a:spcPts val="0"/>
              </a:spcBef>
              <a:spcAft>
                <a:spcPts val="400"/>
              </a:spcAft>
              <a:buFontTx/>
              <a:buChar char="-"/>
            </a:pPr>
            <a:r>
              <a:rPr lang="en-US" dirty="0" smtClean="0"/>
              <a:t>Medication </a:t>
            </a:r>
            <a:r>
              <a:rPr lang="en-US" dirty="0"/>
              <a:t>name, strength, dose, route and </a:t>
            </a:r>
            <a:r>
              <a:rPr lang="en-US" dirty="0" smtClean="0"/>
              <a:t>frequency</a:t>
            </a:r>
          </a:p>
          <a:p>
            <a:pPr lvl="1">
              <a:spcBef>
                <a:spcPts val="0"/>
              </a:spcBef>
              <a:spcAft>
                <a:spcPts val="400"/>
              </a:spcAft>
              <a:buFontTx/>
              <a:buChar char="-"/>
            </a:pPr>
            <a:r>
              <a:rPr lang="en-US" dirty="0" smtClean="0"/>
              <a:t>How </a:t>
            </a:r>
            <a:r>
              <a:rPr lang="en-US" dirty="0"/>
              <a:t>long the patient has been taking the </a:t>
            </a:r>
            <a:r>
              <a:rPr lang="en-US" dirty="0" smtClean="0"/>
              <a:t>medications</a:t>
            </a:r>
          </a:p>
          <a:p>
            <a:pPr lvl="1">
              <a:spcBef>
                <a:spcPts val="0"/>
              </a:spcBef>
              <a:spcAft>
                <a:spcPts val="400"/>
              </a:spcAft>
              <a:buFontTx/>
              <a:buChar char="-"/>
            </a:pPr>
            <a:r>
              <a:rPr lang="en-US" dirty="0" smtClean="0"/>
              <a:t>Patient’s </a:t>
            </a:r>
            <a:r>
              <a:rPr lang="en-US" dirty="0"/>
              <a:t>understanding of indication for </a:t>
            </a:r>
            <a:r>
              <a:rPr lang="en-US" dirty="0" smtClean="0"/>
              <a:t>use</a:t>
            </a:r>
          </a:p>
          <a:p>
            <a:pPr lvl="1">
              <a:spcBef>
                <a:spcPts val="0"/>
              </a:spcBef>
              <a:spcAft>
                <a:spcPts val="400"/>
              </a:spcAft>
              <a:buFontTx/>
              <a:buChar char="-"/>
            </a:pPr>
            <a:r>
              <a:rPr lang="en-US" dirty="0" smtClean="0"/>
              <a:t>Any </a:t>
            </a:r>
            <a:r>
              <a:rPr lang="en-US" dirty="0"/>
              <a:t>recently </a:t>
            </a:r>
            <a:r>
              <a:rPr lang="en-US" dirty="0" smtClean="0"/>
              <a:t>ceased </a:t>
            </a:r>
            <a:r>
              <a:rPr lang="en-US" dirty="0"/>
              <a:t>or changed </a:t>
            </a:r>
            <a:r>
              <a:rPr lang="en-US" dirty="0" smtClean="0"/>
              <a:t>medications </a:t>
            </a:r>
          </a:p>
          <a:p>
            <a:pPr lvl="1">
              <a:spcBef>
                <a:spcPts val="0"/>
              </a:spcBef>
              <a:spcAft>
                <a:spcPts val="400"/>
              </a:spcAft>
              <a:buFontTx/>
              <a:buChar char="-"/>
            </a:pPr>
            <a:r>
              <a:rPr lang="en-US" dirty="0" smtClean="0"/>
              <a:t>Any </a:t>
            </a:r>
            <a:r>
              <a:rPr lang="en-US" dirty="0"/>
              <a:t>allergies or adverse drug reactions</a:t>
            </a:r>
          </a:p>
          <a:p>
            <a:endParaRPr lang="en-AU" dirty="0"/>
          </a:p>
        </p:txBody>
      </p:sp>
    </p:spTree>
    <p:extLst>
      <p:ext uri="{BB962C8B-B14F-4D97-AF65-F5344CB8AC3E}">
        <p14:creationId xmlns:p14="http://schemas.microsoft.com/office/powerpoint/2010/main" val="36103991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2636912"/>
            <a:ext cx="8208912" cy="769441"/>
          </a:xfrm>
          <a:prstGeom prst="rect">
            <a:avLst/>
          </a:prstGeom>
          <a:noFill/>
        </p:spPr>
        <p:txBody>
          <a:bodyPr wrap="square" rtlCol="0">
            <a:spAutoFit/>
          </a:bodyPr>
          <a:lstStyle/>
          <a:p>
            <a:r>
              <a:rPr lang="en-AU" sz="4400" dirty="0">
                <a:solidFill>
                  <a:schemeClr val="tx1">
                    <a:lumMod val="75000"/>
                    <a:lumOff val="25000"/>
                  </a:schemeClr>
                </a:solidFill>
              </a:rPr>
              <a:t>Compare List</a:t>
            </a:r>
          </a:p>
        </p:txBody>
      </p:sp>
    </p:spTree>
    <p:extLst>
      <p:ext uri="{BB962C8B-B14F-4D97-AF65-F5344CB8AC3E}">
        <p14:creationId xmlns:p14="http://schemas.microsoft.com/office/powerpoint/2010/main" val="34345043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Medications</a:t>
            </a:r>
            <a:endParaRPr lang="en-AU" dirty="0"/>
          </a:p>
        </p:txBody>
      </p:sp>
      <p:sp>
        <p:nvSpPr>
          <p:cNvPr id="3" name="Content Placeholder 2"/>
          <p:cNvSpPr>
            <a:spLocks noGrp="1"/>
          </p:cNvSpPr>
          <p:nvPr>
            <p:ph idx="1"/>
          </p:nvPr>
        </p:nvSpPr>
        <p:spPr>
          <a:xfrm>
            <a:off x="457200" y="1600200"/>
            <a:ext cx="8507288" cy="4853136"/>
          </a:xfrm>
        </p:spPr>
        <p:txBody>
          <a:bodyPr>
            <a:normAutofit fontScale="85000" lnSpcReduction="20000"/>
          </a:bodyPr>
          <a:lstStyle/>
          <a:p>
            <a:pPr>
              <a:lnSpc>
                <a:spcPct val="110000"/>
              </a:lnSpc>
            </a:pPr>
            <a:r>
              <a:rPr lang="en-US" dirty="0"/>
              <a:t>Aspirin 100mg mane</a:t>
            </a:r>
          </a:p>
          <a:p>
            <a:pPr>
              <a:lnSpc>
                <a:spcPct val="110000"/>
              </a:lnSpc>
            </a:pPr>
            <a:r>
              <a:rPr lang="en-US" dirty="0" err="1"/>
              <a:t>Telmisartan</a:t>
            </a:r>
            <a:r>
              <a:rPr lang="en-US" dirty="0"/>
              <a:t> 80mg mane</a:t>
            </a:r>
          </a:p>
          <a:p>
            <a:pPr>
              <a:lnSpc>
                <a:spcPct val="110000"/>
              </a:lnSpc>
            </a:pPr>
            <a:r>
              <a:rPr lang="en-US" dirty="0"/>
              <a:t>Lantus 50 units </a:t>
            </a:r>
            <a:r>
              <a:rPr lang="en-US" dirty="0" err="1"/>
              <a:t>nocte</a:t>
            </a:r>
            <a:endParaRPr lang="en-US" dirty="0"/>
          </a:p>
          <a:p>
            <a:pPr>
              <a:lnSpc>
                <a:spcPct val="110000"/>
              </a:lnSpc>
            </a:pPr>
            <a:r>
              <a:rPr lang="en-US" dirty="0" err="1"/>
              <a:t>Novorapid</a:t>
            </a:r>
            <a:r>
              <a:rPr lang="en-US" dirty="0"/>
              <a:t> 10 units </a:t>
            </a:r>
            <a:r>
              <a:rPr lang="en-US" dirty="0" err="1"/>
              <a:t>tds</a:t>
            </a:r>
            <a:endParaRPr lang="en-US" dirty="0"/>
          </a:p>
          <a:p>
            <a:pPr>
              <a:lnSpc>
                <a:spcPct val="110000"/>
              </a:lnSpc>
            </a:pPr>
            <a:r>
              <a:rPr lang="en-US" dirty="0"/>
              <a:t>Amlodipine 5mg mane</a:t>
            </a:r>
          </a:p>
          <a:p>
            <a:pPr>
              <a:lnSpc>
                <a:spcPct val="110000"/>
              </a:lnSpc>
            </a:pPr>
            <a:r>
              <a:rPr lang="en-US" dirty="0" err="1"/>
              <a:t>Latanoprost</a:t>
            </a:r>
            <a:r>
              <a:rPr lang="en-US" dirty="0"/>
              <a:t> (</a:t>
            </a:r>
            <a:r>
              <a:rPr lang="en-US" dirty="0" err="1"/>
              <a:t>Xalatan</a:t>
            </a:r>
            <a:r>
              <a:rPr lang="en-US" dirty="0"/>
              <a:t>) 1 drop each eye </a:t>
            </a:r>
            <a:r>
              <a:rPr lang="en-US" dirty="0" err="1"/>
              <a:t>nocte</a:t>
            </a:r>
            <a:endParaRPr lang="en-US" dirty="0"/>
          </a:p>
          <a:p>
            <a:pPr>
              <a:lnSpc>
                <a:spcPct val="110000"/>
              </a:lnSpc>
            </a:pPr>
            <a:r>
              <a:rPr lang="en-US" dirty="0" err="1"/>
              <a:t>Seretide</a:t>
            </a:r>
            <a:r>
              <a:rPr lang="en-US" dirty="0"/>
              <a:t> 250</a:t>
            </a:r>
            <a:r>
              <a:rPr lang="en-US" dirty="0" smtClean="0"/>
              <a:t>/25microg </a:t>
            </a:r>
            <a:r>
              <a:rPr lang="en-US" dirty="0"/>
              <a:t>2 puffs </a:t>
            </a:r>
            <a:r>
              <a:rPr lang="en-US" dirty="0" err="1"/>
              <a:t>bd</a:t>
            </a:r>
            <a:endParaRPr lang="en-US" dirty="0"/>
          </a:p>
          <a:p>
            <a:pPr>
              <a:lnSpc>
                <a:spcPct val="110000"/>
              </a:lnSpc>
            </a:pPr>
            <a:r>
              <a:rPr lang="en-US" dirty="0"/>
              <a:t>Ventolin 100mcg </a:t>
            </a:r>
            <a:r>
              <a:rPr lang="en-US" dirty="0" smtClean="0"/>
              <a:t>prn (usually around 2 puffs BD)</a:t>
            </a:r>
            <a:endParaRPr lang="en-US" dirty="0"/>
          </a:p>
          <a:p>
            <a:pPr>
              <a:lnSpc>
                <a:spcPct val="110000"/>
              </a:lnSpc>
            </a:pPr>
            <a:r>
              <a:rPr lang="en-US" dirty="0"/>
              <a:t>Panadol </a:t>
            </a:r>
            <a:r>
              <a:rPr lang="en-US" dirty="0" err="1"/>
              <a:t>Osteo</a:t>
            </a:r>
            <a:r>
              <a:rPr lang="en-US" dirty="0"/>
              <a:t> 2 tablets </a:t>
            </a:r>
            <a:r>
              <a:rPr lang="en-US" dirty="0" err="1"/>
              <a:t>tds</a:t>
            </a:r>
            <a:endParaRPr lang="en-US" dirty="0"/>
          </a:p>
          <a:p>
            <a:pPr>
              <a:lnSpc>
                <a:spcPct val="110000"/>
              </a:lnSpc>
            </a:pPr>
            <a:r>
              <a:rPr lang="en-US" dirty="0" err="1"/>
              <a:t>Rabeprazole</a:t>
            </a:r>
            <a:r>
              <a:rPr lang="en-US" dirty="0"/>
              <a:t> 20mg daily</a:t>
            </a:r>
          </a:p>
          <a:p>
            <a:endParaRPr lang="en-AU" dirty="0"/>
          </a:p>
          <a:p>
            <a:endParaRPr lang="en-AU" dirty="0"/>
          </a:p>
        </p:txBody>
      </p:sp>
    </p:spTree>
    <p:extLst>
      <p:ext uri="{BB962C8B-B14F-4D97-AF65-F5344CB8AC3E}">
        <p14:creationId xmlns:p14="http://schemas.microsoft.com/office/powerpoint/2010/main" val="28676813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Medications Continued</a:t>
            </a:r>
            <a:endParaRPr lang="en-AU" dirty="0"/>
          </a:p>
        </p:txBody>
      </p:sp>
      <p:sp>
        <p:nvSpPr>
          <p:cNvPr id="3" name="Content Placeholder 2"/>
          <p:cNvSpPr>
            <a:spLocks noGrp="1"/>
          </p:cNvSpPr>
          <p:nvPr>
            <p:ph idx="1"/>
          </p:nvPr>
        </p:nvSpPr>
        <p:spPr>
          <a:xfrm>
            <a:off x="457200" y="1600200"/>
            <a:ext cx="8435280" cy="4853136"/>
          </a:xfrm>
        </p:spPr>
        <p:txBody>
          <a:bodyPr>
            <a:normAutofit/>
          </a:bodyPr>
          <a:lstStyle/>
          <a:p>
            <a:r>
              <a:rPr lang="en-US" sz="2700" dirty="0"/>
              <a:t>Buprenorphine </a:t>
            </a:r>
            <a:r>
              <a:rPr lang="en-US" sz="2700" dirty="0" err="1"/>
              <a:t>Norspan</a:t>
            </a:r>
            <a:r>
              <a:rPr lang="en-US" sz="2700" dirty="0"/>
              <a:t> patch </a:t>
            </a:r>
            <a:r>
              <a:rPr lang="en-US" sz="2700" dirty="0" smtClean="0"/>
              <a:t>5mg weekly on Monday</a:t>
            </a:r>
            <a:r>
              <a:rPr lang="en-US" sz="2700" dirty="0"/>
              <a:t>s</a:t>
            </a:r>
            <a:endParaRPr lang="en-US" sz="2700" dirty="0" smtClean="0"/>
          </a:p>
          <a:p>
            <a:r>
              <a:rPr lang="en-US" sz="2700" dirty="0" smtClean="0"/>
              <a:t>Calcium </a:t>
            </a:r>
            <a:r>
              <a:rPr lang="en-US" sz="2700" dirty="0"/>
              <a:t>600mg </a:t>
            </a:r>
            <a:r>
              <a:rPr lang="en-US" sz="2700" dirty="0" err="1"/>
              <a:t>nocte</a:t>
            </a:r>
            <a:endParaRPr lang="en-US" sz="2700" dirty="0"/>
          </a:p>
          <a:p>
            <a:r>
              <a:rPr lang="en-US" sz="2700" dirty="0" err="1"/>
              <a:t>Cholecalciferol</a:t>
            </a:r>
            <a:r>
              <a:rPr lang="en-US" sz="2700" dirty="0"/>
              <a:t> 1000 units mane</a:t>
            </a:r>
          </a:p>
          <a:p>
            <a:r>
              <a:rPr lang="en-US" sz="2700" dirty="0" err="1"/>
              <a:t>Risedronate</a:t>
            </a:r>
            <a:r>
              <a:rPr lang="en-US" sz="2700" dirty="0"/>
              <a:t> 35mg weekly </a:t>
            </a:r>
            <a:r>
              <a:rPr lang="en-US" sz="2700" dirty="0" smtClean="0"/>
              <a:t>on Sundays</a:t>
            </a:r>
            <a:endParaRPr lang="en-US" sz="2700" dirty="0"/>
          </a:p>
          <a:p>
            <a:r>
              <a:rPr lang="en-US" sz="2700" dirty="0"/>
              <a:t>Glucosamine 1 </a:t>
            </a:r>
            <a:r>
              <a:rPr lang="en-US" sz="2700" dirty="0" err="1"/>
              <a:t>bd</a:t>
            </a:r>
            <a:endParaRPr lang="en-US" sz="2700" dirty="0"/>
          </a:p>
          <a:p>
            <a:r>
              <a:rPr lang="en-US" sz="2700" dirty="0"/>
              <a:t>Fish Oil 1 </a:t>
            </a:r>
            <a:r>
              <a:rPr lang="en-US" sz="2700" dirty="0" err="1"/>
              <a:t>tds</a:t>
            </a:r>
            <a:endParaRPr lang="en-US" sz="2700" dirty="0"/>
          </a:p>
          <a:p>
            <a:r>
              <a:rPr lang="en-US" sz="2700" dirty="0" err="1"/>
              <a:t>Movicol</a:t>
            </a:r>
            <a:r>
              <a:rPr lang="en-US" sz="2700" dirty="0"/>
              <a:t> sachets 2</a:t>
            </a:r>
            <a:r>
              <a:rPr lang="en-US" sz="2700" dirty="0" smtClean="0"/>
              <a:t> prn (usually once or twice a week)</a:t>
            </a:r>
            <a:endParaRPr lang="en-US" sz="2700" dirty="0"/>
          </a:p>
          <a:p>
            <a:endParaRPr lang="en-AU" dirty="0"/>
          </a:p>
          <a:p>
            <a:endParaRPr lang="en-AU" dirty="0"/>
          </a:p>
        </p:txBody>
      </p:sp>
    </p:spTree>
    <p:extLst>
      <p:ext uri="{BB962C8B-B14F-4D97-AF65-F5344CB8AC3E}">
        <p14:creationId xmlns:p14="http://schemas.microsoft.com/office/powerpoint/2010/main" val="1112331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Why Take a BPMH?</a:t>
            </a:r>
            <a:endParaRPr lang="en-AU" dirty="0"/>
          </a:p>
        </p:txBody>
      </p:sp>
      <p:sp>
        <p:nvSpPr>
          <p:cNvPr id="3" name="Content Placeholder 2"/>
          <p:cNvSpPr>
            <a:spLocks noGrp="1"/>
          </p:cNvSpPr>
          <p:nvPr>
            <p:ph idx="1"/>
          </p:nvPr>
        </p:nvSpPr>
        <p:spPr>
          <a:xfrm>
            <a:off x="457200" y="1556792"/>
            <a:ext cx="8229600" cy="5040560"/>
          </a:xfrm>
        </p:spPr>
        <p:txBody>
          <a:bodyPr>
            <a:normAutofit fontScale="70000" lnSpcReduction="20000"/>
          </a:bodyPr>
          <a:lstStyle/>
          <a:p>
            <a:pPr lvl="0">
              <a:lnSpc>
                <a:spcPct val="120000"/>
              </a:lnSpc>
              <a:spcAft>
                <a:spcPts val="600"/>
              </a:spcAft>
            </a:pPr>
            <a:r>
              <a:rPr lang="en-AU" sz="3600" dirty="0"/>
              <a:t>10-67% of medication histories contain at least one error</a:t>
            </a:r>
            <a:r>
              <a:rPr lang="en-AU" sz="3600" baseline="30000" dirty="0"/>
              <a:t>1</a:t>
            </a:r>
          </a:p>
          <a:p>
            <a:pPr lvl="0">
              <a:lnSpc>
                <a:spcPct val="120000"/>
              </a:lnSpc>
              <a:spcAft>
                <a:spcPts val="600"/>
              </a:spcAft>
            </a:pPr>
            <a:r>
              <a:rPr lang="en-AU" sz="3600" dirty="0"/>
              <a:t>Incomplete medication histories at the time of admission have been cited as the cause of at least 27% of prescribing errors in hospital</a:t>
            </a:r>
            <a:r>
              <a:rPr lang="en-AU" sz="3600" baseline="30000" dirty="0"/>
              <a:t>2</a:t>
            </a:r>
          </a:p>
          <a:p>
            <a:pPr lvl="0">
              <a:lnSpc>
                <a:spcPct val="120000"/>
              </a:lnSpc>
              <a:spcAft>
                <a:spcPts val="600"/>
              </a:spcAft>
            </a:pPr>
            <a:r>
              <a:rPr lang="en-AU" sz="3600" dirty="0"/>
              <a:t>The most common error is the omission of a regularly used medicine</a:t>
            </a:r>
            <a:r>
              <a:rPr lang="en-AU" sz="3600" baseline="30000" dirty="0"/>
              <a:t>3</a:t>
            </a:r>
          </a:p>
          <a:p>
            <a:pPr lvl="0">
              <a:lnSpc>
                <a:spcPct val="120000"/>
              </a:lnSpc>
              <a:spcAft>
                <a:spcPts val="600"/>
              </a:spcAft>
            </a:pPr>
            <a:r>
              <a:rPr lang="en-AU" sz="3600" dirty="0"/>
              <a:t>Around half of the medication errors that happen in hospital occur on admission or discharge</a:t>
            </a:r>
            <a:r>
              <a:rPr lang="en-AU" sz="3600" baseline="30000" dirty="0"/>
              <a:t>4</a:t>
            </a:r>
          </a:p>
          <a:p>
            <a:pPr lvl="0">
              <a:lnSpc>
                <a:spcPct val="120000"/>
              </a:lnSpc>
              <a:spcAft>
                <a:spcPts val="600"/>
              </a:spcAft>
            </a:pPr>
            <a:r>
              <a:rPr lang="en-AU" sz="3600" dirty="0"/>
              <a:t>30% of these errors have the potential to cause harm</a:t>
            </a:r>
            <a:r>
              <a:rPr lang="en-AU" sz="3600" baseline="30000" dirty="0"/>
              <a:t>3,5</a:t>
            </a:r>
          </a:p>
          <a:p>
            <a:endParaRPr lang="en-AU" dirty="0"/>
          </a:p>
        </p:txBody>
      </p:sp>
    </p:spTree>
    <p:extLst>
      <p:ext uri="{BB962C8B-B14F-4D97-AF65-F5344CB8AC3E}">
        <p14:creationId xmlns:p14="http://schemas.microsoft.com/office/powerpoint/2010/main" val="1583581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2748" y="2780928"/>
            <a:ext cx="8208912" cy="769441"/>
          </a:xfrm>
          <a:prstGeom prst="rect">
            <a:avLst/>
          </a:prstGeom>
          <a:noFill/>
        </p:spPr>
        <p:txBody>
          <a:bodyPr wrap="square" rtlCol="0">
            <a:spAutoFit/>
          </a:bodyPr>
          <a:lstStyle/>
          <a:p>
            <a:r>
              <a:rPr lang="en-AU" sz="4400" dirty="0" smtClean="0">
                <a:solidFill>
                  <a:schemeClr val="tx1">
                    <a:lumMod val="75000"/>
                    <a:lumOff val="25000"/>
                  </a:schemeClr>
                </a:solidFill>
              </a:rPr>
              <a:t>How to Obtain a BPMH</a:t>
            </a:r>
            <a:endParaRPr lang="en-AU" sz="4400" dirty="0">
              <a:solidFill>
                <a:schemeClr val="tx1">
                  <a:lumMod val="75000"/>
                  <a:lumOff val="25000"/>
                </a:schemeClr>
              </a:solidFill>
            </a:endParaRPr>
          </a:p>
        </p:txBody>
      </p:sp>
    </p:spTree>
    <p:extLst>
      <p:ext uri="{BB962C8B-B14F-4D97-AF65-F5344CB8AC3E}">
        <p14:creationId xmlns:p14="http://schemas.microsoft.com/office/powerpoint/2010/main" val="3345480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Obtaining a BPMH</a:t>
            </a:r>
            <a:endParaRPr lang="en-AU" dirty="0"/>
          </a:p>
        </p:txBody>
      </p:sp>
      <p:sp>
        <p:nvSpPr>
          <p:cNvPr id="3" name="Content Placeholder 2"/>
          <p:cNvSpPr>
            <a:spLocks noGrp="1"/>
          </p:cNvSpPr>
          <p:nvPr>
            <p:ph idx="1"/>
          </p:nvPr>
        </p:nvSpPr>
        <p:spPr>
          <a:xfrm>
            <a:off x="323528" y="1340768"/>
            <a:ext cx="8712968" cy="5256584"/>
          </a:xfrm>
        </p:spPr>
        <p:txBody>
          <a:bodyPr>
            <a:noAutofit/>
          </a:bodyPr>
          <a:lstStyle/>
          <a:p>
            <a:pPr>
              <a:lnSpc>
                <a:spcPct val="120000"/>
              </a:lnSpc>
              <a:spcBef>
                <a:spcPts val="0"/>
              </a:spcBef>
              <a:spcAft>
                <a:spcPts val="400"/>
              </a:spcAft>
            </a:pPr>
            <a:r>
              <a:rPr lang="en-US" sz="2800" b="1" dirty="0" smtClean="0"/>
              <a:t>Collect </a:t>
            </a:r>
            <a:r>
              <a:rPr lang="en-US" sz="2800" dirty="0" smtClean="0"/>
              <a:t>a medication history</a:t>
            </a:r>
          </a:p>
          <a:p>
            <a:pPr lvl="1">
              <a:lnSpc>
                <a:spcPct val="120000"/>
              </a:lnSpc>
              <a:spcBef>
                <a:spcPts val="0"/>
              </a:spcBef>
              <a:spcAft>
                <a:spcPts val="400"/>
              </a:spcAft>
              <a:buFontTx/>
              <a:buChar char="-"/>
            </a:pPr>
            <a:r>
              <a:rPr lang="en-US" sz="2600" dirty="0" smtClean="0"/>
              <a:t>Patient/</a:t>
            </a:r>
            <a:r>
              <a:rPr lang="en-US" sz="2600" dirty="0" err="1" smtClean="0"/>
              <a:t>carer</a:t>
            </a:r>
            <a:r>
              <a:rPr lang="en-US" sz="2600" dirty="0" smtClean="0"/>
              <a:t> </a:t>
            </a:r>
            <a:r>
              <a:rPr lang="en-US" sz="2600" dirty="0"/>
              <a:t>interview when possible </a:t>
            </a:r>
            <a:r>
              <a:rPr lang="en-US" sz="2600" dirty="0" smtClean="0"/>
              <a:t>AND/OR </a:t>
            </a:r>
            <a:endParaRPr lang="en-US" sz="2600" dirty="0"/>
          </a:p>
          <a:p>
            <a:pPr lvl="1">
              <a:lnSpc>
                <a:spcPct val="120000"/>
              </a:lnSpc>
              <a:spcBef>
                <a:spcPts val="0"/>
              </a:spcBef>
              <a:spcAft>
                <a:spcPts val="400"/>
              </a:spcAft>
              <a:buFontTx/>
              <a:buChar char="-"/>
            </a:pPr>
            <a:r>
              <a:rPr lang="en-US" sz="2600" dirty="0" smtClean="0"/>
              <a:t>Other sources of </a:t>
            </a:r>
            <a:r>
              <a:rPr lang="en-US" sz="2600" dirty="0"/>
              <a:t>medicines information e.g. community healthcare </a:t>
            </a:r>
            <a:r>
              <a:rPr lang="en-US" sz="2600" dirty="0" smtClean="0"/>
              <a:t>provider</a:t>
            </a:r>
          </a:p>
          <a:p>
            <a:pPr>
              <a:lnSpc>
                <a:spcPct val="120000"/>
              </a:lnSpc>
              <a:spcBef>
                <a:spcPts val="0"/>
              </a:spcBef>
              <a:spcAft>
                <a:spcPts val="400"/>
              </a:spcAft>
            </a:pPr>
            <a:r>
              <a:rPr lang="en-US" sz="2800" b="1" dirty="0" smtClean="0"/>
              <a:t>Confirm</a:t>
            </a:r>
            <a:r>
              <a:rPr lang="en-US" sz="2800" dirty="0" smtClean="0"/>
              <a:t> the obtained information</a:t>
            </a:r>
          </a:p>
          <a:p>
            <a:pPr lvl="1">
              <a:lnSpc>
                <a:spcPct val="120000"/>
              </a:lnSpc>
              <a:spcBef>
                <a:spcPts val="0"/>
              </a:spcBef>
              <a:spcAft>
                <a:spcPts val="400"/>
              </a:spcAft>
              <a:buFontTx/>
              <a:buChar char="-"/>
            </a:pPr>
            <a:r>
              <a:rPr lang="en-US" sz="2600" dirty="0" smtClean="0"/>
              <a:t>Use a secondary source </a:t>
            </a:r>
            <a:r>
              <a:rPr lang="en-US" sz="2600" dirty="0"/>
              <a:t>to </a:t>
            </a:r>
            <a:r>
              <a:rPr lang="en-US" sz="2600" dirty="0" smtClean="0"/>
              <a:t>verify </a:t>
            </a:r>
            <a:r>
              <a:rPr lang="en-US" sz="2600" dirty="0"/>
              <a:t>the information OR</a:t>
            </a:r>
          </a:p>
          <a:p>
            <a:pPr lvl="1">
              <a:lnSpc>
                <a:spcPct val="120000"/>
              </a:lnSpc>
              <a:spcBef>
                <a:spcPts val="0"/>
              </a:spcBef>
              <a:spcAft>
                <a:spcPts val="400"/>
              </a:spcAft>
              <a:buFontTx/>
              <a:buChar char="-"/>
            </a:pPr>
            <a:r>
              <a:rPr lang="en-US" sz="2600" dirty="0" smtClean="0"/>
              <a:t>Using </a:t>
            </a:r>
            <a:r>
              <a:rPr lang="en-US" sz="2600" dirty="0"/>
              <a:t>two or more sources of information to obtain and </a:t>
            </a:r>
            <a:r>
              <a:rPr lang="en-US" sz="2600" dirty="0" smtClean="0"/>
              <a:t>verify </a:t>
            </a:r>
            <a:r>
              <a:rPr lang="en-US" sz="2600" dirty="0"/>
              <a:t>the medication </a:t>
            </a:r>
            <a:r>
              <a:rPr lang="en-US" sz="2600" dirty="0" smtClean="0"/>
              <a:t>history</a:t>
            </a:r>
          </a:p>
          <a:p>
            <a:pPr>
              <a:lnSpc>
                <a:spcPct val="120000"/>
              </a:lnSpc>
              <a:spcBef>
                <a:spcPts val="0"/>
              </a:spcBef>
              <a:spcAft>
                <a:spcPts val="400"/>
              </a:spcAft>
            </a:pPr>
            <a:r>
              <a:rPr lang="en-US" sz="2600" dirty="0" smtClean="0"/>
              <a:t>These </a:t>
            </a:r>
            <a:r>
              <a:rPr lang="en-US" sz="2600" dirty="0"/>
              <a:t>two steps may occur in </a:t>
            </a:r>
            <a:r>
              <a:rPr lang="en-US" sz="2600" dirty="0" smtClean="0"/>
              <a:t>succession or          concurrently</a:t>
            </a:r>
            <a:endParaRPr lang="en-AU" sz="2600" dirty="0"/>
          </a:p>
        </p:txBody>
      </p:sp>
    </p:spTree>
    <p:extLst>
      <p:ext uri="{BB962C8B-B14F-4D97-AF65-F5344CB8AC3E}">
        <p14:creationId xmlns:p14="http://schemas.microsoft.com/office/powerpoint/2010/main" val="706469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Sources of Medicines Information</a:t>
            </a:r>
            <a:endParaRPr lang="en-AU" dirty="0"/>
          </a:p>
        </p:txBody>
      </p:sp>
      <p:sp>
        <p:nvSpPr>
          <p:cNvPr id="3" name="Content Placeholder 2"/>
          <p:cNvSpPr>
            <a:spLocks noGrp="1"/>
          </p:cNvSpPr>
          <p:nvPr>
            <p:ph idx="1"/>
          </p:nvPr>
        </p:nvSpPr>
        <p:spPr>
          <a:xfrm>
            <a:off x="467544" y="1412776"/>
            <a:ext cx="8219256" cy="5184576"/>
          </a:xfrm>
        </p:spPr>
        <p:txBody>
          <a:bodyPr>
            <a:normAutofit lnSpcReduction="10000"/>
          </a:bodyPr>
          <a:lstStyle/>
          <a:p>
            <a:pPr>
              <a:spcBef>
                <a:spcPts val="0"/>
              </a:spcBef>
              <a:spcAft>
                <a:spcPts val="400"/>
              </a:spcAft>
            </a:pPr>
            <a:r>
              <a:rPr lang="en-US" sz="2800" dirty="0" smtClean="0"/>
              <a:t>Sources may include:</a:t>
            </a:r>
            <a:endParaRPr lang="en-US" sz="2800" dirty="0"/>
          </a:p>
          <a:p>
            <a:pPr lvl="1">
              <a:spcBef>
                <a:spcPts val="0"/>
              </a:spcBef>
              <a:spcAft>
                <a:spcPts val="400"/>
              </a:spcAft>
              <a:buFontTx/>
              <a:buChar char="-"/>
            </a:pPr>
            <a:r>
              <a:rPr lang="en-US" dirty="0" smtClean="0"/>
              <a:t>Patient/</a:t>
            </a:r>
            <a:r>
              <a:rPr lang="en-US" dirty="0" err="1" smtClean="0"/>
              <a:t>carer</a:t>
            </a:r>
            <a:r>
              <a:rPr lang="en-US" dirty="0" smtClean="0"/>
              <a:t> interview (wherever possible)</a:t>
            </a:r>
          </a:p>
          <a:p>
            <a:pPr lvl="1">
              <a:spcBef>
                <a:spcPts val="0"/>
              </a:spcBef>
              <a:spcAft>
                <a:spcPts val="400"/>
              </a:spcAft>
              <a:buFontTx/>
              <a:buChar char="-"/>
            </a:pPr>
            <a:r>
              <a:rPr lang="en-US" dirty="0" smtClean="0"/>
              <a:t>GP medication list, referral letter, phone call</a:t>
            </a:r>
          </a:p>
          <a:p>
            <a:pPr lvl="1">
              <a:spcBef>
                <a:spcPts val="0"/>
              </a:spcBef>
              <a:spcAft>
                <a:spcPts val="400"/>
              </a:spcAft>
              <a:buFontTx/>
              <a:buChar char="-"/>
            </a:pPr>
            <a:r>
              <a:rPr lang="en-US" dirty="0" smtClean="0"/>
              <a:t>Patient </a:t>
            </a:r>
            <a:r>
              <a:rPr lang="en-US" dirty="0"/>
              <a:t>medication </a:t>
            </a:r>
            <a:r>
              <a:rPr lang="en-US" dirty="0" smtClean="0"/>
              <a:t>list</a:t>
            </a:r>
          </a:p>
          <a:p>
            <a:pPr lvl="1">
              <a:spcBef>
                <a:spcPts val="0"/>
              </a:spcBef>
              <a:spcAft>
                <a:spcPts val="400"/>
              </a:spcAft>
              <a:buFontTx/>
              <a:buChar char="-"/>
            </a:pPr>
            <a:r>
              <a:rPr lang="en-US" dirty="0" smtClean="0"/>
              <a:t>Community </a:t>
            </a:r>
            <a:r>
              <a:rPr lang="en-US" dirty="0"/>
              <a:t>pharmacy </a:t>
            </a:r>
            <a:r>
              <a:rPr lang="en-US" dirty="0" smtClean="0"/>
              <a:t>dispensing </a:t>
            </a:r>
            <a:r>
              <a:rPr lang="en-US" dirty="0"/>
              <a:t>history </a:t>
            </a:r>
            <a:endParaRPr lang="en-US" dirty="0" smtClean="0"/>
          </a:p>
          <a:p>
            <a:pPr lvl="1">
              <a:spcBef>
                <a:spcPts val="0"/>
              </a:spcBef>
              <a:spcAft>
                <a:spcPts val="400"/>
              </a:spcAft>
              <a:buFontTx/>
              <a:buChar char="-"/>
            </a:pPr>
            <a:r>
              <a:rPr lang="en-US" dirty="0" smtClean="0"/>
              <a:t>Residential </a:t>
            </a:r>
            <a:r>
              <a:rPr lang="en-US" dirty="0"/>
              <a:t>Aged Care Facility (RACF) medication </a:t>
            </a:r>
            <a:r>
              <a:rPr lang="en-US" dirty="0" smtClean="0"/>
              <a:t>chart</a:t>
            </a:r>
          </a:p>
          <a:p>
            <a:pPr lvl="1">
              <a:spcBef>
                <a:spcPts val="0"/>
              </a:spcBef>
              <a:spcAft>
                <a:spcPts val="400"/>
              </a:spcAft>
              <a:buFontTx/>
              <a:buChar char="-"/>
            </a:pPr>
            <a:r>
              <a:rPr lang="en-US" dirty="0" smtClean="0"/>
              <a:t>Patient’s </a:t>
            </a:r>
            <a:r>
              <a:rPr lang="en-US" dirty="0"/>
              <a:t>own </a:t>
            </a:r>
            <a:r>
              <a:rPr lang="en-US" dirty="0" smtClean="0"/>
              <a:t>medications, prescriptions </a:t>
            </a:r>
            <a:r>
              <a:rPr lang="en-US" dirty="0"/>
              <a:t>or dose administration </a:t>
            </a:r>
            <a:r>
              <a:rPr lang="en-US" dirty="0" smtClean="0"/>
              <a:t>aids</a:t>
            </a:r>
          </a:p>
          <a:p>
            <a:pPr lvl="1">
              <a:spcBef>
                <a:spcPts val="0"/>
              </a:spcBef>
              <a:spcAft>
                <a:spcPts val="400"/>
              </a:spcAft>
              <a:buFontTx/>
              <a:buChar char="-"/>
            </a:pPr>
            <a:r>
              <a:rPr lang="en-US" dirty="0" smtClean="0"/>
              <a:t>Previous </a:t>
            </a:r>
            <a:r>
              <a:rPr lang="en-US" dirty="0"/>
              <a:t>hospital discharge </a:t>
            </a:r>
            <a:r>
              <a:rPr lang="en-US" dirty="0" smtClean="0"/>
              <a:t>summary</a:t>
            </a:r>
          </a:p>
          <a:p>
            <a:pPr lvl="1">
              <a:spcBef>
                <a:spcPts val="0"/>
              </a:spcBef>
              <a:spcAft>
                <a:spcPts val="400"/>
              </a:spcAft>
              <a:buFontTx/>
              <a:buChar char="-"/>
            </a:pPr>
            <a:r>
              <a:rPr lang="en-AU" dirty="0" err="1"/>
              <a:t>HealtheNet</a:t>
            </a:r>
            <a:r>
              <a:rPr lang="en-AU" dirty="0"/>
              <a:t> Portal (via </a:t>
            </a:r>
            <a:r>
              <a:rPr lang="en-AU" dirty="0" err="1"/>
              <a:t>eMR</a:t>
            </a:r>
            <a:r>
              <a:rPr lang="en-AU" dirty="0"/>
              <a:t>) which can access information from My Health Record</a:t>
            </a:r>
            <a:endParaRPr lang="en-US" dirty="0"/>
          </a:p>
          <a:p>
            <a:pPr lvl="1">
              <a:spcBef>
                <a:spcPts val="0"/>
              </a:spcBef>
              <a:spcAft>
                <a:spcPts val="400"/>
              </a:spcAft>
              <a:buFontTx/>
              <a:buChar char="-"/>
            </a:pPr>
            <a:endParaRPr lang="en-AU" dirty="0"/>
          </a:p>
        </p:txBody>
      </p:sp>
    </p:spTree>
    <p:extLst>
      <p:ext uri="{BB962C8B-B14F-4D97-AF65-F5344CB8AC3E}">
        <p14:creationId xmlns:p14="http://schemas.microsoft.com/office/powerpoint/2010/main" val="1531962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Patient / Carer Interview</a:t>
            </a:r>
            <a:endParaRPr lang="en-AU" dirty="0"/>
          </a:p>
        </p:txBody>
      </p:sp>
      <p:sp>
        <p:nvSpPr>
          <p:cNvPr id="3" name="Content Placeholder 2"/>
          <p:cNvSpPr>
            <a:spLocks noGrp="1"/>
          </p:cNvSpPr>
          <p:nvPr>
            <p:ph idx="1"/>
          </p:nvPr>
        </p:nvSpPr>
        <p:spPr>
          <a:xfrm>
            <a:off x="457200" y="1484784"/>
            <a:ext cx="8229600" cy="4968552"/>
          </a:xfrm>
        </p:spPr>
        <p:txBody>
          <a:bodyPr>
            <a:normAutofit fontScale="62500" lnSpcReduction="20000"/>
          </a:bodyPr>
          <a:lstStyle/>
          <a:p>
            <a:pPr>
              <a:lnSpc>
                <a:spcPct val="120000"/>
              </a:lnSpc>
            </a:pPr>
            <a:r>
              <a:rPr lang="en-AU" sz="3800" dirty="0" smtClean="0"/>
              <a:t>Other </a:t>
            </a:r>
            <a:r>
              <a:rPr lang="en-AU" sz="3800" dirty="0"/>
              <a:t>sources of information should never replace </a:t>
            </a:r>
            <a:r>
              <a:rPr lang="en-AU" sz="3800" dirty="0" smtClean="0"/>
              <a:t>a thorough </a:t>
            </a:r>
            <a:r>
              <a:rPr lang="en-AU" sz="3800" dirty="0"/>
              <a:t>patient and/or carer </a:t>
            </a:r>
            <a:r>
              <a:rPr lang="en-AU" sz="3800" dirty="0" smtClean="0"/>
              <a:t>interview </a:t>
            </a:r>
            <a:r>
              <a:rPr lang="en-AU" sz="3800" dirty="0"/>
              <a:t>(if possible</a:t>
            </a:r>
            <a:r>
              <a:rPr lang="en-AU" sz="3800" dirty="0" smtClean="0"/>
              <a:t>)</a:t>
            </a:r>
          </a:p>
          <a:p>
            <a:pPr marL="0" indent="0">
              <a:lnSpc>
                <a:spcPct val="120000"/>
              </a:lnSpc>
              <a:buNone/>
            </a:pPr>
            <a:endParaRPr lang="en-AU" sz="1600" dirty="0"/>
          </a:p>
          <a:p>
            <a:pPr>
              <a:lnSpc>
                <a:spcPct val="120000"/>
              </a:lnSpc>
            </a:pPr>
            <a:r>
              <a:rPr lang="en-AU" sz="3800" dirty="0"/>
              <a:t>For patients that bring in </a:t>
            </a:r>
            <a:r>
              <a:rPr lang="en-AU" sz="3800" dirty="0" smtClean="0"/>
              <a:t>their </a:t>
            </a:r>
            <a:r>
              <a:rPr lang="en-AU" sz="3800" dirty="0"/>
              <a:t>own medication supply and/or a medication list, verify each medication and how they take it </a:t>
            </a:r>
            <a:endParaRPr lang="en-AU" sz="3800" dirty="0" smtClean="0"/>
          </a:p>
          <a:p>
            <a:pPr marL="0" indent="0">
              <a:lnSpc>
                <a:spcPct val="120000"/>
              </a:lnSpc>
              <a:buNone/>
            </a:pPr>
            <a:endParaRPr lang="en-AU" sz="1600" dirty="0"/>
          </a:p>
          <a:p>
            <a:pPr>
              <a:lnSpc>
                <a:spcPct val="120000"/>
              </a:lnSpc>
            </a:pPr>
            <a:r>
              <a:rPr lang="en-AU" sz="3800" dirty="0"/>
              <a:t>Important since </a:t>
            </a:r>
            <a:r>
              <a:rPr lang="en-AU" sz="3800" dirty="0" smtClean="0"/>
              <a:t>patients:</a:t>
            </a:r>
            <a:endParaRPr lang="en-AU" sz="3800" dirty="0"/>
          </a:p>
          <a:p>
            <a:pPr lvl="1">
              <a:lnSpc>
                <a:spcPct val="120000"/>
              </a:lnSpc>
              <a:buFontTx/>
              <a:buChar char="-"/>
            </a:pPr>
            <a:r>
              <a:rPr lang="en-AU" sz="3800" dirty="0"/>
              <a:t>F</a:t>
            </a:r>
            <a:r>
              <a:rPr lang="en-AU" sz="3800" dirty="0" smtClean="0"/>
              <a:t>requently </a:t>
            </a:r>
            <a:r>
              <a:rPr lang="en-AU" sz="3800" dirty="0"/>
              <a:t>take medications differently than what is prescribed on the medication </a:t>
            </a:r>
            <a:r>
              <a:rPr lang="en-AU" sz="3800" dirty="0" smtClean="0"/>
              <a:t>label</a:t>
            </a:r>
          </a:p>
          <a:p>
            <a:pPr lvl="1">
              <a:lnSpc>
                <a:spcPct val="120000"/>
              </a:lnSpc>
              <a:buFontTx/>
              <a:buChar char="-"/>
            </a:pPr>
            <a:r>
              <a:rPr lang="en-AU" sz="3800" dirty="0" smtClean="0"/>
              <a:t>May not </a:t>
            </a:r>
            <a:r>
              <a:rPr lang="en-AU" sz="3800" dirty="0"/>
              <a:t>update medication lists with newly </a:t>
            </a:r>
            <a:r>
              <a:rPr lang="en-AU" sz="3800" dirty="0" smtClean="0"/>
              <a:t>initiated </a:t>
            </a:r>
            <a:r>
              <a:rPr lang="en-AU" sz="3800" dirty="0"/>
              <a:t>medications, dose changes or ceased </a:t>
            </a:r>
            <a:r>
              <a:rPr lang="en-AU" sz="3800" dirty="0" smtClean="0"/>
              <a:t>medications</a:t>
            </a:r>
          </a:p>
          <a:p>
            <a:pPr lvl="1">
              <a:lnSpc>
                <a:spcPct val="120000"/>
              </a:lnSpc>
              <a:buFontTx/>
              <a:buChar char="-"/>
            </a:pPr>
            <a:r>
              <a:rPr lang="en-AU" sz="3800" dirty="0"/>
              <a:t>M</a:t>
            </a:r>
            <a:r>
              <a:rPr lang="en-AU" sz="3800" dirty="0" smtClean="0"/>
              <a:t>ay </a:t>
            </a:r>
            <a:r>
              <a:rPr lang="en-AU" sz="3800" dirty="0"/>
              <a:t>not bring in or list all of their medications </a:t>
            </a:r>
            <a:r>
              <a:rPr lang="en-AU" sz="3800" dirty="0" smtClean="0"/>
              <a:t>                e.g</a:t>
            </a:r>
            <a:r>
              <a:rPr lang="en-AU" sz="3800" dirty="0"/>
              <a:t>. eye drops/inhalers</a:t>
            </a:r>
          </a:p>
          <a:p>
            <a:endParaRPr lang="en-AU" dirty="0"/>
          </a:p>
        </p:txBody>
      </p:sp>
    </p:spTree>
    <p:extLst>
      <p:ext uri="{BB962C8B-B14F-4D97-AF65-F5344CB8AC3E}">
        <p14:creationId xmlns:p14="http://schemas.microsoft.com/office/powerpoint/2010/main" val="3227803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10471</TotalTime>
  <Words>5629</Words>
  <Application>Microsoft Office PowerPoint</Application>
  <PresentationFormat>On-screen Show (4:3)</PresentationFormat>
  <Paragraphs>553</Paragraphs>
  <Slides>42</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Webdings</vt:lpstr>
      <vt:lpstr>Office Theme</vt:lpstr>
      <vt:lpstr>PowerPoint Presentation</vt:lpstr>
      <vt:lpstr>PowerPoint Presentation</vt:lpstr>
      <vt:lpstr>What is a BPMH?</vt:lpstr>
      <vt:lpstr>Contents of a BPMH</vt:lpstr>
      <vt:lpstr>Why Take a BPMH?</vt:lpstr>
      <vt:lpstr>PowerPoint Presentation</vt:lpstr>
      <vt:lpstr>Obtaining a BPMH</vt:lpstr>
      <vt:lpstr>Sources of Medicines Information</vt:lpstr>
      <vt:lpstr>Patient / Carer Interview</vt:lpstr>
      <vt:lpstr>Structured, Systematic Process for Interview</vt:lpstr>
      <vt:lpstr>1. Review Patient Information</vt:lpstr>
      <vt:lpstr>2. Introduction</vt:lpstr>
      <vt:lpstr>3. Previous Allergies or Adverse Drug Events</vt:lpstr>
      <vt:lpstr>4. Prescription, Non-Prescription and Complementary Medications</vt:lpstr>
      <vt:lpstr>4. Prescription, Non-Prescription and Complementary Medications</vt:lpstr>
      <vt:lpstr>5. Use a Checklist</vt:lpstr>
      <vt:lpstr>6. Assess Patient’s Understanding, Attitude and Adherence</vt:lpstr>
      <vt:lpstr>7. Organise and Document Medicines  Information</vt:lpstr>
      <vt:lpstr>Use the BPMH to Reduce Adverse Events on Admission</vt:lpstr>
      <vt:lpstr>NSW Examples -  Medication Errors </vt:lpstr>
      <vt:lpstr>Patient / Carer Engagement</vt:lpstr>
      <vt:lpstr>PowerPoint Presentation</vt:lpstr>
      <vt:lpstr>Patient / Carer Interview</vt:lpstr>
      <vt:lpstr>GP Medication Lists / Referral Letters</vt:lpstr>
      <vt:lpstr>Patient Medication Lists</vt:lpstr>
      <vt:lpstr>Community Pharmacy Dispensing History</vt:lpstr>
      <vt:lpstr>Nursing Home / Hostel Charts</vt:lpstr>
      <vt:lpstr>Patient’s Own Medications</vt:lpstr>
      <vt:lpstr>Dose Administration Aids</vt:lpstr>
      <vt:lpstr>Previous Hospital Discharge Summaries</vt:lpstr>
      <vt:lpstr>HealtheNet Portal</vt:lpstr>
      <vt:lpstr>PowerPoint Presentation</vt:lpstr>
      <vt:lpstr>Conclusion</vt:lpstr>
      <vt:lpstr>References</vt:lpstr>
      <vt:lpstr>Bibliography</vt:lpstr>
      <vt:lpstr>Role Play</vt:lpstr>
      <vt:lpstr>A Case</vt:lpstr>
      <vt:lpstr>Medical History</vt:lpstr>
      <vt:lpstr>Undertake Role Play</vt:lpstr>
      <vt:lpstr>PowerPoint Presentation</vt:lpstr>
      <vt:lpstr>Medications</vt:lpstr>
      <vt:lpstr>Medications Continued</vt:lpstr>
    </vt:vector>
  </TitlesOfParts>
  <Company>HSS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Obtaining a BPMH Presentation</dc:title>
  <dc:creator>Kate Roper</dc:creator>
  <cp:lastModifiedBy>Zeb Woodpower</cp:lastModifiedBy>
  <cp:revision>107</cp:revision>
  <cp:lastPrinted>2014-09-25T05:31:57Z</cp:lastPrinted>
  <dcterms:created xsi:type="dcterms:W3CDTF">2014-09-22T04:50:54Z</dcterms:created>
  <dcterms:modified xsi:type="dcterms:W3CDTF">2019-11-11T23:38:32Z</dcterms:modified>
</cp:coreProperties>
</file>