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306" r:id="rId2"/>
    <p:sldId id="307" r:id="rId3"/>
    <p:sldId id="311" r:id="rId4"/>
    <p:sldId id="308" r:id="rId5"/>
    <p:sldId id="312" r:id="rId6"/>
    <p:sldId id="313" r:id="rId7"/>
    <p:sldId id="314" r:id="rId8"/>
    <p:sldId id="315" r:id="rId9"/>
    <p:sldId id="316" r:id="rId10"/>
    <p:sldId id="317" r:id="rId11"/>
    <p:sldId id="318" r:id="rId12"/>
    <p:sldId id="319" r:id="rId13"/>
    <p:sldId id="321" r:id="rId14"/>
    <p:sldId id="322" r:id="rId15"/>
    <p:sldId id="323" r:id="rId16"/>
    <p:sldId id="324" r:id="rId17"/>
    <p:sldId id="326" r:id="rId18"/>
    <p:sldId id="325"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282"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BDF0E8"/>
    <a:srgbClr val="D7F6F1"/>
    <a:srgbClr val="ACEBDF"/>
    <a:srgbClr val="CAF3ED"/>
    <a:srgbClr val="33ADAD"/>
    <a:srgbClr val="33D6D6"/>
    <a:srgbClr val="90E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6322A-DB4D-4B4B-ACBD-6A24EE59A1CE}" v="1" dt="2022-05-13T06:01:37.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0"/>
    <p:restoredTop sz="69672" autoAdjust="0"/>
  </p:normalViewPr>
  <p:slideViewPr>
    <p:cSldViewPr snapToGrid="0" snapToObjects="1">
      <p:cViewPr varScale="1">
        <p:scale>
          <a:sx n="90" d="100"/>
          <a:sy n="90" d="100"/>
        </p:scale>
        <p:origin x="1746" y="96"/>
      </p:cViewPr>
      <p:guideLst/>
    </p:cSldViewPr>
  </p:slideViewPr>
  <p:notesTextViewPr>
    <p:cViewPr>
      <p:scale>
        <a:sx n="1" d="1"/>
        <a:sy n="1" d="1"/>
      </p:scale>
      <p:origin x="0" y="0"/>
    </p:cViewPr>
  </p:notesTextViewPr>
  <p:notesViewPr>
    <p:cSldViewPr snapToGrid="0" snapToObjects="1">
      <p:cViewPr varScale="1">
        <p:scale>
          <a:sx n="168" d="100"/>
          <a:sy n="168" d="100"/>
        </p:scale>
        <p:origin x="53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AB0EB-4BDA-4D8C-BB19-C0F601AF740E}"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AU"/>
        </a:p>
      </dgm:t>
    </dgm:pt>
    <dgm:pt modelId="{BCAEBAC7-6182-4E84-8CE5-A667D0BC428C}">
      <dgm:prSet phldrT="[Text]"/>
      <dgm:spPr/>
      <dgm:t>
        <a:bodyPr/>
        <a:lstStyle/>
        <a:p>
          <a:r>
            <a:rPr lang="en-AU" dirty="0"/>
            <a:t>VTE</a:t>
          </a:r>
        </a:p>
      </dgm:t>
    </dgm:pt>
    <dgm:pt modelId="{C0D63A8C-5532-4C88-86A7-99A04DD69749}" type="parTrans" cxnId="{E6933B92-60C7-452A-B820-C8207FB3EA2B}">
      <dgm:prSet/>
      <dgm:spPr/>
      <dgm:t>
        <a:bodyPr/>
        <a:lstStyle/>
        <a:p>
          <a:endParaRPr lang="en-AU"/>
        </a:p>
      </dgm:t>
    </dgm:pt>
    <dgm:pt modelId="{0AA5A3E1-28ED-4FEB-BDA5-BF25F64E9164}" type="sibTrans" cxnId="{E6933B92-60C7-452A-B820-C8207FB3EA2B}">
      <dgm:prSet/>
      <dgm:spPr/>
      <dgm:t>
        <a:bodyPr/>
        <a:lstStyle/>
        <a:p>
          <a:endParaRPr lang="en-AU"/>
        </a:p>
      </dgm:t>
    </dgm:pt>
    <dgm:pt modelId="{B08581D8-6483-44F7-BF6E-1A13D9C1E72B}">
      <dgm:prSet phldrT="[Text]"/>
      <dgm:spPr/>
      <dgm:t>
        <a:bodyPr/>
        <a:lstStyle/>
        <a:p>
          <a:r>
            <a:rPr lang="en-AU" dirty="0"/>
            <a:t>Mortality</a:t>
          </a:r>
        </a:p>
      </dgm:t>
    </dgm:pt>
    <dgm:pt modelId="{386FADF9-A31C-425B-BF33-2A38515A9FCF}" type="parTrans" cxnId="{5A3A8CF9-E8DF-4825-898C-F01B673901AB}">
      <dgm:prSet/>
      <dgm:spPr/>
      <dgm:t>
        <a:bodyPr/>
        <a:lstStyle/>
        <a:p>
          <a:endParaRPr lang="en-AU"/>
        </a:p>
      </dgm:t>
    </dgm:pt>
    <dgm:pt modelId="{2BC94973-FB48-4C82-9EB3-452B525810E5}" type="sibTrans" cxnId="{5A3A8CF9-E8DF-4825-898C-F01B673901AB}">
      <dgm:prSet/>
      <dgm:spPr/>
      <dgm:t>
        <a:bodyPr/>
        <a:lstStyle/>
        <a:p>
          <a:endParaRPr lang="en-AU"/>
        </a:p>
      </dgm:t>
    </dgm:pt>
    <dgm:pt modelId="{A6E8C0B9-DAD2-4685-9B4A-859006B25C2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dirty="0"/>
            <a:t>Readmission</a:t>
          </a:r>
        </a:p>
        <a:p>
          <a:pPr marL="0" marR="0" indent="0" defTabSz="914400" eaLnBrk="1" fontAlgn="auto" latinLnBrk="0" hangingPunct="1">
            <a:lnSpc>
              <a:spcPct val="100000"/>
            </a:lnSpc>
            <a:spcBef>
              <a:spcPts val="0"/>
            </a:spcBef>
            <a:spcAft>
              <a:spcPts val="0"/>
            </a:spcAft>
            <a:buClrTx/>
            <a:buSzTx/>
            <a:buFontTx/>
            <a:buNone/>
            <a:tabLst/>
            <a:defRPr/>
          </a:pPr>
          <a:r>
            <a:rPr lang="en-AU" dirty="0"/>
            <a:t>Increased LOS</a:t>
          </a:r>
        </a:p>
        <a:p>
          <a:pPr defTabSz="1200150">
            <a:lnSpc>
              <a:spcPct val="90000"/>
            </a:lnSpc>
            <a:spcBef>
              <a:spcPct val="0"/>
            </a:spcBef>
            <a:spcAft>
              <a:spcPct val="35000"/>
            </a:spcAft>
          </a:pPr>
          <a:r>
            <a:rPr lang="en-AU" dirty="0"/>
            <a:t>Post-thrombotic syndrome</a:t>
          </a:r>
        </a:p>
      </dgm:t>
    </dgm:pt>
    <dgm:pt modelId="{A4402448-EEC9-450C-A811-B68820E98450}" type="parTrans" cxnId="{24BDAC57-FCC0-4636-A978-CA7630E1B648}">
      <dgm:prSet/>
      <dgm:spPr>
        <a:ln>
          <a:solidFill>
            <a:schemeClr val="accent3"/>
          </a:solidFill>
        </a:ln>
      </dgm:spPr>
      <dgm:t>
        <a:bodyPr/>
        <a:lstStyle/>
        <a:p>
          <a:endParaRPr lang="en-AU"/>
        </a:p>
      </dgm:t>
    </dgm:pt>
    <dgm:pt modelId="{1E2CC428-3856-4088-8D31-8AD0230D668F}" type="sibTrans" cxnId="{24BDAC57-FCC0-4636-A978-CA7630E1B648}">
      <dgm:prSet/>
      <dgm:spPr/>
      <dgm:t>
        <a:bodyPr/>
        <a:lstStyle/>
        <a:p>
          <a:endParaRPr lang="en-AU"/>
        </a:p>
      </dgm:t>
    </dgm:pt>
    <dgm:pt modelId="{8EB6ABCC-BE11-4E4B-ADD6-BE087365474B}">
      <dgm:prSet phldrT="[Text]"/>
      <dgm:spPr/>
      <dgm:t>
        <a:bodyPr/>
        <a:lstStyle/>
        <a:p>
          <a:r>
            <a:rPr lang="en-AU" dirty="0"/>
            <a:t>Morbidity</a:t>
          </a:r>
        </a:p>
      </dgm:t>
    </dgm:pt>
    <dgm:pt modelId="{F21C6E19-A54E-4D56-A778-49DABE8490CC}" type="sibTrans" cxnId="{32CBB747-D096-45EF-9746-BADCD5BCE228}">
      <dgm:prSet/>
      <dgm:spPr/>
      <dgm:t>
        <a:bodyPr/>
        <a:lstStyle/>
        <a:p>
          <a:endParaRPr lang="en-AU"/>
        </a:p>
      </dgm:t>
    </dgm:pt>
    <dgm:pt modelId="{65B5E536-E60B-43A2-B7EE-2B8E5110C459}" type="parTrans" cxnId="{32CBB747-D096-45EF-9746-BADCD5BCE228}">
      <dgm:prSet/>
      <dgm:spPr/>
      <dgm:t>
        <a:bodyPr/>
        <a:lstStyle/>
        <a:p>
          <a:endParaRPr lang="en-AU"/>
        </a:p>
      </dgm:t>
    </dgm:pt>
    <dgm:pt modelId="{995612F9-E16E-4A5A-878F-B131D480EAD7}">
      <dgm:prSet phldrT="[Text]"/>
      <dgm:spPr/>
      <dgm:t>
        <a:bodyPr/>
        <a:lstStyle/>
        <a:p>
          <a:r>
            <a:rPr lang="en-AU" dirty="0"/>
            <a:t>Fatal PE</a:t>
          </a:r>
        </a:p>
      </dgm:t>
    </dgm:pt>
    <dgm:pt modelId="{14F63892-8A59-4607-8977-47326473F12F}" type="sibTrans" cxnId="{8E1E7273-2B41-412C-9AB0-7704916F3D0F}">
      <dgm:prSet/>
      <dgm:spPr/>
      <dgm:t>
        <a:bodyPr/>
        <a:lstStyle/>
        <a:p>
          <a:endParaRPr lang="en-AU"/>
        </a:p>
      </dgm:t>
    </dgm:pt>
    <dgm:pt modelId="{9B897B39-B224-4E14-B8B3-BD6C87C43DBD}" type="parTrans" cxnId="{8E1E7273-2B41-412C-9AB0-7704916F3D0F}">
      <dgm:prSet/>
      <dgm:spPr>
        <a:ln>
          <a:solidFill>
            <a:schemeClr val="accent3"/>
          </a:solidFill>
        </a:ln>
      </dgm:spPr>
      <dgm:t>
        <a:bodyPr/>
        <a:lstStyle/>
        <a:p>
          <a:endParaRPr lang="en-AU"/>
        </a:p>
      </dgm:t>
    </dgm:pt>
    <dgm:pt modelId="{385FC034-2F8A-49AE-A6C3-3B1EF069FA5C}" type="pres">
      <dgm:prSet presAssocID="{1C4AB0EB-4BDA-4D8C-BB19-C0F601AF740E}" presName="hierChild1" presStyleCnt="0">
        <dgm:presLayoutVars>
          <dgm:chPref val="1"/>
          <dgm:dir/>
          <dgm:animOne val="branch"/>
          <dgm:animLvl val="lvl"/>
          <dgm:resizeHandles/>
        </dgm:presLayoutVars>
      </dgm:prSet>
      <dgm:spPr/>
    </dgm:pt>
    <dgm:pt modelId="{CF1023B6-A6C3-4999-A4F1-CBD00FD3C467}" type="pres">
      <dgm:prSet presAssocID="{BCAEBAC7-6182-4E84-8CE5-A667D0BC428C}" presName="hierRoot1" presStyleCnt="0"/>
      <dgm:spPr/>
    </dgm:pt>
    <dgm:pt modelId="{EB82DC85-B999-4FB8-86E0-B28A3B54795D}" type="pres">
      <dgm:prSet presAssocID="{BCAEBAC7-6182-4E84-8CE5-A667D0BC428C}" presName="composite" presStyleCnt="0"/>
      <dgm:spPr/>
    </dgm:pt>
    <dgm:pt modelId="{1FFBD30D-C6EC-4B34-9A5D-742E1A044F35}" type="pres">
      <dgm:prSet presAssocID="{BCAEBAC7-6182-4E84-8CE5-A667D0BC428C}" presName="image" presStyleLbl="node0" presStyleIdx="0" presStyleCnt="1"/>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l="-17000" r="-17000"/>
          </a:stretch>
        </a:blipFill>
      </dgm:spPr>
    </dgm:pt>
    <dgm:pt modelId="{534A63F0-DC5B-4CD2-8F74-9F5306279788}" type="pres">
      <dgm:prSet presAssocID="{BCAEBAC7-6182-4E84-8CE5-A667D0BC428C}" presName="text" presStyleLbl="revTx" presStyleIdx="0" presStyleCnt="5">
        <dgm:presLayoutVars>
          <dgm:chPref val="3"/>
        </dgm:presLayoutVars>
      </dgm:prSet>
      <dgm:spPr/>
    </dgm:pt>
    <dgm:pt modelId="{504208C5-568D-4A83-A6DB-59F15F88E234}" type="pres">
      <dgm:prSet presAssocID="{BCAEBAC7-6182-4E84-8CE5-A667D0BC428C}" presName="hierChild2" presStyleCnt="0"/>
      <dgm:spPr/>
    </dgm:pt>
    <dgm:pt modelId="{DC7570AD-2A0E-4AA9-9A40-0EFBA404F0B6}" type="pres">
      <dgm:prSet presAssocID="{386FADF9-A31C-425B-BF33-2A38515A9FCF}" presName="Name10" presStyleLbl="parChTrans1D2" presStyleIdx="0" presStyleCnt="2"/>
      <dgm:spPr/>
    </dgm:pt>
    <dgm:pt modelId="{9C53DF3E-ABAC-4B08-B2CF-6579AA56C0E5}" type="pres">
      <dgm:prSet presAssocID="{B08581D8-6483-44F7-BF6E-1A13D9C1E72B}" presName="hierRoot2" presStyleCnt="0"/>
      <dgm:spPr/>
    </dgm:pt>
    <dgm:pt modelId="{EBD41565-1E4E-4C01-ACDF-E469A13A0B6F}" type="pres">
      <dgm:prSet presAssocID="{B08581D8-6483-44F7-BF6E-1A13D9C1E72B}" presName="composite2" presStyleCnt="0"/>
      <dgm:spPr/>
    </dgm:pt>
    <dgm:pt modelId="{056C32B9-E9CD-425B-8FE3-2A7826E74770}" type="pres">
      <dgm:prSet presAssocID="{B08581D8-6483-44F7-BF6E-1A13D9C1E72B}" presName="image2" presStyleLbl="node2" presStyleIdx="0" presStyleCnt="2"/>
      <dgm:spPr>
        <a:blipFill>
          <a:blip xmlns:r="http://schemas.openxmlformats.org/officeDocument/2006/relationships"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l="-32000" r="-32000"/>
          </a:stretch>
        </a:blipFill>
      </dgm:spPr>
    </dgm:pt>
    <dgm:pt modelId="{4EB20F5C-6A44-49DC-B4AC-828A0ECFF219}" type="pres">
      <dgm:prSet presAssocID="{B08581D8-6483-44F7-BF6E-1A13D9C1E72B}" presName="text2" presStyleLbl="revTx" presStyleIdx="1" presStyleCnt="5">
        <dgm:presLayoutVars>
          <dgm:chPref val="3"/>
        </dgm:presLayoutVars>
      </dgm:prSet>
      <dgm:spPr/>
    </dgm:pt>
    <dgm:pt modelId="{DD0FE2F2-88FF-4584-BFA9-DB60470FBA86}" type="pres">
      <dgm:prSet presAssocID="{B08581D8-6483-44F7-BF6E-1A13D9C1E72B}" presName="hierChild3" presStyleCnt="0"/>
      <dgm:spPr/>
    </dgm:pt>
    <dgm:pt modelId="{1C9143DE-855B-4586-A3CF-AA5043135C66}" type="pres">
      <dgm:prSet presAssocID="{9B897B39-B224-4E14-B8B3-BD6C87C43DBD}" presName="Name17" presStyleLbl="parChTrans1D3" presStyleIdx="0" presStyleCnt="2"/>
      <dgm:spPr/>
    </dgm:pt>
    <dgm:pt modelId="{071B6DC4-FD84-4869-9F43-BC502191B045}" type="pres">
      <dgm:prSet presAssocID="{995612F9-E16E-4A5A-878F-B131D480EAD7}" presName="hierRoot3" presStyleCnt="0"/>
      <dgm:spPr/>
    </dgm:pt>
    <dgm:pt modelId="{AE3A5EE0-4C1D-4D09-9BDF-75468636EB64}" type="pres">
      <dgm:prSet presAssocID="{995612F9-E16E-4A5A-878F-B131D480EAD7}" presName="composite3" presStyleCnt="0"/>
      <dgm:spPr/>
    </dgm:pt>
    <dgm:pt modelId="{8680AA6B-3E22-4888-AC48-2CD62F6A2549}" type="pres">
      <dgm:prSet presAssocID="{995612F9-E16E-4A5A-878F-B131D480EAD7}" presName="image3" presStyleLbl="node3" presStyleIdx="0" presStyleCnt="2"/>
      <dgm:spPr>
        <a:blipFill rotWithShape="1">
          <a:blip xmlns:r="http://schemas.openxmlformats.org/officeDocument/2006/relationships" r:embed="rId3">
            <a:duotone>
              <a:schemeClr val="accent3">
                <a:shade val="45000"/>
                <a:satMod val="135000"/>
              </a:schemeClr>
              <a:prstClr val="white"/>
            </a:duotone>
          </a:blip>
          <a:stretch>
            <a:fillRect/>
          </a:stretch>
        </a:blipFill>
      </dgm:spPr>
    </dgm:pt>
    <dgm:pt modelId="{2B155BEC-CBB5-4F09-B82A-BB21F56FF4B3}" type="pres">
      <dgm:prSet presAssocID="{995612F9-E16E-4A5A-878F-B131D480EAD7}" presName="text3" presStyleLbl="revTx" presStyleIdx="2" presStyleCnt="5">
        <dgm:presLayoutVars>
          <dgm:chPref val="3"/>
        </dgm:presLayoutVars>
      </dgm:prSet>
      <dgm:spPr/>
    </dgm:pt>
    <dgm:pt modelId="{9FFEA6C0-7DF8-4CA2-A256-5F9379E89745}" type="pres">
      <dgm:prSet presAssocID="{995612F9-E16E-4A5A-878F-B131D480EAD7}" presName="hierChild4" presStyleCnt="0"/>
      <dgm:spPr/>
    </dgm:pt>
    <dgm:pt modelId="{E6626239-7788-49ED-A6A3-2038CAB33ACF}" type="pres">
      <dgm:prSet presAssocID="{65B5E536-E60B-43A2-B7EE-2B8E5110C459}" presName="Name10" presStyleLbl="parChTrans1D2" presStyleIdx="1" presStyleCnt="2"/>
      <dgm:spPr/>
    </dgm:pt>
    <dgm:pt modelId="{F0242D3D-BB1C-4588-9BCD-A3861609EBF9}" type="pres">
      <dgm:prSet presAssocID="{8EB6ABCC-BE11-4E4B-ADD6-BE087365474B}" presName="hierRoot2" presStyleCnt="0"/>
      <dgm:spPr/>
    </dgm:pt>
    <dgm:pt modelId="{2B60C51E-42AE-4CD2-BAD9-140B8DAEF604}" type="pres">
      <dgm:prSet presAssocID="{8EB6ABCC-BE11-4E4B-ADD6-BE087365474B}" presName="composite2" presStyleCnt="0"/>
      <dgm:spPr/>
    </dgm:pt>
    <dgm:pt modelId="{F31D31C5-4267-49A9-9B5E-A56CCDA14E5A}" type="pres">
      <dgm:prSet presAssocID="{8EB6ABCC-BE11-4E4B-ADD6-BE087365474B}" presName="image2" presStyleLbl="node2" presStyleIdx="1" presStyleCnt="2"/>
      <dgm:spPr>
        <a:blipFill>
          <a:blip xmlns:r="http://schemas.openxmlformats.org/officeDocument/2006/relationships"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l="-17000" r="-17000"/>
          </a:stretch>
        </a:blipFill>
      </dgm:spPr>
    </dgm:pt>
    <dgm:pt modelId="{24B50913-4A72-41D4-AB00-D5D0400FB53D}" type="pres">
      <dgm:prSet presAssocID="{8EB6ABCC-BE11-4E4B-ADD6-BE087365474B}" presName="text2" presStyleLbl="revTx" presStyleIdx="3" presStyleCnt="5">
        <dgm:presLayoutVars>
          <dgm:chPref val="3"/>
        </dgm:presLayoutVars>
      </dgm:prSet>
      <dgm:spPr/>
    </dgm:pt>
    <dgm:pt modelId="{9F91C849-6837-4BED-B5D1-C1BA6649AECC}" type="pres">
      <dgm:prSet presAssocID="{8EB6ABCC-BE11-4E4B-ADD6-BE087365474B}" presName="hierChild3" presStyleCnt="0"/>
      <dgm:spPr/>
    </dgm:pt>
    <dgm:pt modelId="{970CED65-A15F-431D-9CA2-5E217F079A4B}" type="pres">
      <dgm:prSet presAssocID="{A4402448-EEC9-450C-A811-B68820E98450}" presName="Name17" presStyleLbl="parChTrans1D3" presStyleIdx="1" presStyleCnt="2"/>
      <dgm:spPr/>
    </dgm:pt>
    <dgm:pt modelId="{68E1E42F-EE37-4F3E-8A89-F2D22688E4AB}" type="pres">
      <dgm:prSet presAssocID="{A6E8C0B9-DAD2-4685-9B4A-859006B25C26}" presName="hierRoot3" presStyleCnt="0"/>
      <dgm:spPr/>
    </dgm:pt>
    <dgm:pt modelId="{8BB51956-3174-4D32-BA07-7C8AE2D8BA9B}" type="pres">
      <dgm:prSet presAssocID="{A6E8C0B9-DAD2-4685-9B4A-859006B25C26}" presName="composite3" presStyleCnt="0"/>
      <dgm:spPr/>
    </dgm:pt>
    <dgm:pt modelId="{066F8AB2-9A09-4845-9C96-4B805A411B76}" type="pres">
      <dgm:prSet presAssocID="{A6E8C0B9-DAD2-4685-9B4A-859006B25C26}" presName="image3" presStyleLbl="node3" presStyleIdx="1" presStyleCnt="2"/>
      <dgm:spPr>
        <a:blipFill>
          <a:blip xmlns:r="http://schemas.openxmlformats.org/officeDocument/2006/relationships"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l="-17000" r="-17000"/>
          </a:stretch>
        </a:blipFill>
      </dgm:spPr>
    </dgm:pt>
    <dgm:pt modelId="{3E827B6F-DC10-4F84-8012-3B8171D97DAA}" type="pres">
      <dgm:prSet presAssocID="{A6E8C0B9-DAD2-4685-9B4A-859006B25C26}" presName="text3" presStyleLbl="revTx" presStyleIdx="4" presStyleCnt="5">
        <dgm:presLayoutVars>
          <dgm:chPref val="3"/>
        </dgm:presLayoutVars>
      </dgm:prSet>
      <dgm:spPr/>
    </dgm:pt>
    <dgm:pt modelId="{7812ED74-2B45-42C2-A627-2A89FB704C65}" type="pres">
      <dgm:prSet presAssocID="{A6E8C0B9-DAD2-4685-9B4A-859006B25C26}" presName="hierChild4" presStyleCnt="0"/>
      <dgm:spPr/>
    </dgm:pt>
  </dgm:ptLst>
  <dgm:cxnLst>
    <dgm:cxn modelId="{ABB0C90C-D161-48A5-8A4C-05D950474FE3}" type="presOf" srcId="{A4402448-EEC9-450C-A811-B68820E98450}" destId="{970CED65-A15F-431D-9CA2-5E217F079A4B}" srcOrd="0" destOrd="0" presId="urn:microsoft.com/office/officeart/2009/layout/CirclePictureHierarchy"/>
    <dgm:cxn modelId="{BDCE6A2E-358D-45E7-B00E-C9F7A769ED6A}" type="presOf" srcId="{B08581D8-6483-44F7-BF6E-1A13D9C1E72B}" destId="{4EB20F5C-6A44-49DC-B4AC-828A0ECFF219}" srcOrd="0" destOrd="0" presId="urn:microsoft.com/office/officeart/2009/layout/CirclePictureHierarchy"/>
    <dgm:cxn modelId="{32CBB747-D096-45EF-9746-BADCD5BCE228}" srcId="{BCAEBAC7-6182-4E84-8CE5-A667D0BC428C}" destId="{8EB6ABCC-BE11-4E4B-ADD6-BE087365474B}" srcOrd="1" destOrd="0" parTransId="{65B5E536-E60B-43A2-B7EE-2B8E5110C459}" sibTransId="{F21C6E19-A54E-4D56-A778-49DABE8490CC}"/>
    <dgm:cxn modelId="{EAA44A4B-0D56-4B99-8BD6-F62DC6810310}" type="presOf" srcId="{A6E8C0B9-DAD2-4685-9B4A-859006B25C26}" destId="{3E827B6F-DC10-4F84-8012-3B8171D97DAA}" srcOrd="0" destOrd="0" presId="urn:microsoft.com/office/officeart/2009/layout/CirclePictureHierarchy"/>
    <dgm:cxn modelId="{8E1E7273-2B41-412C-9AB0-7704916F3D0F}" srcId="{B08581D8-6483-44F7-BF6E-1A13D9C1E72B}" destId="{995612F9-E16E-4A5A-878F-B131D480EAD7}" srcOrd="0" destOrd="0" parTransId="{9B897B39-B224-4E14-B8B3-BD6C87C43DBD}" sibTransId="{14F63892-8A59-4607-8977-47326473F12F}"/>
    <dgm:cxn modelId="{24BDAC57-FCC0-4636-A978-CA7630E1B648}" srcId="{8EB6ABCC-BE11-4E4B-ADD6-BE087365474B}" destId="{A6E8C0B9-DAD2-4685-9B4A-859006B25C26}" srcOrd="0" destOrd="0" parTransId="{A4402448-EEC9-450C-A811-B68820E98450}" sibTransId="{1E2CC428-3856-4088-8D31-8AD0230D668F}"/>
    <dgm:cxn modelId="{D41AE77E-B0B1-4D2E-AA2E-61B4C67C2242}" type="presOf" srcId="{BCAEBAC7-6182-4E84-8CE5-A667D0BC428C}" destId="{534A63F0-DC5B-4CD2-8F74-9F5306279788}" srcOrd="0" destOrd="0" presId="urn:microsoft.com/office/officeart/2009/layout/CirclePictureHierarchy"/>
    <dgm:cxn modelId="{27349D84-4654-4B13-88BC-BDD595655651}" type="presOf" srcId="{9B897B39-B224-4E14-B8B3-BD6C87C43DBD}" destId="{1C9143DE-855B-4586-A3CF-AA5043135C66}" srcOrd="0" destOrd="0" presId="urn:microsoft.com/office/officeart/2009/layout/CirclePictureHierarchy"/>
    <dgm:cxn modelId="{E6933B92-60C7-452A-B820-C8207FB3EA2B}" srcId="{1C4AB0EB-4BDA-4D8C-BB19-C0F601AF740E}" destId="{BCAEBAC7-6182-4E84-8CE5-A667D0BC428C}" srcOrd="0" destOrd="0" parTransId="{C0D63A8C-5532-4C88-86A7-99A04DD69749}" sibTransId="{0AA5A3E1-28ED-4FEB-BDA5-BF25F64E9164}"/>
    <dgm:cxn modelId="{23C7B399-1CC0-4C48-8ADB-180CF8FB75D8}" type="presOf" srcId="{8EB6ABCC-BE11-4E4B-ADD6-BE087365474B}" destId="{24B50913-4A72-41D4-AB00-D5D0400FB53D}" srcOrd="0" destOrd="0" presId="urn:microsoft.com/office/officeart/2009/layout/CirclePictureHierarchy"/>
    <dgm:cxn modelId="{9569218A-7D8C-4302-ABBA-35E46989EA71}" type="presOf" srcId="{386FADF9-A31C-425B-BF33-2A38515A9FCF}" destId="{DC7570AD-2A0E-4AA9-9A40-0EFBA404F0B6}" srcOrd="0" destOrd="0" presId="urn:microsoft.com/office/officeart/2009/layout/CirclePictureHierarchy"/>
    <dgm:cxn modelId="{2C81ECA0-AD69-4494-83A0-3A17E2AFA91F}" type="presOf" srcId="{1C4AB0EB-4BDA-4D8C-BB19-C0F601AF740E}" destId="{385FC034-2F8A-49AE-A6C3-3B1EF069FA5C}" srcOrd="0" destOrd="0" presId="urn:microsoft.com/office/officeart/2009/layout/CirclePictureHierarchy"/>
    <dgm:cxn modelId="{F0A803A1-BFE7-4C6B-94B0-5903179B38B5}" type="presOf" srcId="{65B5E536-E60B-43A2-B7EE-2B8E5110C459}" destId="{E6626239-7788-49ED-A6A3-2038CAB33ACF}" srcOrd="0" destOrd="0" presId="urn:microsoft.com/office/officeart/2009/layout/CirclePictureHierarchy"/>
    <dgm:cxn modelId="{569EC2EE-B802-45D9-8F81-95E5658770B5}" type="presOf" srcId="{995612F9-E16E-4A5A-878F-B131D480EAD7}" destId="{2B155BEC-CBB5-4F09-B82A-BB21F56FF4B3}" srcOrd="0" destOrd="0" presId="urn:microsoft.com/office/officeart/2009/layout/CirclePictureHierarchy"/>
    <dgm:cxn modelId="{5A3A8CF9-E8DF-4825-898C-F01B673901AB}" srcId="{BCAEBAC7-6182-4E84-8CE5-A667D0BC428C}" destId="{B08581D8-6483-44F7-BF6E-1A13D9C1E72B}" srcOrd="0" destOrd="0" parTransId="{386FADF9-A31C-425B-BF33-2A38515A9FCF}" sibTransId="{2BC94973-FB48-4C82-9EB3-452B525810E5}"/>
    <dgm:cxn modelId="{F75C447F-D930-4AB0-B324-6BED8B70FFA6}" type="presParOf" srcId="{385FC034-2F8A-49AE-A6C3-3B1EF069FA5C}" destId="{CF1023B6-A6C3-4999-A4F1-CBD00FD3C467}" srcOrd="0" destOrd="0" presId="urn:microsoft.com/office/officeart/2009/layout/CirclePictureHierarchy"/>
    <dgm:cxn modelId="{20A0FB91-7100-49FB-BB52-C035D50871D2}" type="presParOf" srcId="{CF1023B6-A6C3-4999-A4F1-CBD00FD3C467}" destId="{EB82DC85-B999-4FB8-86E0-B28A3B54795D}" srcOrd="0" destOrd="0" presId="urn:microsoft.com/office/officeart/2009/layout/CirclePictureHierarchy"/>
    <dgm:cxn modelId="{40B0C792-B812-4637-9758-D3FEBAA05172}" type="presParOf" srcId="{EB82DC85-B999-4FB8-86E0-B28A3B54795D}" destId="{1FFBD30D-C6EC-4B34-9A5D-742E1A044F35}" srcOrd="0" destOrd="0" presId="urn:microsoft.com/office/officeart/2009/layout/CirclePictureHierarchy"/>
    <dgm:cxn modelId="{2F1CD405-439F-4FE0-853E-69DCB5E6840D}" type="presParOf" srcId="{EB82DC85-B999-4FB8-86E0-B28A3B54795D}" destId="{534A63F0-DC5B-4CD2-8F74-9F5306279788}" srcOrd="1" destOrd="0" presId="urn:microsoft.com/office/officeart/2009/layout/CirclePictureHierarchy"/>
    <dgm:cxn modelId="{00266596-E8E8-4FA4-836C-2C1B578D26F8}" type="presParOf" srcId="{CF1023B6-A6C3-4999-A4F1-CBD00FD3C467}" destId="{504208C5-568D-4A83-A6DB-59F15F88E234}" srcOrd="1" destOrd="0" presId="urn:microsoft.com/office/officeart/2009/layout/CirclePictureHierarchy"/>
    <dgm:cxn modelId="{21969EE8-9FE2-4CBF-8B9D-DA0E0139395C}" type="presParOf" srcId="{504208C5-568D-4A83-A6DB-59F15F88E234}" destId="{DC7570AD-2A0E-4AA9-9A40-0EFBA404F0B6}" srcOrd="0" destOrd="0" presId="urn:microsoft.com/office/officeart/2009/layout/CirclePictureHierarchy"/>
    <dgm:cxn modelId="{A3A5263B-D767-4426-A45B-102EDCC4796C}" type="presParOf" srcId="{504208C5-568D-4A83-A6DB-59F15F88E234}" destId="{9C53DF3E-ABAC-4B08-B2CF-6579AA56C0E5}" srcOrd="1" destOrd="0" presId="urn:microsoft.com/office/officeart/2009/layout/CirclePictureHierarchy"/>
    <dgm:cxn modelId="{7C9730B4-F5D5-48A8-8057-0FC8EABC66BD}" type="presParOf" srcId="{9C53DF3E-ABAC-4B08-B2CF-6579AA56C0E5}" destId="{EBD41565-1E4E-4C01-ACDF-E469A13A0B6F}" srcOrd="0" destOrd="0" presId="urn:microsoft.com/office/officeart/2009/layout/CirclePictureHierarchy"/>
    <dgm:cxn modelId="{B3B48823-5C37-495E-BE9F-269ACE81A4D1}" type="presParOf" srcId="{EBD41565-1E4E-4C01-ACDF-E469A13A0B6F}" destId="{056C32B9-E9CD-425B-8FE3-2A7826E74770}" srcOrd="0" destOrd="0" presId="urn:microsoft.com/office/officeart/2009/layout/CirclePictureHierarchy"/>
    <dgm:cxn modelId="{9C7535A8-3EFC-4AAB-8104-A51C7BA85A90}" type="presParOf" srcId="{EBD41565-1E4E-4C01-ACDF-E469A13A0B6F}" destId="{4EB20F5C-6A44-49DC-B4AC-828A0ECFF219}" srcOrd="1" destOrd="0" presId="urn:microsoft.com/office/officeart/2009/layout/CirclePictureHierarchy"/>
    <dgm:cxn modelId="{E9B322D6-F176-440D-A182-2C7B78C8FA3E}" type="presParOf" srcId="{9C53DF3E-ABAC-4B08-B2CF-6579AA56C0E5}" destId="{DD0FE2F2-88FF-4584-BFA9-DB60470FBA86}" srcOrd="1" destOrd="0" presId="urn:microsoft.com/office/officeart/2009/layout/CirclePictureHierarchy"/>
    <dgm:cxn modelId="{990093D6-C832-4119-BAD7-9CE7FAF1DAE5}" type="presParOf" srcId="{DD0FE2F2-88FF-4584-BFA9-DB60470FBA86}" destId="{1C9143DE-855B-4586-A3CF-AA5043135C66}" srcOrd="0" destOrd="0" presId="urn:microsoft.com/office/officeart/2009/layout/CirclePictureHierarchy"/>
    <dgm:cxn modelId="{23460B5C-7FAE-489C-8417-E81C2B3B6F85}" type="presParOf" srcId="{DD0FE2F2-88FF-4584-BFA9-DB60470FBA86}" destId="{071B6DC4-FD84-4869-9F43-BC502191B045}" srcOrd="1" destOrd="0" presId="urn:microsoft.com/office/officeart/2009/layout/CirclePictureHierarchy"/>
    <dgm:cxn modelId="{B82BF899-D038-4546-9037-67F7A21F372B}" type="presParOf" srcId="{071B6DC4-FD84-4869-9F43-BC502191B045}" destId="{AE3A5EE0-4C1D-4D09-9BDF-75468636EB64}" srcOrd="0" destOrd="0" presId="urn:microsoft.com/office/officeart/2009/layout/CirclePictureHierarchy"/>
    <dgm:cxn modelId="{1B7B4B69-0A52-426D-8E35-EECF42DBEEF5}" type="presParOf" srcId="{AE3A5EE0-4C1D-4D09-9BDF-75468636EB64}" destId="{8680AA6B-3E22-4888-AC48-2CD62F6A2549}" srcOrd="0" destOrd="0" presId="urn:microsoft.com/office/officeart/2009/layout/CirclePictureHierarchy"/>
    <dgm:cxn modelId="{49495E87-B1F3-4D62-BC90-9050818C4F8E}" type="presParOf" srcId="{AE3A5EE0-4C1D-4D09-9BDF-75468636EB64}" destId="{2B155BEC-CBB5-4F09-B82A-BB21F56FF4B3}" srcOrd="1" destOrd="0" presId="urn:microsoft.com/office/officeart/2009/layout/CirclePictureHierarchy"/>
    <dgm:cxn modelId="{F17B3225-D628-4DBA-9A10-A492669842B6}" type="presParOf" srcId="{071B6DC4-FD84-4869-9F43-BC502191B045}" destId="{9FFEA6C0-7DF8-4CA2-A256-5F9379E89745}" srcOrd="1" destOrd="0" presId="urn:microsoft.com/office/officeart/2009/layout/CirclePictureHierarchy"/>
    <dgm:cxn modelId="{BC441C6A-99B2-4F3C-B356-95D3A68A3AA4}" type="presParOf" srcId="{504208C5-568D-4A83-A6DB-59F15F88E234}" destId="{E6626239-7788-49ED-A6A3-2038CAB33ACF}" srcOrd="2" destOrd="0" presId="urn:microsoft.com/office/officeart/2009/layout/CirclePictureHierarchy"/>
    <dgm:cxn modelId="{598D2698-A8D8-4F0A-BC6C-3329622B3E81}" type="presParOf" srcId="{504208C5-568D-4A83-A6DB-59F15F88E234}" destId="{F0242D3D-BB1C-4588-9BCD-A3861609EBF9}" srcOrd="3" destOrd="0" presId="urn:microsoft.com/office/officeart/2009/layout/CirclePictureHierarchy"/>
    <dgm:cxn modelId="{F7E60A37-5AB8-4072-82F6-B27EAF1592A2}" type="presParOf" srcId="{F0242D3D-BB1C-4588-9BCD-A3861609EBF9}" destId="{2B60C51E-42AE-4CD2-BAD9-140B8DAEF604}" srcOrd="0" destOrd="0" presId="urn:microsoft.com/office/officeart/2009/layout/CirclePictureHierarchy"/>
    <dgm:cxn modelId="{56270247-358C-4598-A680-52B0D6DD172C}" type="presParOf" srcId="{2B60C51E-42AE-4CD2-BAD9-140B8DAEF604}" destId="{F31D31C5-4267-49A9-9B5E-A56CCDA14E5A}" srcOrd="0" destOrd="0" presId="urn:microsoft.com/office/officeart/2009/layout/CirclePictureHierarchy"/>
    <dgm:cxn modelId="{1C0BACA6-8387-49EB-93E6-5EE475A8F22D}" type="presParOf" srcId="{2B60C51E-42AE-4CD2-BAD9-140B8DAEF604}" destId="{24B50913-4A72-41D4-AB00-D5D0400FB53D}" srcOrd="1" destOrd="0" presId="urn:microsoft.com/office/officeart/2009/layout/CirclePictureHierarchy"/>
    <dgm:cxn modelId="{29B29602-B294-43D3-87B7-564A0A92CC94}" type="presParOf" srcId="{F0242D3D-BB1C-4588-9BCD-A3861609EBF9}" destId="{9F91C849-6837-4BED-B5D1-C1BA6649AECC}" srcOrd="1" destOrd="0" presId="urn:microsoft.com/office/officeart/2009/layout/CirclePictureHierarchy"/>
    <dgm:cxn modelId="{0AEB0FFE-D1B4-4804-BEFA-9258D6C22C77}" type="presParOf" srcId="{9F91C849-6837-4BED-B5D1-C1BA6649AECC}" destId="{970CED65-A15F-431D-9CA2-5E217F079A4B}" srcOrd="0" destOrd="0" presId="urn:microsoft.com/office/officeart/2009/layout/CirclePictureHierarchy"/>
    <dgm:cxn modelId="{160CF7A4-41D8-4D4E-9904-B1FDD7BA7225}" type="presParOf" srcId="{9F91C849-6837-4BED-B5D1-C1BA6649AECC}" destId="{68E1E42F-EE37-4F3E-8A89-F2D22688E4AB}" srcOrd="1" destOrd="0" presId="urn:microsoft.com/office/officeart/2009/layout/CirclePictureHierarchy"/>
    <dgm:cxn modelId="{3435D6F5-8F76-4970-A480-71487D1241F7}" type="presParOf" srcId="{68E1E42F-EE37-4F3E-8A89-F2D22688E4AB}" destId="{8BB51956-3174-4D32-BA07-7C8AE2D8BA9B}" srcOrd="0" destOrd="0" presId="urn:microsoft.com/office/officeart/2009/layout/CirclePictureHierarchy"/>
    <dgm:cxn modelId="{BB2A8B9B-438A-4C1E-B8E0-FFA01A8D611C}" type="presParOf" srcId="{8BB51956-3174-4D32-BA07-7C8AE2D8BA9B}" destId="{066F8AB2-9A09-4845-9C96-4B805A411B76}" srcOrd="0" destOrd="0" presId="urn:microsoft.com/office/officeart/2009/layout/CirclePictureHierarchy"/>
    <dgm:cxn modelId="{82CDEE95-FD55-4CB9-A50C-F014D3959904}" type="presParOf" srcId="{8BB51956-3174-4D32-BA07-7C8AE2D8BA9B}" destId="{3E827B6F-DC10-4F84-8012-3B8171D97DAA}" srcOrd="1" destOrd="0" presId="urn:microsoft.com/office/officeart/2009/layout/CirclePictureHierarchy"/>
    <dgm:cxn modelId="{B5EE0531-4F13-43C1-BEA7-7A4087A8DB88}" type="presParOf" srcId="{68E1E42F-EE37-4F3E-8A89-F2D22688E4AB}" destId="{7812ED74-2B45-42C2-A627-2A89FB704C65}"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D05EE-C4A9-4B2D-9774-ED193CAEEC8E}"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n-AU"/>
        </a:p>
      </dgm:t>
    </dgm:pt>
    <dgm:pt modelId="{23239556-F1E7-4AA2-82CE-D2042AE1F908}">
      <dgm:prSet phldrT="[Text]"/>
      <dgm:spPr/>
      <dgm:t>
        <a:bodyPr/>
        <a:lstStyle/>
        <a:p>
          <a:r>
            <a:rPr lang="en-AU" dirty="0"/>
            <a:t>Guidelines</a:t>
          </a:r>
        </a:p>
      </dgm:t>
    </dgm:pt>
    <dgm:pt modelId="{DC9881EC-A174-4D33-9C4A-A6C61DAC9B87}" type="parTrans" cxnId="{242EAB3F-3C99-490E-B916-B19ED5E88A05}">
      <dgm:prSet/>
      <dgm:spPr/>
      <dgm:t>
        <a:bodyPr/>
        <a:lstStyle/>
        <a:p>
          <a:endParaRPr lang="en-AU"/>
        </a:p>
      </dgm:t>
    </dgm:pt>
    <dgm:pt modelId="{C24038A5-342B-4A05-AE80-9861EE15CBAC}" type="sibTrans" cxnId="{242EAB3F-3C99-490E-B916-B19ED5E88A05}">
      <dgm:prSet/>
      <dgm:spPr/>
      <dgm:t>
        <a:bodyPr/>
        <a:lstStyle/>
        <a:p>
          <a:endParaRPr lang="en-AU"/>
        </a:p>
      </dgm:t>
    </dgm:pt>
    <dgm:pt modelId="{9617143A-D2F6-48A1-B854-37B64493E7C0}">
      <dgm:prSet phldrT="[Text]"/>
      <dgm:spPr/>
      <dgm:t>
        <a:bodyPr/>
        <a:lstStyle/>
        <a:p>
          <a:r>
            <a:rPr lang="en-AU" dirty="0"/>
            <a:t>VTE Prevention Framework</a:t>
          </a:r>
        </a:p>
      </dgm:t>
    </dgm:pt>
    <dgm:pt modelId="{B2614D38-89D2-4FD4-BC9B-DA85564B8649}" type="parTrans" cxnId="{9D94DB56-15FE-49B0-ADBF-3DDD695CD008}">
      <dgm:prSet/>
      <dgm:spPr/>
      <dgm:t>
        <a:bodyPr/>
        <a:lstStyle/>
        <a:p>
          <a:endParaRPr lang="en-AU"/>
        </a:p>
      </dgm:t>
    </dgm:pt>
    <dgm:pt modelId="{AF049B06-67CA-43B9-8290-9844BB601DDE}" type="sibTrans" cxnId="{9D94DB56-15FE-49B0-ADBF-3DDD695CD008}">
      <dgm:prSet/>
      <dgm:spPr/>
      <dgm:t>
        <a:bodyPr/>
        <a:lstStyle/>
        <a:p>
          <a:endParaRPr lang="en-AU"/>
        </a:p>
      </dgm:t>
    </dgm:pt>
    <dgm:pt modelId="{773B0F67-0F28-43A3-B2BE-93B17AE8BB8E}">
      <dgm:prSet phldrT="[Text]"/>
      <dgm:spPr/>
      <dgm:t>
        <a:bodyPr/>
        <a:lstStyle/>
        <a:p>
          <a:r>
            <a:rPr lang="en-AU" dirty="0"/>
            <a:t>Revised Policy Directive</a:t>
          </a:r>
        </a:p>
      </dgm:t>
    </dgm:pt>
    <dgm:pt modelId="{D1F0DBA2-2F05-499D-A581-3C7A27A3B62F}" type="parTrans" cxnId="{EDD339FB-EA30-437D-B301-44D4D2C885E2}">
      <dgm:prSet/>
      <dgm:spPr/>
      <dgm:t>
        <a:bodyPr/>
        <a:lstStyle/>
        <a:p>
          <a:endParaRPr lang="en-AU"/>
        </a:p>
      </dgm:t>
    </dgm:pt>
    <dgm:pt modelId="{AB11270C-F1DA-452B-A736-A9641767B5BD}" type="sibTrans" cxnId="{EDD339FB-EA30-437D-B301-44D4D2C885E2}">
      <dgm:prSet/>
      <dgm:spPr/>
      <dgm:t>
        <a:bodyPr/>
        <a:lstStyle/>
        <a:p>
          <a:endParaRPr lang="en-AU"/>
        </a:p>
      </dgm:t>
    </dgm:pt>
    <dgm:pt modelId="{E39D192E-3491-4B1C-A9F1-58E765C77B9E}">
      <dgm:prSet phldrT="[Text]"/>
      <dgm:spPr/>
      <dgm:t>
        <a:bodyPr/>
        <a:lstStyle/>
        <a:p>
          <a:r>
            <a:rPr lang="en-AU" dirty="0"/>
            <a:t>Tools</a:t>
          </a:r>
        </a:p>
      </dgm:t>
    </dgm:pt>
    <dgm:pt modelId="{0056DFE8-F147-40FB-A62C-471E4E6F48F4}" type="parTrans" cxnId="{7AE27276-04BB-4630-9715-F4C4DD8CA995}">
      <dgm:prSet/>
      <dgm:spPr/>
      <dgm:t>
        <a:bodyPr/>
        <a:lstStyle/>
        <a:p>
          <a:endParaRPr lang="en-AU"/>
        </a:p>
      </dgm:t>
    </dgm:pt>
    <dgm:pt modelId="{0D899B56-9DBA-4FE6-9E5E-54CEC3C5F5E3}" type="sibTrans" cxnId="{7AE27276-04BB-4630-9715-F4C4DD8CA995}">
      <dgm:prSet/>
      <dgm:spPr/>
      <dgm:t>
        <a:bodyPr/>
        <a:lstStyle/>
        <a:p>
          <a:endParaRPr lang="en-AU"/>
        </a:p>
      </dgm:t>
    </dgm:pt>
    <dgm:pt modelId="{2D6376ED-FF3D-4EAC-8615-EB2DE095ED82}">
      <dgm:prSet phldrT="[Text]"/>
      <dgm:spPr/>
      <dgm:t>
        <a:bodyPr/>
        <a:lstStyle/>
        <a:p>
          <a:r>
            <a:rPr lang="en-AU" dirty="0">
              <a:solidFill>
                <a:srgbClr val="006666"/>
              </a:solidFill>
            </a:rPr>
            <a:t>Electronic support through eMR</a:t>
          </a:r>
        </a:p>
      </dgm:t>
    </dgm:pt>
    <dgm:pt modelId="{980C6D68-608A-4C5F-B6CB-29EBA9D4AA97}" type="parTrans" cxnId="{E4A1C11F-D3F1-46F8-963D-4531C5849F72}">
      <dgm:prSet/>
      <dgm:spPr/>
      <dgm:t>
        <a:bodyPr/>
        <a:lstStyle/>
        <a:p>
          <a:endParaRPr lang="en-AU"/>
        </a:p>
      </dgm:t>
    </dgm:pt>
    <dgm:pt modelId="{1892B505-1EDC-4A94-9AEF-689FE254DADA}" type="sibTrans" cxnId="{E4A1C11F-D3F1-46F8-963D-4531C5849F72}">
      <dgm:prSet/>
      <dgm:spPr/>
      <dgm:t>
        <a:bodyPr/>
        <a:lstStyle/>
        <a:p>
          <a:endParaRPr lang="en-AU"/>
        </a:p>
      </dgm:t>
    </dgm:pt>
    <dgm:pt modelId="{7BA5F63F-628F-41F9-A6FE-585C98CFA61B}">
      <dgm:prSet phldrT="[Text]"/>
      <dgm:spPr/>
      <dgm:t>
        <a:bodyPr/>
        <a:lstStyle/>
        <a:p>
          <a:r>
            <a:rPr lang="en-AU"/>
            <a:t>Audit / performance monitoring tool</a:t>
          </a:r>
        </a:p>
      </dgm:t>
    </dgm:pt>
    <dgm:pt modelId="{7156EC9A-CC60-4FFD-9052-81907F2E0651}" type="parTrans" cxnId="{F1A9924D-04ED-45F5-85CC-ABF7479906DA}">
      <dgm:prSet/>
      <dgm:spPr/>
      <dgm:t>
        <a:bodyPr/>
        <a:lstStyle/>
        <a:p>
          <a:endParaRPr lang="en-AU"/>
        </a:p>
      </dgm:t>
    </dgm:pt>
    <dgm:pt modelId="{6B2D46EB-0CE9-4B29-8D82-E4B6C814E823}" type="sibTrans" cxnId="{F1A9924D-04ED-45F5-85CC-ABF7479906DA}">
      <dgm:prSet/>
      <dgm:spPr/>
      <dgm:t>
        <a:bodyPr/>
        <a:lstStyle/>
        <a:p>
          <a:endParaRPr lang="en-AU"/>
        </a:p>
      </dgm:t>
    </dgm:pt>
    <dgm:pt modelId="{71455475-E6F9-487A-AF88-1150B2A5FD37}">
      <dgm:prSet phldrT="[Text]"/>
      <dgm:spPr/>
      <dgm:t>
        <a:bodyPr/>
        <a:lstStyle/>
        <a:p>
          <a:r>
            <a:rPr lang="en-AU" dirty="0"/>
            <a:t>Education and Raising Awareness</a:t>
          </a:r>
        </a:p>
      </dgm:t>
    </dgm:pt>
    <dgm:pt modelId="{6D7849B2-20CE-462A-BCDC-0C638718D7A3}" type="parTrans" cxnId="{C66DBEFD-71D6-44A4-8127-72D31374AC59}">
      <dgm:prSet/>
      <dgm:spPr/>
      <dgm:t>
        <a:bodyPr/>
        <a:lstStyle/>
        <a:p>
          <a:endParaRPr lang="en-AU"/>
        </a:p>
      </dgm:t>
    </dgm:pt>
    <dgm:pt modelId="{A8DEDCED-23D1-4ECA-8D48-567409857FA2}" type="sibTrans" cxnId="{C66DBEFD-71D6-44A4-8127-72D31374AC59}">
      <dgm:prSet/>
      <dgm:spPr/>
      <dgm:t>
        <a:bodyPr/>
        <a:lstStyle/>
        <a:p>
          <a:endParaRPr lang="en-AU"/>
        </a:p>
      </dgm:t>
    </dgm:pt>
    <dgm:pt modelId="{5CEC8042-18D8-414E-9CDB-4F6A21A8EE9D}">
      <dgm:prSet phldrT="[Text]"/>
      <dgm:spPr/>
      <dgm:t>
        <a:bodyPr/>
        <a:lstStyle/>
        <a:p>
          <a:r>
            <a:rPr lang="en-AU"/>
            <a:t>eLearning module for clinicians</a:t>
          </a:r>
        </a:p>
      </dgm:t>
    </dgm:pt>
    <dgm:pt modelId="{8C2FB342-AED4-4117-AC28-6336A7C2F1B6}" type="parTrans" cxnId="{BC4BCA4B-5730-44BC-ADFF-B7D108B73FC8}">
      <dgm:prSet/>
      <dgm:spPr/>
      <dgm:t>
        <a:bodyPr/>
        <a:lstStyle/>
        <a:p>
          <a:endParaRPr lang="en-AU"/>
        </a:p>
      </dgm:t>
    </dgm:pt>
    <dgm:pt modelId="{598D3A36-C60E-4046-AB00-3A20DBAAE730}" type="sibTrans" cxnId="{BC4BCA4B-5730-44BC-ADFF-B7D108B73FC8}">
      <dgm:prSet/>
      <dgm:spPr/>
      <dgm:t>
        <a:bodyPr/>
        <a:lstStyle/>
        <a:p>
          <a:endParaRPr lang="en-AU"/>
        </a:p>
      </dgm:t>
    </dgm:pt>
    <dgm:pt modelId="{9AAD82EE-BE20-4005-AA49-CA7F7A853430}">
      <dgm:prSet phldrT="[Text]"/>
      <dgm:spPr/>
      <dgm:t>
        <a:bodyPr/>
        <a:lstStyle/>
        <a:p>
          <a:r>
            <a:rPr lang="en-AU"/>
            <a:t>VTE Risk Assessment Tool</a:t>
          </a:r>
        </a:p>
      </dgm:t>
    </dgm:pt>
    <dgm:pt modelId="{287CDE99-476F-49DB-902B-94A4745552F9}" type="parTrans" cxnId="{51B1C224-EF1E-44D4-8A80-9DAF3F7E55AA}">
      <dgm:prSet/>
      <dgm:spPr/>
      <dgm:t>
        <a:bodyPr/>
        <a:lstStyle/>
        <a:p>
          <a:endParaRPr lang="en-AU"/>
        </a:p>
      </dgm:t>
    </dgm:pt>
    <dgm:pt modelId="{D3726564-9E18-44EA-85F1-C55C68F25B46}" type="sibTrans" cxnId="{51B1C224-EF1E-44D4-8A80-9DAF3F7E55AA}">
      <dgm:prSet/>
      <dgm:spPr/>
      <dgm:t>
        <a:bodyPr/>
        <a:lstStyle/>
        <a:p>
          <a:endParaRPr lang="en-AU"/>
        </a:p>
      </dgm:t>
    </dgm:pt>
    <dgm:pt modelId="{78520F38-F049-46B1-ACFC-B4821FA79EF1}">
      <dgm:prSet phldrT="[Text]"/>
      <dgm:spPr/>
      <dgm:t>
        <a:bodyPr/>
        <a:lstStyle/>
        <a:p>
          <a:r>
            <a:rPr lang="en-AU" dirty="0"/>
            <a:t>Non-fatal VTE Incident Management Tool</a:t>
          </a:r>
        </a:p>
      </dgm:t>
    </dgm:pt>
    <dgm:pt modelId="{042A346D-9C35-4CE3-959B-4C511899F807}" type="parTrans" cxnId="{B1C03FCF-C40A-4C35-A92C-22F0D57E39AA}">
      <dgm:prSet/>
      <dgm:spPr/>
      <dgm:t>
        <a:bodyPr/>
        <a:lstStyle/>
        <a:p>
          <a:endParaRPr lang="en-AU"/>
        </a:p>
      </dgm:t>
    </dgm:pt>
    <dgm:pt modelId="{73C31F77-F587-4D34-962D-54F7DCCF909B}" type="sibTrans" cxnId="{B1C03FCF-C40A-4C35-A92C-22F0D57E39AA}">
      <dgm:prSet/>
      <dgm:spPr/>
      <dgm:t>
        <a:bodyPr/>
        <a:lstStyle/>
        <a:p>
          <a:endParaRPr lang="en-AU"/>
        </a:p>
      </dgm:t>
    </dgm:pt>
    <dgm:pt modelId="{7FD24714-2991-43BE-B74F-3E38D7F32413}">
      <dgm:prSet phldrT="[Text]"/>
      <dgm:spPr/>
      <dgm:t>
        <a:bodyPr/>
        <a:lstStyle/>
        <a:p>
          <a:r>
            <a:rPr lang="en-AU"/>
            <a:t>Revised NIMC with dedicated VTE section</a:t>
          </a:r>
        </a:p>
      </dgm:t>
    </dgm:pt>
    <dgm:pt modelId="{834F11CC-8CE3-4D5F-A908-8E75A1B7D7A1}" type="parTrans" cxnId="{B8E03997-1B17-4287-B402-07ABE9646F3B}">
      <dgm:prSet/>
      <dgm:spPr/>
      <dgm:t>
        <a:bodyPr/>
        <a:lstStyle/>
        <a:p>
          <a:endParaRPr lang="en-AU"/>
        </a:p>
      </dgm:t>
    </dgm:pt>
    <dgm:pt modelId="{AB7C1EA4-42E8-4507-806E-06EF0C24DA4E}" type="sibTrans" cxnId="{B8E03997-1B17-4287-B402-07ABE9646F3B}">
      <dgm:prSet/>
      <dgm:spPr/>
      <dgm:t>
        <a:bodyPr/>
        <a:lstStyle/>
        <a:p>
          <a:endParaRPr lang="en-AU"/>
        </a:p>
      </dgm:t>
    </dgm:pt>
    <dgm:pt modelId="{BC6A0BC9-59E1-4B45-8CE8-ED176498115E}">
      <dgm:prSet phldrT="[Text]"/>
      <dgm:spPr/>
      <dgm:t>
        <a:bodyPr/>
        <a:lstStyle/>
        <a:p>
          <a:r>
            <a:rPr lang="en-AU" dirty="0">
              <a:solidFill>
                <a:srgbClr val="006666"/>
              </a:solidFill>
            </a:rPr>
            <a:t>Educational resources for clinician training</a:t>
          </a:r>
        </a:p>
      </dgm:t>
    </dgm:pt>
    <dgm:pt modelId="{E3730E2C-DFC8-4846-9C2C-737EB9B8FBFD}" type="parTrans" cxnId="{E48D25CB-1D4C-4572-880A-745B37144A4C}">
      <dgm:prSet/>
      <dgm:spPr/>
      <dgm:t>
        <a:bodyPr/>
        <a:lstStyle/>
        <a:p>
          <a:endParaRPr lang="en-AU"/>
        </a:p>
      </dgm:t>
    </dgm:pt>
    <dgm:pt modelId="{001D6FDF-9543-4A06-8C08-85BB6D23DA59}" type="sibTrans" cxnId="{E48D25CB-1D4C-4572-880A-745B37144A4C}">
      <dgm:prSet/>
      <dgm:spPr/>
      <dgm:t>
        <a:bodyPr/>
        <a:lstStyle/>
        <a:p>
          <a:endParaRPr lang="en-AU"/>
        </a:p>
      </dgm:t>
    </dgm:pt>
    <dgm:pt modelId="{B28DF3CB-0EFC-4C02-86EC-F146B21AC121}">
      <dgm:prSet phldrT="[Text]"/>
      <dgm:spPr/>
      <dgm:t>
        <a:bodyPr/>
        <a:lstStyle/>
        <a:p>
          <a:r>
            <a:rPr lang="en-AU"/>
            <a:t>Patient education material</a:t>
          </a:r>
        </a:p>
      </dgm:t>
    </dgm:pt>
    <dgm:pt modelId="{2E215F27-1C89-4F95-9EB8-83926F1238C4}" type="parTrans" cxnId="{199E523D-B8B8-4EE0-898C-9466C204DF1F}">
      <dgm:prSet/>
      <dgm:spPr/>
      <dgm:t>
        <a:bodyPr/>
        <a:lstStyle/>
        <a:p>
          <a:endParaRPr lang="en-AU"/>
        </a:p>
      </dgm:t>
    </dgm:pt>
    <dgm:pt modelId="{76BA2D87-316D-4795-A6C7-8585AE438FB7}" type="sibTrans" cxnId="{199E523D-B8B8-4EE0-898C-9466C204DF1F}">
      <dgm:prSet/>
      <dgm:spPr/>
      <dgm:t>
        <a:bodyPr/>
        <a:lstStyle/>
        <a:p>
          <a:endParaRPr lang="en-AU"/>
        </a:p>
      </dgm:t>
    </dgm:pt>
    <dgm:pt modelId="{A6D0D408-DEF5-4438-BAAD-2948A6A0C886}">
      <dgm:prSet phldrT="[Text]"/>
      <dgm:spPr/>
      <dgm:t>
        <a:bodyPr/>
        <a:lstStyle/>
        <a:p>
          <a:r>
            <a:rPr lang="en-AU"/>
            <a:t>Posters focused on patients, and clinicians</a:t>
          </a:r>
        </a:p>
      </dgm:t>
    </dgm:pt>
    <dgm:pt modelId="{B6638331-30C8-4C50-AF0E-F7F841EBE075}" type="parTrans" cxnId="{7D65F620-E26D-4118-B798-41AA8BBD636D}">
      <dgm:prSet/>
      <dgm:spPr/>
      <dgm:t>
        <a:bodyPr/>
        <a:lstStyle/>
        <a:p>
          <a:endParaRPr lang="en-AU"/>
        </a:p>
      </dgm:t>
    </dgm:pt>
    <dgm:pt modelId="{43561696-6BB1-4B76-BD25-DCECF6BD1FD9}" type="sibTrans" cxnId="{7D65F620-E26D-4118-B798-41AA8BBD636D}">
      <dgm:prSet/>
      <dgm:spPr/>
      <dgm:t>
        <a:bodyPr/>
        <a:lstStyle/>
        <a:p>
          <a:endParaRPr lang="en-AU"/>
        </a:p>
      </dgm:t>
    </dgm:pt>
    <dgm:pt modelId="{414CE3B8-1510-4480-A71B-D207E0011F3B}" type="pres">
      <dgm:prSet presAssocID="{F51D05EE-C4A9-4B2D-9774-ED193CAEEC8E}" presName="theList" presStyleCnt="0">
        <dgm:presLayoutVars>
          <dgm:dir/>
          <dgm:animLvl val="lvl"/>
          <dgm:resizeHandles val="exact"/>
        </dgm:presLayoutVars>
      </dgm:prSet>
      <dgm:spPr/>
    </dgm:pt>
    <dgm:pt modelId="{A3A70CFD-3876-4EB8-81FB-055A5CAA8710}" type="pres">
      <dgm:prSet presAssocID="{23239556-F1E7-4AA2-82CE-D2042AE1F908}" presName="compNode" presStyleCnt="0"/>
      <dgm:spPr/>
    </dgm:pt>
    <dgm:pt modelId="{6CDC048C-EE48-45AB-8712-9F5234F9689A}" type="pres">
      <dgm:prSet presAssocID="{23239556-F1E7-4AA2-82CE-D2042AE1F908}" presName="aNode" presStyleLbl="bgShp" presStyleIdx="0" presStyleCnt="3"/>
      <dgm:spPr/>
    </dgm:pt>
    <dgm:pt modelId="{0249A906-600B-4032-BFAC-3C6880B5609F}" type="pres">
      <dgm:prSet presAssocID="{23239556-F1E7-4AA2-82CE-D2042AE1F908}" presName="textNode" presStyleLbl="bgShp" presStyleIdx="0" presStyleCnt="3"/>
      <dgm:spPr/>
    </dgm:pt>
    <dgm:pt modelId="{417234E7-4A62-4D05-9AAB-024D3CA496B0}" type="pres">
      <dgm:prSet presAssocID="{23239556-F1E7-4AA2-82CE-D2042AE1F908}" presName="compChildNode" presStyleCnt="0"/>
      <dgm:spPr/>
    </dgm:pt>
    <dgm:pt modelId="{839EE885-D72A-4152-9F3B-4FE4ECE73857}" type="pres">
      <dgm:prSet presAssocID="{23239556-F1E7-4AA2-82CE-D2042AE1F908}" presName="theInnerList" presStyleCnt="0"/>
      <dgm:spPr/>
    </dgm:pt>
    <dgm:pt modelId="{0C5634D6-331A-475A-B33A-8C6E80924D37}" type="pres">
      <dgm:prSet presAssocID="{9617143A-D2F6-48A1-B854-37B64493E7C0}" presName="childNode" presStyleLbl="node1" presStyleIdx="0" presStyleCnt="11">
        <dgm:presLayoutVars>
          <dgm:bulletEnabled val="1"/>
        </dgm:presLayoutVars>
      </dgm:prSet>
      <dgm:spPr/>
    </dgm:pt>
    <dgm:pt modelId="{E771A042-360B-4452-949B-432A8B430002}" type="pres">
      <dgm:prSet presAssocID="{9617143A-D2F6-48A1-B854-37B64493E7C0}" presName="aSpace2" presStyleCnt="0"/>
      <dgm:spPr/>
    </dgm:pt>
    <dgm:pt modelId="{60BDEEA8-6AB4-4BFA-BF63-E78AAAF8D1F7}" type="pres">
      <dgm:prSet presAssocID="{773B0F67-0F28-43A3-B2BE-93B17AE8BB8E}" presName="childNode" presStyleLbl="node1" presStyleIdx="1" presStyleCnt="11">
        <dgm:presLayoutVars>
          <dgm:bulletEnabled val="1"/>
        </dgm:presLayoutVars>
      </dgm:prSet>
      <dgm:spPr/>
    </dgm:pt>
    <dgm:pt modelId="{A04BDBBA-9AC6-4577-9991-0E098671DC99}" type="pres">
      <dgm:prSet presAssocID="{23239556-F1E7-4AA2-82CE-D2042AE1F908}" presName="aSpace" presStyleCnt="0"/>
      <dgm:spPr/>
    </dgm:pt>
    <dgm:pt modelId="{C03B2884-8FFC-4EF4-B3F7-B0A2410989C6}" type="pres">
      <dgm:prSet presAssocID="{E39D192E-3491-4B1C-A9F1-58E765C77B9E}" presName="compNode" presStyleCnt="0"/>
      <dgm:spPr/>
    </dgm:pt>
    <dgm:pt modelId="{80718B91-9A12-4211-8F62-DDF18E77B2AC}" type="pres">
      <dgm:prSet presAssocID="{E39D192E-3491-4B1C-A9F1-58E765C77B9E}" presName="aNode" presStyleLbl="bgShp" presStyleIdx="1" presStyleCnt="3" custLinFactNeighborX="1094" custLinFactNeighborY="1488"/>
      <dgm:spPr/>
    </dgm:pt>
    <dgm:pt modelId="{EACC9E1F-3ABC-4518-9D38-963BC6F9794C}" type="pres">
      <dgm:prSet presAssocID="{E39D192E-3491-4B1C-A9F1-58E765C77B9E}" presName="textNode" presStyleLbl="bgShp" presStyleIdx="1" presStyleCnt="3"/>
      <dgm:spPr/>
    </dgm:pt>
    <dgm:pt modelId="{CBF6F76C-78F5-49CD-97E3-A70E21AB6B7A}" type="pres">
      <dgm:prSet presAssocID="{E39D192E-3491-4B1C-A9F1-58E765C77B9E}" presName="compChildNode" presStyleCnt="0"/>
      <dgm:spPr/>
    </dgm:pt>
    <dgm:pt modelId="{11D2CDB9-2708-42AC-A781-E0FC80F43252}" type="pres">
      <dgm:prSet presAssocID="{E39D192E-3491-4B1C-A9F1-58E765C77B9E}" presName="theInnerList" presStyleCnt="0"/>
      <dgm:spPr/>
    </dgm:pt>
    <dgm:pt modelId="{C3361D89-B8AE-4343-944C-C051E166765A}" type="pres">
      <dgm:prSet presAssocID="{9AAD82EE-BE20-4005-AA49-CA7F7A853430}" presName="childNode" presStyleLbl="node1" presStyleIdx="2" presStyleCnt="11">
        <dgm:presLayoutVars>
          <dgm:bulletEnabled val="1"/>
        </dgm:presLayoutVars>
      </dgm:prSet>
      <dgm:spPr/>
    </dgm:pt>
    <dgm:pt modelId="{86991AF7-2F0C-4A45-874F-888B804D3E30}" type="pres">
      <dgm:prSet presAssocID="{9AAD82EE-BE20-4005-AA49-CA7F7A853430}" presName="aSpace2" presStyleCnt="0"/>
      <dgm:spPr/>
    </dgm:pt>
    <dgm:pt modelId="{830A11C1-F34D-46A2-8035-F7E7C44E478C}" type="pres">
      <dgm:prSet presAssocID="{2D6376ED-FF3D-4EAC-8615-EB2DE095ED82}" presName="childNode" presStyleLbl="node1" presStyleIdx="3" presStyleCnt="11">
        <dgm:presLayoutVars>
          <dgm:bulletEnabled val="1"/>
        </dgm:presLayoutVars>
      </dgm:prSet>
      <dgm:spPr/>
    </dgm:pt>
    <dgm:pt modelId="{2548838C-8D38-48FC-B948-DC4C7A48CB37}" type="pres">
      <dgm:prSet presAssocID="{2D6376ED-FF3D-4EAC-8615-EB2DE095ED82}" presName="aSpace2" presStyleCnt="0"/>
      <dgm:spPr/>
    </dgm:pt>
    <dgm:pt modelId="{B72C69E5-A5D2-4B9C-BCF7-20B7C6E2CD81}" type="pres">
      <dgm:prSet presAssocID="{7BA5F63F-628F-41F9-A6FE-585C98CFA61B}" presName="childNode" presStyleLbl="node1" presStyleIdx="4" presStyleCnt="11">
        <dgm:presLayoutVars>
          <dgm:bulletEnabled val="1"/>
        </dgm:presLayoutVars>
      </dgm:prSet>
      <dgm:spPr/>
    </dgm:pt>
    <dgm:pt modelId="{B47DEECE-5586-4235-AA5E-291146C8D24F}" type="pres">
      <dgm:prSet presAssocID="{7BA5F63F-628F-41F9-A6FE-585C98CFA61B}" presName="aSpace2" presStyleCnt="0"/>
      <dgm:spPr/>
    </dgm:pt>
    <dgm:pt modelId="{5778E154-EACA-490D-A93F-D0EF4A9675FF}" type="pres">
      <dgm:prSet presAssocID="{78520F38-F049-46B1-ACFC-B4821FA79EF1}" presName="childNode" presStyleLbl="node1" presStyleIdx="5" presStyleCnt="11">
        <dgm:presLayoutVars>
          <dgm:bulletEnabled val="1"/>
        </dgm:presLayoutVars>
      </dgm:prSet>
      <dgm:spPr/>
    </dgm:pt>
    <dgm:pt modelId="{8AC1E1E3-E19E-4FFC-90A7-6F20FE7EFD7D}" type="pres">
      <dgm:prSet presAssocID="{78520F38-F049-46B1-ACFC-B4821FA79EF1}" presName="aSpace2" presStyleCnt="0"/>
      <dgm:spPr/>
    </dgm:pt>
    <dgm:pt modelId="{AF58D2F2-4D02-4B43-93BD-724308A6FD67}" type="pres">
      <dgm:prSet presAssocID="{7FD24714-2991-43BE-B74F-3E38D7F32413}" presName="childNode" presStyleLbl="node1" presStyleIdx="6" presStyleCnt="11">
        <dgm:presLayoutVars>
          <dgm:bulletEnabled val="1"/>
        </dgm:presLayoutVars>
      </dgm:prSet>
      <dgm:spPr/>
    </dgm:pt>
    <dgm:pt modelId="{B317690F-2938-49D3-B371-E3592EE436E8}" type="pres">
      <dgm:prSet presAssocID="{E39D192E-3491-4B1C-A9F1-58E765C77B9E}" presName="aSpace" presStyleCnt="0"/>
      <dgm:spPr/>
    </dgm:pt>
    <dgm:pt modelId="{1319AC4E-D052-4CAF-A1BD-672EFED7EB77}" type="pres">
      <dgm:prSet presAssocID="{71455475-E6F9-487A-AF88-1150B2A5FD37}" presName="compNode" presStyleCnt="0"/>
      <dgm:spPr/>
    </dgm:pt>
    <dgm:pt modelId="{32237A9C-9476-4DF7-AA5C-38BC4ED09B41}" type="pres">
      <dgm:prSet presAssocID="{71455475-E6F9-487A-AF88-1150B2A5FD37}" presName="aNode" presStyleLbl="bgShp" presStyleIdx="2" presStyleCnt="3"/>
      <dgm:spPr/>
    </dgm:pt>
    <dgm:pt modelId="{07BC40FD-C54A-4BD4-B6BC-15EA8414DEA0}" type="pres">
      <dgm:prSet presAssocID="{71455475-E6F9-487A-AF88-1150B2A5FD37}" presName="textNode" presStyleLbl="bgShp" presStyleIdx="2" presStyleCnt="3"/>
      <dgm:spPr/>
    </dgm:pt>
    <dgm:pt modelId="{FB0BD591-E1B4-44EE-9C11-762472201B9A}" type="pres">
      <dgm:prSet presAssocID="{71455475-E6F9-487A-AF88-1150B2A5FD37}" presName="compChildNode" presStyleCnt="0"/>
      <dgm:spPr/>
    </dgm:pt>
    <dgm:pt modelId="{2B059F79-5D25-4E25-A75B-93129FC5F10F}" type="pres">
      <dgm:prSet presAssocID="{71455475-E6F9-487A-AF88-1150B2A5FD37}" presName="theInnerList" presStyleCnt="0"/>
      <dgm:spPr/>
    </dgm:pt>
    <dgm:pt modelId="{49F455B5-F378-4BEE-A586-F80D97F908D1}" type="pres">
      <dgm:prSet presAssocID="{5CEC8042-18D8-414E-9CDB-4F6A21A8EE9D}" presName="childNode" presStyleLbl="node1" presStyleIdx="7" presStyleCnt="11">
        <dgm:presLayoutVars>
          <dgm:bulletEnabled val="1"/>
        </dgm:presLayoutVars>
      </dgm:prSet>
      <dgm:spPr/>
    </dgm:pt>
    <dgm:pt modelId="{654289DB-2E6C-4F0F-8913-58955E3A7461}" type="pres">
      <dgm:prSet presAssocID="{5CEC8042-18D8-414E-9CDB-4F6A21A8EE9D}" presName="aSpace2" presStyleCnt="0"/>
      <dgm:spPr/>
    </dgm:pt>
    <dgm:pt modelId="{CD8A8CF6-FD15-4994-A7BF-2106124319A1}" type="pres">
      <dgm:prSet presAssocID="{BC6A0BC9-59E1-4B45-8CE8-ED176498115E}" presName="childNode" presStyleLbl="node1" presStyleIdx="8" presStyleCnt="11">
        <dgm:presLayoutVars>
          <dgm:bulletEnabled val="1"/>
        </dgm:presLayoutVars>
      </dgm:prSet>
      <dgm:spPr/>
    </dgm:pt>
    <dgm:pt modelId="{7BE210BA-BDF9-44E2-98EC-8E164EE75DA6}" type="pres">
      <dgm:prSet presAssocID="{BC6A0BC9-59E1-4B45-8CE8-ED176498115E}" presName="aSpace2" presStyleCnt="0"/>
      <dgm:spPr/>
    </dgm:pt>
    <dgm:pt modelId="{EE921D77-0B1E-46DB-8271-556038940646}" type="pres">
      <dgm:prSet presAssocID="{B28DF3CB-0EFC-4C02-86EC-F146B21AC121}" presName="childNode" presStyleLbl="node1" presStyleIdx="9" presStyleCnt="11">
        <dgm:presLayoutVars>
          <dgm:bulletEnabled val="1"/>
        </dgm:presLayoutVars>
      </dgm:prSet>
      <dgm:spPr/>
    </dgm:pt>
    <dgm:pt modelId="{A717713F-930B-425D-B2C5-0729F7933830}" type="pres">
      <dgm:prSet presAssocID="{B28DF3CB-0EFC-4C02-86EC-F146B21AC121}" presName="aSpace2" presStyleCnt="0"/>
      <dgm:spPr/>
    </dgm:pt>
    <dgm:pt modelId="{4DBA7B0A-1398-4946-9D09-D8AFA1FEC567}" type="pres">
      <dgm:prSet presAssocID="{A6D0D408-DEF5-4438-BAAD-2948A6A0C886}" presName="childNode" presStyleLbl="node1" presStyleIdx="10" presStyleCnt="11">
        <dgm:presLayoutVars>
          <dgm:bulletEnabled val="1"/>
        </dgm:presLayoutVars>
      </dgm:prSet>
      <dgm:spPr/>
    </dgm:pt>
  </dgm:ptLst>
  <dgm:cxnLst>
    <dgm:cxn modelId="{E4A1C11F-D3F1-46F8-963D-4531C5849F72}" srcId="{E39D192E-3491-4B1C-A9F1-58E765C77B9E}" destId="{2D6376ED-FF3D-4EAC-8615-EB2DE095ED82}" srcOrd="1" destOrd="0" parTransId="{980C6D68-608A-4C5F-B6CB-29EBA9D4AA97}" sibTransId="{1892B505-1EDC-4A94-9AEF-689FE254DADA}"/>
    <dgm:cxn modelId="{7D65F620-E26D-4118-B798-41AA8BBD636D}" srcId="{71455475-E6F9-487A-AF88-1150B2A5FD37}" destId="{A6D0D408-DEF5-4438-BAAD-2948A6A0C886}" srcOrd="3" destOrd="0" parTransId="{B6638331-30C8-4C50-AF0E-F7F841EBE075}" sibTransId="{43561696-6BB1-4B76-BD25-DCECF6BD1FD9}"/>
    <dgm:cxn modelId="{51B1C224-EF1E-44D4-8A80-9DAF3F7E55AA}" srcId="{E39D192E-3491-4B1C-A9F1-58E765C77B9E}" destId="{9AAD82EE-BE20-4005-AA49-CA7F7A853430}" srcOrd="0" destOrd="0" parTransId="{287CDE99-476F-49DB-902B-94A4745552F9}" sibTransId="{D3726564-9E18-44EA-85F1-C55C68F25B46}"/>
    <dgm:cxn modelId="{E6AB2336-3E7D-4744-AE41-31D6261C5EAC}" type="presOf" srcId="{E39D192E-3491-4B1C-A9F1-58E765C77B9E}" destId="{80718B91-9A12-4211-8F62-DDF18E77B2AC}" srcOrd="0" destOrd="0" presId="urn:microsoft.com/office/officeart/2005/8/layout/lProcess2"/>
    <dgm:cxn modelId="{199E523D-B8B8-4EE0-898C-9466C204DF1F}" srcId="{71455475-E6F9-487A-AF88-1150B2A5FD37}" destId="{B28DF3CB-0EFC-4C02-86EC-F146B21AC121}" srcOrd="2" destOrd="0" parTransId="{2E215F27-1C89-4F95-9EB8-83926F1238C4}" sibTransId="{76BA2D87-316D-4795-A6C7-8585AE438FB7}"/>
    <dgm:cxn modelId="{242EAB3F-3C99-490E-B916-B19ED5E88A05}" srcId="{F51D05EE-C4A9-4B2D-9774-ED193CAEEC8E}" destId="{23239556-F1E7-4AA2-82CE-D2042AE1F908}" srcOrd="0" destOrd="0" parTransId="{DC9881EC-A174-4D33-9C4A-A6C61DAC9B87}" sibTransId="{C24038A5-342B-4A05-AE80-9861EE15CBAC}"/>
    <dgm:cxn modelId="{26C6D168-D188-46DB-A170-7B48333BF620}" type="presOf" srcId="{E39D192E-3491-4B1C-A9F1-58E765C77B9E}" destId="{EACC9E1F-3ABC-4518-9D38-963BC6F9794C}" srcOrd="1" destOrd="0" presId="urn:microsoft.com/office/officeart/2005/8/layout/lProcess2"/>
    <dgm:cxn modelId="{598FB16B-A304-463D-9543-F14B69EC3D2D}" type="presOf" srcId="{7FD24714-2991-43BE-B74F-3E38D7F32413}" destId="{AF58D2F2-4D02-4B43-93BD-724308A6FD67}" srcOrd="0" destOrd="0" presId="urn:microsoft.com/office/officeart/2005/8/layout/lProcess2"/>
    <dgm:cxn modelId="{BC4BCA4B-5730-44BC-ADFF-B7D108B73FC8}" srcId="{71455475-E6F9-487A-AF88-1150B2A5FD37}" destId="{5CEC8042-18D8-414E-9CDB-4F6A21A8EE9D}" srcOrd="0" destOrd="0" parTransId="{8C2FB342-AED4-4117-AC28-6336A7C2F1B6}" sibTransId="{598D3A36-C60E-4046-AB00-3A20DBAAE730}"/>
    <dgm:cxn modelId="{F1A9924D-04ED-45F5-85CC-ABF7479906DA}" srcId="{E39D192E-3491-4B1C-A9F1-58E765C77B9E}" destId="{7BA5F63F-628F-41F9-A6FE-585C98CFA61B}" srcOrd="2" destOrd="0" parTransId="{7156EC9A-CC60-4FFD-9052-81907F2E0651}" sibTransId="{6B2D46EB-0CE9-4B29-8D82-E4B6C814E823}"/>
    <dgm:cxn modelId="{D419AD4D-67CE-4BA9-A95C-44FB041E9673}" type="presOf" srcId="{B28DF3CB-0EFC-4C02-86EC-F146B21AC121}" destId="{EE921D77-0B1E-46DB-8271-556038940646}" srcOrd="0" destOrd="0" presId="urn:microsoft.com/office/officeart/2005/8/layout/lProcess2"/>
    <dgm:cxn modelId="{7AE27276-04BB-4630-9715-F4C4DD8CA995}" srcId="{F51D05EE-C4A9-4B2D-9774-ED193CAEEC8E}" destId="{E39D192E-3491-4B1C-A9F1-58E765C77B9E}" srcOrd="1" destOrd="0" parTransId="{0056DFE8-F147-40FB-A62C-471E4E6F48F4}" sibTransId="{0D899B56-9DBA-4FE6-9E5E-54CEC3C5F5E3}"/>
    <dgm:cxn modelId="{9D94DB56-15FE-49B0-ADBF-3DDD695CD008}" srcId="{23239556-F1E7-4AA2-82CE-D2042AE1F908}" destId="{9617143A-D2F6-48A1-B854-37B64493E7C0}" srcOrd="0" destOrd="0" parTransId="{B2614D38-89D2-4FD4-BC9B-DA85564B8649}" sibTransId="{AF049B06-67CA-43B9-8290-9844BB601DDE}"/>
    <dgm:cxn modelId="{B0793557-6BD0-487D-8340-2A47D658DAB5}" type="presOf" srcId="{5CEC8042-18D8-414E-9CDB-4F6A21A8EE9D}" destId="{49F455B5-F378-4BEE-A586-F80D97F908D1}" srcOrd="0" destOrd="0" presId="urn:microsoft.com/office/officeart/2005/8/layout/lProcess2"/>
    <dgm:cxn modelId="{10A91579-4B7E-40D9-AE86-E942135A79FD}" type="presOf" srcId="{F51D05EE-C4A9-4B2D-9774-ED193CAEEC8E}" destId="{414CE3B8-1510-4480-A71B-D207E0011F3B}" srcOrd="0" destOrd="0" presId="urn:microsoft.com/office/officeart/2005/8/layout/lProcess2"/>
    <dgm:cxn modelId="{8B114081-7B89-4B1D-9D85-689B8BE7FF9F}" type="presOf" srcId="{7BA5F63F-628F-41F9-A6FE-585C98CFA61B}" destId="{B72C69E5-A5D2-4B9C-BCF7-20B7C6E2CD81}" srcOrd="0" destOrd="0" presId="urn:microsoft.com/office/officeart/2005/8/layout/lProcess2"/>
    <dgm:cxn modelId="{9BEE8189-D653-4F6A-8D28-36B4DAF31118}" type="presOf" srcId="{773B0F67-0F28-43A3-B2BE-93B17AE8BB8E}" destId="{60BDEEA8-6AB4-4BFA-BF63-E78AAAF8D1F7}" srcOrd="0" destOrd="0" presId="urn:microsoft.com/office/officeart/2005/8/layout/lProcess2"/>
    <dgm:cxn modelId="{F5965295-448B-4733-A33B-F10942DAA81E}" type="presOf" srcId="{23239556-F1E7-4AA2-82CE-D2042AE1F908}" destId="{0249A906-600B-4032-BFAC-3C6880B5609F}" srcOrd="1" destOrd="0" presId="urn:microsoft.com/office/officeart/2005/8/layout/lProcess2"/>
    <dgm:cxn modelId="{B8E03997-1B17-4287-B402-07ABE9646F3B}" srcId="{E39D192E-3491-4B1C-A9F1-58E765C77B9E}" destId="{7FD24714-2991-43BE-B74F-3E38D7F32413}" srcOrd="4" destOrd="0" parTransId="{834F11CC-8CE3-4D5F-A908-8E75A1B7D7A1}" sibTransId="{AB7C1EA4-42E8-4507-806E-06EF0C24DA4E}"/>
    <dgm:cxn modelId="{F47FE98A-6B4C-48C7-BBAA-AC6D6F3F06AA}" type="presOf" srcId="{A6D0D408-DEF5-4438-BAAD-2948A6A0C886}" destId="{4DBA7B0A-1398-4946-9D09-D8AFA1FEC567}" srcOrd="0" destOrd="0" presId="urn:microsoft.com/office/officeart/2005/8/layout/lProcess2"/>
    <dgm:cxn modelId="{D39160A8-A5D9-439B-A734-D1F8DC2A82E2}" type="presOf" srcId="{BC6A0BC9-59E1-4B45-8CE8-ED176498115E}" destId="{CD8A8CF6-FD15-4994-A7BF-2106124319A1}" srcOrd="0" destOrd="0" presId="urn:microsoft.com/office/officeart/2005/8/layout/lProcess2"/>
    <dgm:cxn modelId="{8602F4AD-F1AA-476B-B481-875B1F386F2F}" type="presOf" srcId="{9617143A-D2F6-48A1-B854-37B64493E7C0}" destId="{0C5634D6-331A-475A-B33A-8C6E80924D37}" srcOrd="0" destOrd="0" presId="urn:microsoft.com/office/officeart/2005/8/layout/lProcess2"/>
    <dgm:cxn modelId="{49B0ABBF-E27C-4408-A5E2-5ECAE8EAA3D0}" type="presOf" srcId="{71455475-E6F9-487A-AF88-1150B2A5FD37}" destId="{07BC40FD-C54A-4BD4-B6BC-15EA8414DEA0}" srcOrd="1" destOrd="0" presId="urn:microsoft.com/office/officeart/2005/8/layout/lProcess2"/>
    <dgm:cxn modelId="{C0F6FEBF-04A5-4EE9-8130-D239B6829CE5}" type="presOf" srcId="{78520F38-F049-46B1-ACFC-B4821FA79EF1}" destId="{5778E154-EACA-490D-A93F-D0EF4A9675FF}" srcOrd="0" destOrd="0" presId="urn:microsoft.com/office/officeart/2005/8/layout/lProcess2"/>
    <dgm:cxn modelId="{D3910DE8-457E-4461-9326-9F109159A7AE}" type="presOf" srcId="{2D6376ED-FF3D-4EAC-8615-EB2DE095ED82}" destId="{830A11C1-F34D-46A2-8035-F7E7C44E478C}" srcOrd="0" destOrd="0" presId="urn:microsoft.com/office/officeart/2005/8/layout/lProcess2"/>
    <dgm:cxn modelId="{9E1717CB-E1BE-4B9D-8535-FF6873FB5ED9}" type="presOf" srcId="{9AAD82EE-BE20-4005-AA49-CA7F7A853430}" destId="{C3361D89-B8AE-4343-944C-C051E166765A}" srcOrd="0" destOrd="0" presId="urn:microsoft.com/office/officeart/2005/8/layout/lProcess2"/>
    <dgm:cxn modelId="{E48D25CB-1D4C-4572-880A-745B37144A4C}" srcId="{71455475-E6F9-487A-AF88-1150B2A5FD37}" destId="{BC6A0BC9-59E1-4B45-8CE8-ED176498115E}" srcOrd="1" destOrd="0" parTransId="{E3730E2C-DFC8-4846-9C2C-737EB9B8FBFD}" sibTransId="{001D6FDF-9543-4A06-8C08-85BB6D23DA59}"/>
    <dgm:cxn modelId="{B1C03FCF-C40A-4C35-A92C-22F0D57E39AA}" srcId="{E39D192E-3491-4B1C-A9F1-58E765C77B9E}" destId="{78520F38-F049-46B1-ACFC-B4821FA79EF1}" srcOrd="3" destOrd="0" parTransId="{042A346D-9C35-4CE3-959B-4C511899F807}" sibTransId="{73C31F77-F587-4D34-962D-54F7DCCF909B}"/>
    <dgm:cxn modelId="{1D25DCF4-03C4-40B0-924F-E58ED2A5B382}" type="presOf" srcId="{23239556-F1E7-4AA2-82CE-D2042AE1F908}" destId="{6CDC048C-EE48-45AB-8712-9F5234F9689A}" srcOrd="0" destOrd="0" presId="urn:microsoft.com/office/officeart/2005/8/layout/lProcess2"/>
    <dgm:cxn modelId="{369481D6-F150-4FE0-B0A4-03E6D78C8636}" type="presOf" srcId="{71455475-E6F9-487A-AF88-1150B2A5FD37}" destId="{32237A9C-9476-4DF7-AA5C-38BC4ED09B41}" srcOrd="0" destOrd="0" presId="urn:microsoft.com/office/officeart/2005/8/layout/lProcess2"/>
    <dgm:cxn modelId="{EDD339FB-EA30-437D-B301-44D4D2C885E2}" srcId="{23239556-F1E7-4AA2-82CE-D2042AE1F908}" destId="{773B0F67-0F28-43A3-B2BE-93B17AE8BB8E}" srcOrd="1" destOrd="0" parTransId="{D1F0DBA2-2F05-499D-A581-3C7A27A3B62F}" sibTransId="{AB11270C-F1DA-452B-A736-A9641767B5BD}"/>
    <dgm:cxn modelId="{C66DBEFD-71D6-44A4-8127-72D31374AC59}" srcId="{F51D05EE-C4A9-4B2D-9774-ED193CAEEC8E}" destId="{71455475-E6F9-487A-AF88-1150B2A5FD37}" srcOrd="2" destOrd="0" parTransId="{6D7849B2-20CE-462A-BCDC-0C638718D7A3}" sibTransId="{A8DEDCED-23D1-4ECA-8D48-567409857FA2}"/>
    <dgm:cxn modelId="{7DCFDBAC-75F4-4AE1-B62F-DFD8346AAB0B}" type="presParOf" srcId="{414CE3B8-1510-4480-A71B-D207E0011F3B}" destId="{A3A70CFD-3876-4EB8-81FB-055A5CAA8710}" srcOrd="0" destOrd="0" presId="urn:microsoft.com/office/officeart/2005/8/layout/lProcess2"/>
    <dgm:cxn modelId="{AC6A90C2-6128-4774-B790-DD854CEBD816}" type="presParOf" srcId="{A3A70CFD-3876-4EB8-81FB-055A5CAA8710}" destId="{6CDC048C-EE48-45AB-8712-9F5234F9689A}" srcOrd="0" destOrd="0" presId="urn:microsoft.com/office/officeart/2005/8/layout/lProcess2"/>
    <dgm:cxn modelId="{E989A578-55C8-4417-BA82-E0D17495319E}" type="presParOf" srcId="{A3A70CFD-3876-4EB8-81FB-055A5CAA8710}" destId="{0249A906-600B-4032-BFAC-3C6880B5609F}" srcOrd="1" destOrd="0" presId="urn:microsoft.com/office/officeart/2005/8/layout/lProcess2"/>
    <dgm:cxn modelId="{371299CF-6D66-4920-8A9D-5C813055D7EA}" type="presParOf" srcId="{A3A70CFD-3876-4EB8-81FB-055A5CAA8710}" destId="{417234E7-4A62-4D05-9AAB-024D3CA496B0}" srcOrd="2" destOrd="0" presId="urn:microsoft.com/office/officeart/2005/8/layout/lProcess2"/>
    <dgm:cxn modelId="{0982DDC4-1469-45A2-8956-9418D05AF417}" type="presParOf" srcId="{417234E7-4A62-4D05-9AAB-024D3CA496B0}" destId="{839EE885-D72A-4152-9F3B-4FE4ECE73857}" srcOrd="0" destOrd="0" presId="urn:microsoft.com/office/officeart/2005/8/layout/lProcess2"/>
    <dgm:cxn modelId="{93910735-1FF4-46A2-8C3D-B1F6F3172306}" type="presParOf" srcId="{839EE885-D72A-4152-9F3B-4FE4ECE73857}" destId="{0C5634D6-331A-475A-B33A-8C6E80924D37}" srcOrd="0" destOrd="0" presId="urn:microsoft.com/office/officeart/2005/8/layout/lProcess2"/>
    <dgm:cxn modelId="{8DBE8EF8-4D9F-40E3-84BE-70904F677718}" type="presParOf" srcId="{839EE885-D72A-4152-9F3B-4FE4ECE73857}" destId="{E771A042-360B-4452-949B-432A8B430002}" srcOrd="1" destOrd="0" presId="urn:microsoft.com/office/officeart/2005/8/layout/lProcess2"/>
    <dgm:cxn modelId="{4DCFDEC2-03C1-4365-80DA-808F1C397882}" type="presParOf" srcId="{839EE885-D72A-4152-9F3B-4FE4ECE73857}" destId="{60BDEEA8-6AB4-4BFA-BF63-E78AAAF8D1F7}" srcOrd="2" destOrd="0" presId="urn:microsoft.com/office/officeart/2005/8/layout/lProcess2"/>
    <dgm:cxn modelId="{07D1E4E8-5424-43D6-A3E0-E74AD9D6924D}" type="presParOf" srcId="{414CE3B8-1510-4480-A71B-D207E0011F3B}" destId="{A04BDBBA-9AC6-4577-9991-0E098671DC99}" srcOrd="1" destOrd="0" presId="urn:microsoft.com/office/officeart/2005/8/layout/lProcess2"/>
    <dgm:cxn modelId="{02BA0549-1645-49C9-B338-BE93CBA3B3B1}" type="presParOf" srcId="{414CE3B8-1510-4480-A71B-D207E0011F3B}" destId="{C03B2884-8FFC-4EF4-B3F7-B0A2410989C6}" srcOrd="2" destOrd="0" presId="urn:microsoft.com/office/officeart/2005/8/layout/lProcess2"/>
    <dgm:cxn modelId="{B77EFE8A-2C88-417A-B5A3-999F06E84C1E}" type="presParOf" srcId="{C03B2884-8FFC-4EF4-B3F7-B0A2410989C6}" destId="{80718B91-9A12-4211-8F62-DDF18E77B2AC}" srcOrd="0" destOrd="0" presId="urn:microsoft.com/office/officeart/2005/8/layout/lProcess2"/>
    <dgm:cxn modelId="{F6B2FAAB-6D3E-4F5A-A1C4-C4B3B57E00EA}" type="presParOf" srcId="{C03B2884-8FFC-4EF4-B3F7-B0A2410989C6}" destId="{EACC9E1F-3ABC-4518-9D38-963BC6F9794C}" srcOrd="1" destOrd="0" presId="urn:microsoft.com/office/officeart/2005/8/layout/lProcess2"/>
    <dgm:cxn modelId="{3029D310-D3AA-4A48-8557-4D053C52EBBB}" type="presParOf" srcId="{C03B2884-8FFC-4EF4-B3F7-B0A2410989C6}" destId="{CBF6F76C-78F5-49CD-97E3-A70E21AB6B7A}" srcOrd="2" destOrd="0" presId="urn:microsoft.com/office/officeart/2005/8/layout/lProcess2"/>
    <dgm:cxn modelId="{5B55EF39-EDAE-49DD-8CCC-97643CFED106}" type="presParOf" srcId="{CBF6F76C-78F5-49CD-97E3-A70E21AB6B7A}" destId="{11D2CDB9-2708-42AC-A781-E0FC80F43252}" srcOrd="0" destOrd="0" presId="urn:microsoft.com/office/officeart/2005/8/layout/lProcess2"/>
    <dgm:cxn modelId="{87058381-9CDA-4CBA-88A5-D9E954A9583A}" type="presParOf" srcId="{11D2CDB9-2708-42AC-A781-E0FC80F43252}" destId="{C3361D89-B8AE-4343-944C-C051E166765A}" srcOrd="0" destOrd="0" presId="urn:microsoft.com/office/officeart/2005/8/layout/lProcess2"/>
    <dgm:cxn modelId="{F1494206-1BC8-4AE8-ACF2-A540F8860A51}" type="presParOf" srcId="{11D2CDB9-2708-42AC-A781-E0FC80F43252}" destId="{86991AF7-2F0C-4A45-874F-888B804D3E30}" srcOrd="1" destOrd="0" presId="urn:microsoft.com/office/officeart/2005/8/layout/lProcess2"/>
    <dgm:cxn modelId="{B118A4C0-5A13-4F19-BF0C-D57B2D27058B}" type="presParOf" srcId="{11D2CDB9-2708-42AC-A781-E0FC80F43252}" destId="{830A11C1-F34D-46A2-8035-F7E7C44E478C}" srcOrd="2" destOrd="0" presId="urn:microsoft.com/office/officeart/2005/8/layout/lProcess2"/>
    <dgm:cxn modelId="{474FCFC0-12E7-4B48-8839-2EEBC70C2F93}" type="presParOf" srcId="{11D2CDB9-2708-42AC-A781-E0FC80F43252}" destId="{2548838C-8D38-48FC-B948-DC4C7A48CB37}" srcOrd="3" destOrd="0" presId="urn:microsoft.com/office/officeart/2005/8/layout/lProcess2"/>
    <dgm:cxn modelId="{A4381178-7A77-47B7-BE27-B8463BC60598}" type="presParOf" srcId="{11D2CDB9-2708-42AC-A781-E0FC80F43252}" destId="{B72C69E5-A5D2-4B9C-BCF7-20B7C6E2CD81}" srcOrd="4" destOrd="0" presId="urn:microsoft.com/office/officeart/2005/8/layout/lProcess2"/>
    <dgm:cxn modelId="{AFF74E2E-553D-445A-85E1-5F408274EF99}" type="presParOf" srcId="{11D2CDB9-2708-42AC-A781-E0FC80F43252}" destId="{B47DEECE-5586-4235-AA5E-291146C8D24F}" srcOrd="5" destOrd="0" presId="urn:microsoft.com/office/officeart/2005/8/layout/lProcess2"/>
    <dgm:cxn modelId="{A611C57C-2951-46AB-9F63-3886158B20A3}" type="presParOf" srcId="{11D2CDB9-2708-42AC-A781-E0FC80F43252}" destId="{5778E154-EACA-490D-A93F-D0EF4A9675FF}" srcOrd="6" destOrd="0" presId="urn:microsoft.com/office/officeart/2005/8/layout/lProcess2"/>
    <dgm:cxn modelId="{3A9FDA6F-0571-435E-84BB-286447086BC1}" type="presParOf" srcId="{11D2CDB9-2708-42AC-A781-E0FC80F43252}" destId="{8AC1E1E3-E19E-4FFC-90A7-6F20FE7EFD7D}" srcOrd="7" destOrd="0" presId="urn:microsoft.com/office/officeart/2005/8/layout/lProcess2"/>
    <dgm:cxn modelId="{F0AE2871-29B4-400A-B42D-8603273107D9}" type="presParOf" srcId="{11D2CDB9-2708-42AC-A781-E0FC80F43252}" destId="{AF58D2F2-4D02-4B43-93BD-724308A6FD67}" srcOrd="8" destOrd="0" presId="urn:microsoft.com/office/officeart/2005/8/layout/lProcess2"/>
    <dgm:cxn modelId="{E9CCF091-8531-4BF6-9EC1-A979F22515E4}" type="presParOf" srcId="{414CE3B8-1510-4480-A71B-D207E0011F3B}" destId="{B317690F-2938-49D3-B371-E3592EE436E8}" srcOrd="3" destOrd="0" presId="urn:microsoft.com/office/officeart/2005/8/layout/lProcess2"/>
    <dgm:cxn modelId="{C7E03B8A-68F4-46F7-8191-536FE9EC2E56}" type="presParOf" srcId="{414CE3B8-1510-4480-A71B-D207E0011F3B}" destId="{1319AC4E-D052-4CAF-A1BD-672EFED7EB77}" srcOrd="4" destOrd="0" presId="urn:microsoft.com/office/officeart/2005/8/layout/lProcess2"/>
    <dgm:cxn modelId="{4F1BE264-EFDD-4FF4-A959-EB2B6443A8FE}" type="presParOf" srcId="{1319AC4E-D052-4CAF-A1BD-672EFED7EB77}" destId="{32237A9C-9476-4DF7-AA5C-38BC4ED09B41}" srcOrd="0" destOrd="0" presId="urn:microsoft.com/office/officeart/2005/8/layout/lProcess2"/>
    <dgm:cxn modelId="{5C16FEA3-6BAC-4AB0-83AC-A7633980ECFC}" type="presParOf" srcId="{1319AC4E-D052-4CAF-A1BD-672EFED7EB77}" destId="{07BC40FD-C54A-4BD4-B6BC-15EA8414DEA0}" srcOrd="1" destOrd="0" presId="urn:microsoft.com/office/officeart/2005/8/layout/lProcess2"/>
    <dgm:cxn modelId="{C2E7F16A-ED84-483B-83A1-A24559CA4E90}" type="presParOf" srcId="{1319AC4E-D052-4CAF-A1BD-672EFED7EB77}" destId="{FB0BD591-E1B4-44EE-9C11-762472201B9A}" srcOrd="2" destOrd="0" presId="urn:microsoft.com/office/officeart/2005/8/layout/lProcess2"/>
    <dgm:cxn modelId="{CBA74141-9787-4F73-AB7A-7AFEF29DB77C}" type="presParOf" srcId="{FB0BD591-E1B4-44EE-9C11-762472201B9A}" destId="{2B059F79-5D25-4E25-A75B-93129FC5F10F}" srcOrd="0" destOrd="0" presId="urn:microsoft.com/office/officeart/2005/8/layout/lProcess2"/>
    <dgm:cxn modelId="{910294FE-1DB3-4433-930B-B72517BD0FEC}" type="presParOf" srcId="{2B059F79-5D25-4E25-A75B-93129FC5F10F}" destId="{49F455B5-F378-4BEE-A586-F80D97F908D1}" srcOrd="0" destOrd="0" presId="urn:microsoft.com/office/officeart/2005/8/layout/lProcess2"/>
    <dgm:cxn modelId="{13056083-D8FE-49DF-A798-93D5419E1F68}" type="presParOf" srcId="{2B059F79-5D25-4E25-A75B-93129FC5F10F}" destId="{654289DB-2E6C-4F0F-8913-58955E3A7461}" srcOrd="1" destOrd="0" presId="urn:microsoft.com/office/officeart/2005/8/layout/lProcess2"/>
    <dgm:cxn modelId="{2EBEEBC9-0426-49FD-A8B6-C8582F36A1FD}" type="presParOf" srcId="{2B059F79-5D25-4E25-A75B-93129FC5F10F}" destId="{CD8A8CF6-FD15-4994-A7BF-2106124319A1}" srcOrd="2" destOrd="0" presId="urn:microsoft.com/office/officeart/2005/8/layout/lProcess2"/>
    <dgm:cxn modelId="{2C6EAD64-02BE-4BBB-80D7-F459FFC2AA75}" type="presParOf" srcId="{2B059F79-5D25-4E25-A75B-93129FC5F10F}" destId="{7BE210BA-BDF9-44E2-98EC-8E164EE75DA6}" srcOrd="3" destOrd="0" presId="urn:microsoft.com/office/officeart/2005/8/layout/lProcess2"/>
    <dgm:cxn modelId="{432C318F-41E3-4C5A-9A48-8EC8FF85EE35}" type="presParOf" srcId="{2B059F79-5D25-4E25-A75B-93129FC5F10F}" destId="{EE921D77-0B1E-46DB-8271-556038940646}" srcOrd="4" destOrd="0" presId="urn:microsoft.com/office/officeart/2005/8/layout/lProcess2"/>
    <dgm:cxn modelId="{C5B9346D-9185-4E9C-B6E3-B64039D14E99}" type="presParOf" srcId="{2B059F79-5D25-4E25-A75B-93129FC5F10F}" destId="{A717713F-930B-425D-B2C5-0729F7933830}" srcOrd="5" destOrd="0" presId="urn:microsoft.com/office/officeart/2005/8/layout/lProcess2"/>
    <dgm:cxn modelId="{FD80A8D3-614B-4433-9C6D-3CA82E023AE8}" type="presParOf" srcId="{2B059F79-5D25-4E25-A75B-93129FC5F10F}" destId="{4DBA7B0A-1398-4946-9D09-D8AFA1FEC567}"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CED65-A15F-431D-9CA2-5E217F079A4B}">
      <dsp:nvSpPr>
        <dsp:cNvPr id="0" name=""/>
        <dsp:cNvSpPr/>
      </dsp:nvSpPr>
      <dsp:spPr>
        <a:xfrm>
          <a:off x="4181565" y="2714143"/>
          <a:ext cx="91440" cy="363289"/>
        </a:xfrm>
        <a:custGeom>
          <a:avLst/>
          <a:gdLst/>
          <a:ahLst/>
          <a:cxnLst/>
          <a:rect l="0" t="0" r="0" b="0"/>
          <a:pathLst>
            <a:path>
              <a:moveTo>
                <a:pt x="45720" y="0"/>
              </a:moveTo>
              <a:lnTo>
                <a:pt x="45720" y="363289"/>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E6626239-7788-49ED-A6A3-2038CAB33ACF}">
      <dsp:nvSpPr>
        <dsp:cNvPr id="0" name=""/>
        <dsp:cNvSpPr/>
      </dsp:nvSpPr>
      <dsp:spPr>
        <a:xfrm>
          <a:off x="2641496" y="1197553"/>
          <a:ext cx="1585788" cy="363289"/>
        </a:xfrm>
        <a:custGeom>
          <a:avLst/>
          <a:gdLst/>
          <a:ahLst/>
          <a:cxnLst/>
          <a:rect l="0" t="0" r="0" b="0"/>
          <a:pathLst>
            <a:path>
              <a:moveTo>
                <a:pt x="0" y="0"/>
              </a:moveTo>
              <a:lnTo>
                <a:pt x="0" y="183086"/>
              </a:lnTo>
              <a:lnTo>
                <a:pt x="1585788" y="183086"/>
              </a:lnTo>
              <a:lnTo>
                <a:pt x="1585788" y="3632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9143DE-855B-4586-A3CF-AA5043135C66}">
      <dsp:nvSpPr>
        <dsp:cNvPr id="0" name=""/>
        <dsp:cNvSpPr/>
      </dsp:nvSpPr>
      <dsp:spPr>
        <a:xfrm>
          <a:off x="1009988" y="2714143"/>
          <a:ext cx="91440" cy="363289"/>
        </a:xfrm>
        <a:custGeom>
          <a:avLst/>
          <a:gdLst/>
          <a:ahLst/>
          <a:cxnLst/>
          <a:rect l="0" t="0" r="0" b="0"/>
          <a:pathLst>
            <a:path>
              <a:moveTo>
                <a:pt x="45720" y="0"/>
              </a:moveTo>
              <a:lnTo>
                <a:pt x="45720" y="363289"/>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DC7570AD-2A0E-4AA9-9A40-0EFBA404F0B6}">
      <dsp:nvSpPr>
        <dsp:cNvPr id="0" name=""/>
        <dsp:cNvSpPr/>
      </dsp:nvSpPr>
      <dsp:spPr>
        <a:xfrm>
          <a:off x="1055708" y="1197553"/>
          <a:ext cx="1585788" cy="363289"/>
        </a:xfrm>
        <a:custGeom>
          <a:avLst/>
          <a:gdLst/>
          <a:ahLst/>
          <a:cxnLst/>
          <a:rect l="0" t="0" r="0" b="0"/>
          <a:pathLst>
            <a:path>
              <a:moveTo>
                <a:pt x="1585788" y="0"/>
              </a:moveTo>
              <a:lnTo>
                <a:pt x="1585788" y="183086"/>
              </a:lnTo>
              <a:lnTo>
                <a:pt x="0" y="183086"/>
              </a:lnTo>
              <a:lnTo>
                <a:pt x="0" y="3632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FBD30D-C6EC-4B34-9A5D-742E1A044F35}">
      <dsp:nvSpPr>
        <dsp:cNvPr id="0" name=""/>
        <dsp:cNvSpPr/>
      </dsp:nvSpPr>
      <dsp:spPr>
        <a:xfrm>
          <a:off x="2064846" y="44252"/>
          <a:ext cx="1153300" cy="1153300"/>
        </a:xfrm>
        <a:prstGeom prst="ellipse">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A63F0-DC5B-4CD2-8F74-9F5306279788}">
      <dsp:nvSpPr>
        <dsp:cNvPr id="0" name=""/>
        <dsp:cNvSpPr/>
      </dsp:nvSpPr>
      <dsp:spPr>
        <a:xfrm>
          <a:off x="3218147" y="41369"/>
          <a:ext cx="1729951" cy="115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kern="1200" dirty="0"/>
            <a:t>VTE</a:t>
          </a:r>
        </a:p>
      </dsp:txBody>
      <dsp:txXfrm>
        <a:off x="3218147" y="41369"/>
        <a:ext cx="1729951" cy="1153300"/>
      </dsp:txXfrm>
    </dsp:sp>
    <dsp:sp modelId="{056C32B9-E9CD-425B-8FE3-2A7826E74770}">
      <dsp:nvSpPr>
        <dsp:cNvPr id="0" name=""/>
        <dsp:cNvSpPr/>
      </dsp:nvSpPr>
      <dsp:spPr>
        <a:xfrm>
          <a:off x="479058" y="1560843"/>
          <a:ext cx="1153300" cy="1153300"/>
        </a:xfrm>
        <a:prstGeom prst="ellipse">
          <a:avLst/>
        </a:prstGeom>
        <a:blipFill>
          <a:blip xmlns:r="http://schemas.openxmlformats.org/officeDocument/2006/relationships"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20F5C-6A44-49DC-B4AC-828A0ECFF219}">
      <dsp:nvSpPr>
        <dsp:cNvPr id="0" name=""/>
        <dsp:cNvSpPr/>
      </dsp:nvSpPr>
      <dsp:spPr>
        <a:xfrm>
          <a:off x="1632358" y="1557960"/>
          <a:ext cx="1729951" cy="115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kern="1200" dirty="0"/>
            <a:t>Mortality</a:t>
          </a:r>
        </a:p>
      </dsp:txBody>
      <dsp:txXfrm>
        <a:off x="1632358" y="1557960"/>
        <a:ext cx="1729951" cy="1153300"/>
      </dsp:txXfrm>
    </dsp:sp>
    <dsp:sp modelId="{8680AA6B-3E22-4888-AC48-2CD62F6A2549}">
      <dsp:nvSpPr>
        <dsp:cNvPr id="0" name=""/>
        <dsp:cNvSpPr/>
      </dsp:nvSpPr>
      <dsp:spPr>
        <a:xfrm>
          <a:off x="479058" y="3077433"/>
          <a:ext cx="1153300" cy="1153300"/>
        </a:xfrm>
        <a:prstGeom prst="ellipse">
          <a:avLst/>
        </a:prstGeom>
        <a:blipFill rotWithShape="1">
          <a:blip xmlns:r="http://schemas.openxmlformats.org/officeDocument/2006/relationships" r:embed="rId3">
            <a:duotone>
              <a:schemeClr val="accent3">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55BEC-CBB5-4F09-B82A-BB21F56FF4B3}">
      <dsp:nvSpPr>
        <dsp:cNvPr id="0" name=""/>
        <dsp:cNvSpPr/>
      </dsp:nvSpPr>
      <dsp:spPr>
        <a:xfrm>
          <a:off x="1632358" y="3074550"/>
          <a:ext cx="1729951" cy="115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kern="1200" dirty="0"/>
            <a:t>Fatal PE</a:t>
          </a:r>
        </a:p>
      </dsp:txBody>
      <dsp:txXfrm>
        <a:off x="1632358" y="3074550"/>
        <a:ext cx="1729951" cy="1153300"/>
      </dsp:txXfrm>
    </dsp:sp>
    <dsp:sp modelId="{F31D31C5-4267-49A9-9B5E-A56CCDA14E5A}">
      <dsp:nvSpPr>
        <dsp:cNvPr id="0" name=""/>
        <dsp:cNvSpPr/>
      </dsp:nvSpPr>
      <dsp:spPr>
        <a:xfrm>
          <a:off x="3650635" y="1560843"/>
          <a:ext cx="1153300" cy="1153300"/>
        </a:xfrm>
        <a:prstGeom prst="ellipse">
          <a:avLst/>
        </a:prstGeom>
        <a:blipFill>
          <a:blip xmlns:r="http://schemas.openxmlformats.org/officeDocument/2006/relationships"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50913-4A72-41D4-AB00-D5D0400FB53D}">
      <dsp:nvSpPr>
        <dsp:cNvPr id="0" name=""/>
        <dsp:cNvSpPr/>
      </dsp:nvSpPr>
      <dsp:spPr>
        <a:xfrm>
          <a:off x="4803935" y="1557960"/>
          <a:ext cx="1729951" cy="115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kern="1200" dirty="0"/>
            <a:t>Morbidity</a:t>
          </a:r>
        </a:p>
      </dsp:txBody>
      <dsp:txXfrm>
        <a:off x="4803935" y="1557960"/>
        <a:ext cx="1729951" cy="1153300"/>
      </dsp:txXfrm>
    </dsp:sp>
    <dsp:sp modelId="{066F8AB2-9A09-4845-9C96-4B805A411B76}">
      <dsp:nvSpPr>
        <dsp:cNvPr id="0" name=""/>
        <dsp:cNvSpPr/>
      </dsp:nvSpPr>
      <dsp:spPr>
        <a:xfrm>
          <a:off x="3650635" y="3077433"/>
          <a:ext cx="1153300" cy="1153300"/>
        </a:xfrm>
        <a:prstGeom prst="ellipse">
          <a:avLst/>
        </a:prstGeom>
        <a:blipFill>
          <a:blip xmlns:r="http://schemas.openxmlformats.org/officeDocument/2006/relationships"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27B6F-DC10-4F84-8012-3B8171D97DAA}">
      <dsp:nvSpPr>
        <dsp:cNvPr id="0" name=""/>
        <dsp:cNvSpPr/>
      </dsp:nvSpPr>
      <dsp:spPr>
        <a:xfrm>
          <a:off x="4803935" y="3074550"/>
          <a:ext cx="1729951" cy="115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AU" sz="1700" kern="1200" dirty="0"/>
            <a:t>Readmission</a:t>
          </a:r>
        </a:p>
        <a:p>
          <a:pPr marL="0" marR="0" lvl="0" indent="0" algn="l" defTabSz="914400" eaLnBrk="1" fontAlgn="auto" latinLnBrk="0" hangingPunct="1">
            <a:lnSpc>
              <a:spcPct val="100000"/>
            </a:lnSpc>
            <a:spcBef>
              <a:spcPct val="0"/>
            </a:spcBef>
            <a:spcAft>
              <a:spcPts val="0"/>
            </a:spcAft>
            <a:buClrTx/>
            <a:buSzTx/>
            <a:buFontTx/>
            <a:buNone/>
            <a:tabLst/>
            <a:defRPr/>
          </a:pPr>
          <a:r>
            <a:rPr lang="en-AU" sz="1700" kern="1200" dirty="0"/>
            <a:t>Increased LOS</a:t>
          </a:r>
        </a:p>
        <a:p>
          <a:pPr lvl="0" algn="l" defTabSz="1200150">
            <a:lnSpc>
              <a:spcPct val="90000"/>
            </a:lnSpc>
            <a:spcBef>
              <a:spcPct val="0"/>
            </a:spcBef>
            <a:spcAft>
              <a:spcPct val="35000"/>
            </a:spcAft>
            <a:buNone/>
          </a:pPr>
          <a:r>
            <a:rPr lang="en-AU" sz="1700" kern="1200" dirty="0"/>
            <a:t>Post-thrombotic syndrome</a:t>
          </a:r>
        </a:p>
      </dsp:txBody>
      <dsp:txXfrm>
        <a:off x="4803935" y="3074550"/>
        <a:ext cx="1729951" cy="1153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C048C-EE48-45AB-8712-9F5234F9689A}">
      <dsp:nvSpPr>
        <dsp:cNvPr id="0" name=""/>
        <dsp:cNvSpPr/>
      </dsp:nvSpPr>
      <dsp:spPr>
        <a:xfrm>
          <a:off x="882" y="0"/>
          <a:ext cx="2294935" cy="4029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dirty="0"/>
            <a:t>Guidelines</a:t>
          </a:r>
        </a:p>
      </dsp:txBody>
      <dsp:txXfrm>
        <a:off x="882" y="0"/>
        <a:ext cx="2294935" cy="1208999"/>
      </dsp:txXfrm>
    </dsp:sp>
    <dsp:sp modelId="{0C5634D6-331A-475A-B33A-8C6E80924D37}">
      <dsp:nvSpPr>
        <dsp:cNvPr id="0" name=""/>
        <dsp:cNvSpPr/>
      </dsp:nvSpPr>
      <dsp:spPr>
        <a:xfrm>
          <a:off x="230376" y="1210180"/>
          <a:ext cx="1835948" cy="12150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dirty="0"/>
            <a:t>VTE Prevention Framework</a:t>
          </a:r>
        </a:p>
      </dsp:txBody>
      <dsp:txXfrm>
        <a:off x="265965" y="1245769"/>
        <a:ext cx="1764770" cy="1143921"/>
      </dsp:txXfrm>
    </dsp:sp>
    <dsp:sp modelId="{60BDEEA8-6AB4-4BFA-BF63-E78AAAF8D1F7}">
      <dsp:nvSpPr>
        <dsp:cNvPr id="0" name=""/>
        <dsp:cNvSpPr/>
      </dsp:nvSpPr>
      <dsp:spPr>
        <a:xfrm>
          <a:off x="230376" y="2612218"/>
          <a:ext cx="1835948" cy="12150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dirty="0"/>
            <a:t>Revised Policy Directive</a:t>
          </a:r>
        </a:p>
      </dsp:txBody>
      <dsp:txXfrm>
        <a:off x="265965" y="2647807"/>
        <a:ext cx="1764770" cy="1143921"/>
      </dsp:txXfrm>
    </dsp:sp>
    <dsp:sp modelId="{80718B91-9A12-4211-8F62-DDF18E77B2AC}">
      <dsp:nvSpPr>
        <dsp:cNvPr id="0" name=""/>
        <dsp:cNvSpPr/>
      </dsp:nvSpPr>
      <dsp:spPr>
        <a:xfrm>
          <a:off x="2493045" y="0"/>
          <a:ext cx="2294935" cy="4029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dirty="0"/>
            <a:t>Tools</a:t>
          </a:r>
        </a:p>
      </dsp:txBody>
      <dsp:txXfrm>
        <a:off x="2493045" y="0"/>
        <a:ext cx="2294935" cy="1208999"/>
      </dsp:txXfrm>
    </dsp:sp>
    <dsp:sp modelId="{C3361D89-B8AE-4343-944C-C051E166765A}">
      <dsp:nvSpPr>
        <dsp:cNvPr id="0" name=""/>
        <dsp:cNvSpPr/>
      </dsp:nvSpPr>
      <dsp:spPr>
        <a:xfrm>
          <a:off x="2697432" y="1209762"/>
          <a:ext cx="1835948" cy="4662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a:t>VTE Risk Assessment Tool</a:t>
          </a:r>
        </a:p>
      </dsp:txBody>
      <dsp:txXfrm>
        <a:off x="2711087" y="1223417"/>
        <a:ext cx="1808638" cy="438904"/>
      </dsp:txXfrm>
    </dsp:sp>
    <dsp:sp modelId="{830A11C1-F34D-46A2-8035-F7E7C44E478C}">
      <dsp:nvSpPr>
        <dsp:cNvPr id="0" name=""/>
        <dsp:cNvSpPr/>
      </dsp:nvSpPr>
      <dsp:spPr>
        <a:xfrm>
          <a:off x="2697432" y="1747702"/>
          <a:ext cx="1835948" cy="4662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dirty="0">
              <a:solidFill>
                <a:srgbClr val="006666"/>
              </a:solidFill>
            </a:rPr>
            <a:t>Electronic support through eMR</a:t>
          </a:r>
        </a:p>
      </dsp:txBody>
      <dsp:txXfrm>
        <a:off x="2711087" y="1761357"/>
        <a:ext cx="1808638" cy="438904"/>
      </dsp:txXfrm>
    </dsp:sp>
    <dsp:sp modelId="{B72C69E5-A5D2-4B9C-BCF7-20B7C6E2CD81}">
      <dsp:nvSpPr>
        <dsp:cNvPr id="0" name=""/>
        <dsp:cNvSpPr/>
      </dsp:nvSpPr>
      <dsp:spPr>
        <a:xfrm>
          <a:off x="2697432" y="2285642"/>
          <a:ext cx="1835948" cy="4662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a:t>Audit / performance monitoring tool</a:t>
          </a:r>
        </a:p>
      </dsp:txBody>
      <dsp:txXfrm>
        <a:off x="2711087" y="2299297"/>
        <a:ext cx="1808638" cy="438904"/>
      </dsp:txXfrm>
    </dsp:sp>
    <dsp:sp modelId="{5778E154-EACA-490D-A93F-D0EF4A9675FF}">
      <dsp:nvSpPr>
        <dsp:cNvPr id="0" name=""/>
        <dsp:cNvSpPr/>
      </dsp:nvSpPr>
      <dsp:spPr>
        <a:xfrm>
          <a:off x="2697432" y="2823582"/>
          <a:ext cx="1835948" cy="4662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dirty="0"/>
            <a:t>Non-fatal VTE Incident Management Tool</a:t>
          </a:r>
        </a:p>
      </dsp:txBody>
      <dsp:txXfrm>
        <a:off x="2711087" y="2837237"/>
        <a:ext cx="1808638" cy="438904"/>
      </dsp:txXfrm>
    </dsp:sp>
    <dsp:sp modelId="{AF58D2F2-4D02-4B43-93BD-724308A6FD67}">
      <dsp:nvSpPr>
        <dsp:cNvPr id="0" name=""/>
        <dsp:cNvSpPr/>
      </dsp:nvSpPr>
      <dsp:spPr>
        <a:xfrm>
          <a:off x="2697432" y="3361521"/>
          <a:ext cx="1835948" cy="4662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a:t>Revised NIMC with dedicated VTE section</a:t>
          </a:r>
        </a:p>
      </dsp:txBody>
      <dsp:txXfrm>
        <a:off x="2711087" y="3375176"/>
        <a:ext cx="1808638" cy="438904"/>
      </dsp:txXfrm>
    </dsp:sp>
    <dsp:sp modelId="{32237A9C-9476-4DF7-AA5C-38BC4ED09B41}">
      <dsp:nvSpPr>
        <dsp:cNvPr id="0" name=""/>
        <dsp:cNvSpPr/>
      </dsp:nvSpPr>
      <dsp:spPr>
        <a:xfrm>
          <a:off x="4934994" y="0"/>
          <a:ext cx="2294935" cy="4029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dirty="0"/>
            <a:t>Education and Raising Awareness</a:t>
          </a:r>
        </a:p>
      </dsp:txBody>
      <dsp:txXfrm>
        <a:off x="4934994" y="0"/>
        <a:ext cx="2294935" cy="1208999"/>
      </dsp:txXfrm>
    </dsp:sp>
    <dsp:sp modelId="{49F455B5-F378-4BEE-A586-F80D97F908D1}">
      <dsp:nvSpPr>
        <dsp:cNvPr id="0" name=""/>
        <dsp:cNvSpPr/>
      </dsp:nvSpPr>
      <dsp:spPr>
        <a:xfrm>
          <a:off x="5164488" y="1209098"/>
          <a:ext cx="1835948" cy="5870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a:t>eLearning module for clinicians</a:t>
          </a:r>
        </a:p>
      </dsp:txBody>
      <dsp:txXfrm>
        <a:off x="5181683" y="1226293"/>
        <a:ext cx="1801558" cy="552695"/>
      </dsp:txXfrm>
    </dsp:sp>
    <dsp:sp modelId="{CD8A8CF6-FD15-4994-A7BF-2106124319A1}">
      <dsp:nvSpPr>
        <dsp:cNvPr id="0" name=""/>
        <dsp:cNvSpPr/>
      </dsp:nvSpPr>
      <dsp:spPr>
        <a:xfrm>
          <a:off x="5164488" y="1886503"/>
          <a:ext cx="1835948" cy="5870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dirty="0">
              <a:solidFill>
                <a:srgbClr val="006666"/>
              </a:solidFill>
            </a:rPr>
            <a:t>Educational resources for clinician training</a:t>
          </a:r>
        </a:p>
      </dsp:txBody>
      <dsp:txXfrm>
        <a:off x="5181683" y="1903698"/>
        <a:ext cx="1801558" cy="552695"/>
      </dsp:txXfrm>
    </dsp:sp>
    <dsp:sp modelId="{EE921D77-0B1E-46DB-8271-556038940646}">
      <dsp:nvSpPr>
        <dsp:cNvPr id="0" name=""/>
        <dsp:cNvSpPr/>
      </dsp:nvSpPr>
      <dsp:spPr>
        <a:xfrm>
          <a:off x="5164488" y="2563909"/>
          <a:ext cx="1835948" cy="5870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a:t>Patient education material</a:t>
          </a:r>
        </a:p>
      </dsp:txBody>
      <dsp:txXfrm>
        <a:off x="5181683" y="2581104"/>
        <a:ext cx="1801558" cy="552695"/>
      </dsp:txXfrm>
    </dsp:sp>
    <dsp:sp modelId="{4DBA7B0A-1398-4946-9D09-D8AFA1FEC567}">
      <dsp:nvSpPr>
        <dsp:cNvPr id="0" name=""/>
        <dsp:cNvSpPr/>
      </dsp:nvSpPr>
      <dsp:spPr>
        <a:xfrm>
          <a:off x="5164488" y="3241315"/>
          <a:ext cx="1835948" cy="5870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AU" sz="1300" kern="1200"/>
            <a:t>Posters focused on patients, and clinicians</a:t>
          </a:r>
        </a:p>
      </dsp:txBody>
      <dsp:txXfrm>
        <a:off x="5181683" y="3258510"/>
        <a:ext cx="1801558" cy="55269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F46812-4005-F240-A6B5-08828A884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764EB4F-77C6-974A-8257-A141B124FE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9334-E435-7840-AA42-1584C5479E80}" type="datetimeFigureOut">
              <a:rPr lang="en-AU" smtClean="0"/>
              <a:t>13/05/2022</a:t>
            </a:fld>
            <a:endParaRPr lang="en-AU"/>
          </a:p>
        </p:txBody>
      </p:sp>
      <p:sp>
        <p:nvSpPr>
          <p:cNvPr id="4" name="Footer Placeholder 3">
            <a:extLst>
              <a:ext uri="{FF2B5EF4-FFF2-40B4-BE49-F238E27FC236}">
                <a16:creationId xmlns:a16="http://schemas.microsoft.com/office/drawing/2014/main" id="{27387661-94E7-5D4D-85F2-EFF6386FB2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D667644-AF13-4446-A57A-361056B5C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3B0FA-BCBB-2541-A5A0-8D4BFE4B6A74}" type="slidenum">
              <a:rPr lang="en-AU" smtClean="0"/>
              <a:t>‹#›</a:t>
            </a:fld>
            <a:endParaRPr lang="en-AU"/>
          </a:p>
        </p:txBody>
      </p:sp>
    </p:spTree>
    <p:extLst>
      <p:ext uri="{BB962C8B-B14F-4D97-AF65-F5344CB8AC3E}">
        <p14:creationId xmlns:p14="http://schemas.microsoft.com/office/powerpoint/2010/main" val="178864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EDC1F-F28B-7D49-A9A7-0F34E30FB51F}" type="datetimeFigureOut">
              <a:rPr lang="en-AU" smtClean="0"/>
              <a:t>13/05/2022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239BD-4949-6A47-A748-5AA928536073}" type="slidenum">
              <a:rPr lang="en-AU" smtClean="0"/>
              <a:t>‹#›</a:t>
            </a:fld>
            <a:endParaRPr lang="en-AU"/>
          </a:p>
        </p:txBody>
      </p:sp>
    </p:spTree>
    <p:extLst>
      <p:ext uri="{BB962C8B-B14F-4D97-AF65-F5344CB8AC3E}">
        <p14:creationId xmlns:p14="http://schemas.microsoft.com/office/powerpoint/2010/main" val="223601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a:t>
            </a:fld>
            <a:endParaRPr lang="en-AU"/>
          </a:p>
        </p:txBody>
      </p:sp>
    </p:spTree>
    <p:extLst>
      <p:ext uri="{BB962C8B-B14F-4D97-AF65-F5344CB8AC3E}">
        <p14:creationId xmlns:p14="http://schemas.microsoft.com/office/powerpoint/2010/main" val="38825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VTE causes a significant mortality</a:t>
            </a:r>
            <a:r>
              <a:rPr lang="en-AU" baseline="0" dirty="0"/>
              <a:t> and morbidity </a:t>
            </a:r>
            <a:r>
              <a:rPr lang="en-AU" dirty="0"/>
              <a:t>burden.</a:t>
            </a:r>
          </a:p>
          <a:p>
            <a:r>
              <a:rPr lang="en-AU" dirty="0"/>
              <a:t>Of course deaths</a:t>
            </a:r>
            <a:r>
              <a:rPr lang="en-AU" baseline="0" dirty="0"/>
              <a:t> from PEs concern us, but the impact of DVT also warrants action. We can see more readmissions, increased LOS and the possibility that many patients with DVT may then develop post thrombotic syndrome (PTS).</a:t>
            </a:r>
            <a:endParaRPr lang="en-AU" dirty="0"/>
          </a:p>
          <a:p>
            <a:r>
              <a:rPr lang="en-AU" dirty="0"/>
              <a:t>PTS affects 23-60% of DVT patients within 2 years.</a:t>
            </a:r>
            <a:r>
              <a:rPr lang="en-AU" baseline="0" dirty="0"/>
              <a:t> </a:t>
            </a:r>
            <a:endParaRPr lang="en-AU" dirty="0"/>
          </a:p>
          <a:p>
            <a:r>
              <a:rPr lang="en-AU" dirty="0"/>
              <a:t>C</a:t>
            </a:r>
            <a:r>
              <a:rPr lang="en-AU" baseline="0" dirty="0"/>
              <a:t>hronic symptoms including leg pain, swelling, redness, and ulceration.</a:t>
            </a:r>
          </a:p>
          <a:p>
            <a:endParaRPr lang="en-AU" baseline="0" dirty="0"/>
          </a:p>
        </p:txBody>
      </p:sp>
      <p:sp>
        <p:nvSpPr>
          <p:cNvPr id="4" name="Slide Number Placeholder 3"/>
          <p:cNvSpPr>
            <a:spLocks noGrp="1"/>
          </p:cNvSpPr>
          <p:nvPr>
            <p:ph type="sldNum" sz="quarter" idx="10"/>
          </p:nvPr>
        </p:nvSpPr>
        <p:spPr/>
        <p:txBody>
          <a:bodyPr/>
          <a:lstStyle/>
          <a:p>
            <a:fld id="{0C5239BD-4949-6A47-A748-5AA928536073}" type="slidenum">
              <a:rPr lang="en-AU" smtClean="0"/>
              <a:t>10</a:t>
            </a:fld>
            <a:endParaRPr lang="en-AU"/>
          </a:p>
        </p:txBody>
      </p:sp>
    </p:spTree>
    <p:extLst>
      <p:ext uri="{BB962C8B-B14F-4D97-AF65-F5344CB8AC3E}">
        <p14:creationId xmlns:p14="http://schemas.microsoft.com/office/powerpoint/2010/main" val="198793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CEC has developed</a:t>
            </a:r>
            <a:r>
              <a:rPr lang="en-AU" baseline="0" dirty="0"/>
              <a:t> a program to reduce the incidence of hospital-associated VTE state-wide. Studies suggest that there is variability in how VTE risk is assessed and managed. This is part of the complexity associated with implementing VTE prevention processes. International evidence suggests that standardised approaches to VTE prevention are effective in reducing the incidence of hospital-acquired VTE. A VTE Risk Assessment Tool has been developed to aid facilities with standardising their approach to VTE risk assessment.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The tool’s development: A</a:t>
            </a:r>
            <a:r>
              <a:rPr lang="en-AU" sz="1200" kern="1200" dirty="0">
                <a:solidFill>
                  <a:schemeClr val="tx1"/>
                </a:solidFill>
                <a:effectLst/>
                <a:latin typeface="+mn-lt"/>
                <a:ea typeface="+mn-ea"/>
                <a:cs typeface="+mn-cs"/>
              </a:rPr>
              <a:t> study was conducted to test and evaluate the reliability and user acceptability of five risk assessment tool models.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Based on the results of this study and extensive consultation through the</a:t>
            </a:r>
            <a:r>
              <a:rPr lang="en-AU" sz="1200" kern="1200" baseline="0" dirty="0">
                <a:solidFill>
                  <a:schemeClr val="tx1"/>
                </a:solidFill>
                <a:effectLst/>
                <a:latin typeface="+mn-lt"/>
                <a:ea typeface="+mn-ea"/>
                <a:cs typeface="+mn-cs"/>
              </a:rPr>
              <a:t> CEC’s</a:t>
            </a:r>
            <a:r>
              <a:rPr lang="en-AU" sz="1200" kern="1200" dirty="0">
                <a:solidFill>
                  <a:schemeClr val="tx1"/>
                </a:solidFill>
                <a:effectLst/>
                <a:latin typeface="+mn-lt"/>
                <a:ea typeface="+mn-ea"/>
                <a:cs typeface="+mn-cs"/>
              </a:rPr>
              <a:t> VTE Expert Advisory Group which includes medical,</a:t>
            </a:r>
            <a:r>
              <a:rPr lang="en-AU" sz="1200" kern="1200" baseline="0" dirty="0">
                <a:solidFill>
                  <a:schemeClr val="tx1"/>
                </a:solidFill>
                <a:effectLst/>
                <a:latin typeface="+mn-lt"/>
                <a:ea typeface="+mn-ea"/>
                <a:cs typeface="+mn-cs"/>
              </a:rPr>
              <a:t> surgical, pharmacy and nursing representation</a:t>
            </a:r>
            <a:r>
              <a:rPr lang="en-AU" sz="1200" kern="1200" dirty="0">
                <a:solidFill>
                  <a:schemeClr val="tx1"/>
                </a:solidFill>
                <a:effectLst/>
                <a:latin typeface="+mn-lt"/>
                <a:ea typeface="+mn-ea"/>
                <a:cs typeface="+mn-cs"/>
              </a:rPr>
              <a:t>, the VTE Risk Assessment and Prophylaxis Orders, San Diego Medical </a:t>
            </a:r>
            <a:r>
              <a:rPr lang="en-AU" sz="1200" kern="1200" dirty="0" err="1">
                <a:solidFill>
                  <a:schemeClr val="tx1"/>
                </a:solidFill>
                <a:effectLst/>
                <a:latin typeface="+mn-lt"/>
                <a:ea typeface="+mn-ea"/>
                <a:cs typeface="+mn-cs"/>
              </a:rPr>
              <a:t>Center</a:t>
            </a:r>
            <a:r>
              <a:rPr lang="en-AU" sz="1200" kern="1200" dirty="0">
                <a:solidFill>
                  <a:schemeClr val="tx1"/>
                </a:solidFill>
                <a:effectLst/>
                <a:latin typeface="+mn-lt"/>
                <a:ea typeface="+mn-ea"/>
                <a:cs typeface="+mn-cs"/>
              </a:rPr>
              <a:t> tool was adapted leading to the development of the NSW</a:t>
            </a:r>
            <a:r>
              <a:rPr lang="en-AU" sz="1200" kern="1200" baseline="0" dirty="0">
                <a:solidFill>
                  <a:schemeClr val="tx1"/>
                </a:solidFill>
                <a:effectLst/>
                <a:latin typeface="+mn-lt"/>
                <a:ea typeface="+mn-ea"/>
                <a:cs typeface="+mn-cs"/>
              </a:rPr>
              <a:t> adult inpatient VTE Risk Assessment Tool</a:t>
            </a:r>
            <a:r>
              <a:rPr lang="en-AU" sz="1200" kern="1200" dirty="0">
                <a:solidFill>
                  <a:schemeClr val="tx1"/>
                </a:solidFill>
                <a:effectLst/>
                <a:latin typeface="+mn-lt"/>
                <a:ea typeface="+mn-ea"/>
                <a:cs typeface="+mn-cs"/>
              </a:rPr>
              <a:t>. Guidance was largely based on NHMRC guidelines as you will see in</a:t>
            </a:r>
            <a:r>
              <a:rPr lang="en-AU" sz="1200" kern="1200" baseline="0" dirty="0">
                <a:solidFill>
                  <a:schemeClr val="tx1"/>
                </a:solidFill>
                <a:effectLst/>
                <a:latin typeface="+mn-lt"/>
                <a:ea typeface="+mn-ea"/>
                <a:cs typeface="+mn-cs"/>
              </a:rPr>
              <a:t> the tool</a:t>
            </a:r>
            <a:r>
              <a:rPr lang="en-AU" sz="1200" kern="1200" dirty="0">
                <a:solidFill>
                  <a:schemeClr val="tx1"/>
                </a:solidFill>
                <a:effectLst/>
                <a:latin typeface="+mn-lt"/>
                <a:ea typeface="+mn-ea"/>
                <a:cs typeface="+mn-cs"/>
              </a:rPr>
              <a:t>. </a:t>
            </a:r>
            <a:endParaRPr lang="en-AU"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effectLst/>
            </a:endParaRPr>
          </a:p>
          <a:p>
            <a:endParaRPr lang="en-AU" dirty="0"/>
          </a:p>
          <a:p>
            <a:endParaRPr lang="en-AU" baseline="0" dirty="0"/>
          </a:p>
        </p:txBody>
      </p:sp>
      <p:sp>
        <p:nvSpPr>
          <p:cNvPr id="4" name="Slide Number Placeholder 3"/>
          <p:cNvSpPr>
            <a:spLocks noGrp="1"/>
          </p:cNvSpPr>
          <p:nvPr>
            <p:ph type="sldNum" sz="quarter" idx="10"/>
          </p:nvPr>
        </p:nvSpPr>
        <p:spPr/>
        <p:txBody>
          <a:bodyPr/>
          <a:lstStyle/>
          <a:p>
            <a:fld id="{0C5239BD-4949-6A47-A748-5AA928536073}" type="slidenum">
              <a:rPr lang="en-AU" smtClean="0"/>
              <a:t>11</a:t>
            </a:fld>
            <a:endParaRPr lang="en-AU"/>
          </a:p>
        </p:txBody>
      </p:sp>
    </p:spTree>
    <p:extLst>
      <p:ext uri="{BB962C8B-B14F-4D97-AF65-F5344CB8AC3E}">
        <p14:creationId xmlns:p14="http://schemas.microsoft.com/office/powerpoint/2010/main" val="200441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a:t>The Policy Directive: Prevention of Venous Thromboembolism (PD2014_032) states the Medical Officer must assess and manage VTE risk</a:t>
            </a:r>
            <a:endParaRPr lang="en-AU" dirty="0"/>
          </a:p>
          <a:p>
            <a:r>
              <a:rPr lang="en-AU" dirty="0"/>
              <a:t>-Within</a:t>
            </a:r>
            <a:r>
              <a:rPr lang="en-AU" baseline="0" dirty="0"/>
              <a:t> 24 hours of </a:t>
            </a:r>
            <a:r>
              <a:rPr lang="en-AU" dirty="0"/>
              <a:t>admission</a:t>
            </a:r>
          </a:p>
          <a:p>
            <a:r>
              <a:rPr lang="en-AU" dirty="0"/>
              <a:t>-at least every 7 days,</a:t>
            </a:r>
            <a:r>
              <a:rPr lang="en-AU" baseline="0" dirty="0"/>
              <a:t> </a:t>
            </a:r>
            <a:r>
              <a:rPr lang="en-AU" dirty="0"/>
              <a:t>if clinical condition changes and at transfer</a:t>
            </a:r>
            <a:r>
              <a:rPr lang="en-AU" baseline="0" dirty="0"/>
              <a:t> of care </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12</a:t>
            </a:fld>
            <a:endParaRPr lang="en-AU"/>
          </a:p>
        </p:txBody>
      </p:sp>
    </p:spTree>
    <p:extLst>
      <p:ext uri="{BB962C8B-B14F-4D97-AF65-F5344CB8AC3E}">
        <p14:creationId xmlns:p14="http://schemas.microsoft.com/office/powerpoint/2010/main" val="1509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CEC has developed</a:t>
            </a:r>
            <a:r>
              <a:rPr lang="en-AU" baseline="0" dirty="0"/>
              <a:t> a double sided VTE Risk Assessment Tool to guide VTE risk assessment and the prescribing of appropriate prophylaxis. There are several advantages to using the tool. These include: 1) it assists medical officers with appropriately assessing and managing VTE risk, that is, it provides clinical decision support 2) it provides a standardised and evidence-based approach to VTE risk assessment and management. We know from international experience that standardised approaches reduce variability and are effective in reducing the incidence of hospital-acquired VTE 3) the tool provides a form of documentation showing the medical officer’s risk assessment process and decision (i.e. which risk factors and bleeding risks the medical officer took into account when making the decision). While this is important from a medico-legal point of view, this clear documentation serves as a communication tool between members of the multidisciplinary team. Other members of the multidisciplinary team are able to see how the medical officer made the decision and which risk factors/bleeding risks were considered. For example, a pharmacist or nurse may be wondering why a patient did not receive pharmacological and/or mechanical prophylaxis. In such cases, s/he can refer to the tool and see that this was because the patient had documented contraindications.  </a:t>
            </a:r>
          </a:p>
          <a:p>
            <a:endParaRPr lang="en-AU" baseline="0" dirty="0"/>
          </a:p>
          <a:p>
            <a:r>
              <a:rPr lang="en-AU" baseline="0" dirty="0"/>
              <a:t>The tool is intended for use in ADULT INPATIENTS and should be filed with patient’s progress notes. </a:t>
            </a:r>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Taking a comprehensive admission history streamlines the VTE risk assessment process.</a:t>
            </a:r>
            <a:r>
              <a:rPr lang="en-AU" baseline="0" dirty="0"/>
              <a:t> It </a:t>
            </a:r>
            <a:r>
              <a:rPr lang="en-AU" dirty="0"/>
              <a:t>should only take 1-2 minutes to complete</a:t>
            </a:r>
            <a:r>
              <a:rPr lang="en-AU" baseline="0" dirty="0"/>
              <a:t> a VTE risk assessment if a comprehensive admission history is taken.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13</a:t>
            </a:fld>
            <a:endParaRPr lang="en-AU"/>
          </a:p>
        </p:txBody>
      </p:sp>
    </p:spTree>
    <p:extLst>
      <p:ext uri="{BB962C8B-B14F-4D97-AF65-F5344CB8AC3E}">
        <p14:creationId xmlns:p14="http://schemas.microsoft.com/office/powerpoint/2010/main" val="95004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a:t>
            </a:r>
            <a:r>
              <a:rPr lang="en-AU" baseline="0" dirty="0"/>
              <a:t> section of the tool prompts medical officers to assess baseline risk then consider additional risk factors posed by hospitalisation or illness. Some types of surgery such as total hip or knee replacement surgery and abdominal or pelvic surgery for cancer put patients at a high risk of developing VTE. Patients with multiple major trauma or acute spinal cord injury with paresis are also at a high risk of developing VTE. </a:t>
            </a:r>
          </a:p>
          <a:p>
            <a:r>
              <a:rPr lang="en-AU" baseline="0" dirty="0"/>
              <a:t>Lower risk patients are those who are ambulatory without VTE risk factors or those who are ambulatory  with VTE risk factors but their expected length of stay is less than or equal to 2 days. Patients undergoing minor surgery (that is, same day surgery or operating time less than 30 minutes) without VTE risk factors are also considered lower risk patients. Patients who are not in the higher or lower risk categories are at moderate risk of developing VTE.</a:t>
            </a:r>
          </a:p>
          <a:p>
            <a:endParaRPr lang="en-AU" baseline="0" dirty="0"/>
          </a:p>
        </p:txBody>
      </p:sp>
      <p:sp>
        <p:nvSpPr>
          <p:cNvPr id="4" name="Slide Number Placeholder 3"/>
          <p:cNvSpPr>
            <a:spLocks noGrp="1"/>
          </p:cNvSpPr>
          <p:nvPr>
            <p:ph type="sldNum" sz="quarter" idx="10"/>
          </p:nvPr>
        </p:nvSpPr>
        <p:spPr/>
        <p:txBody>
          <a:bodyPr/>
          <a:lstStyle/>
          <a:p>
            <a:fld id="{0C5239BD-4949-6A47-A748-5AA928536073}" type="slidenum">
              <a:rPr lang="en-AU" smtClean="0"/>
              <a:t>14</a:t>
            </a:fld>
            <a:endParaRPr lang="en-AU"/>
          </a:p>
        </p:txBody>
      </p:sp>
    </p:spTree>
    <p:extLst>
      <p:ext uri="{BB962C8B-B14F-4D97-AF65-F5344CB8AC3E}">
        <p14:creationId xmlns:p14="http://schemas.microsoft.com/office/powerpoint/2010/main" val="91915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Risk factors can be intrinsic</a:t>
            </a:r>
            <a:r>
              <a:rPr lang="en-AU" baseline="0" dirty="0"/>
              <a:t> i.e. individual patient risk factors such as age or extrinsic i.e. those associated with external circumstances. While intrinsic and extrinsic risk factors are listed on the slide, this is not an exhaustive list.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Most patients admitted to hospital will have at least one VTE risk factor and most will have reduced mobility compared to normal state. </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15</a:t>
            </a:fld>
            <a:endParaRPr lang="en-AU"/>
          </a:p>
        </p:txBody>
      </p:sp>
    </p:spTree>
    <p:extLst>
      <p:ext uri="{BB962C8B-B14F-4D97-AF65-F5344CB8AC3E}">
        <p14:creationId xmlns:p14="http://schemas.microsoft.com/office/powerpoint/2010/main" val="137088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a:t>
            </a:r>
            <a:r>
              <a:rPr lang="en-AU" baseline="0" dirty="0"/>
              <a:t> risk factors may be transient, that is, they are temporary. If possible, t</a:t>
            </a:r>
            <a:r>
              <a:rPr lang="en-AU" dirty="0"/>
              <a:t>he elimination</a:t>
            </a:r>
            <a:r>
              <a:rPr lang="en-AU" baseline="0" dirty="0"/>
              <a:t> of such risk factors may alter a patient’s risk level and management. For example, dehydration may be treated. Consider hydration unless contraindicated due to the patient’s clinical condition, for example, the patient may be fluid restricted due to congestive cardiac failure. </a:t>
            </a:r>
          </a:p>
          <a:p>
            <a:endParaRPr lang="en-AU" baseline="0" dirty="0"/>
          </a:p>
          <a:p>
            <a:r>
              <a:rPr lang="en-AU" baseline="0" dirty="0"/>
              <a:t>Medications containing oestrogen such as hormone replacement therapy (HRT) and oestrogen-based contraceptives can increase the risk of VTE. If appropriate, consider discontinuing these medications in consultation with a senior clinician. In the case of oral contraceptives, </a:t>
            </a:r>
            <a:r>
              <a:rPr lang="en-AU" dirty="0"/>
              <a:t>VTE risk</a:t>
            </a:r>
            <a:r>
              <a:rPr lang="en-AU" baseline="0" dirty="0"/>
              <a:t> is </a:t>
            </a:r>
            <a:r>
              <a:rPr lang="en-AU" dirty="0"/>
              <a:t>dependent on the dose of oestrogen, the progestogen and the presence of other risk factors. </a:t>
            </a:r>
            <a:r>
              <a:rPr lang="en-AU" baseline="0" dirty="0"/>
              <a:t>Before ceasing oestrogen-containing contraceptives, review current evidence when weighing the risk of unplanned pregnancy and the benefits of VTE prevention. Studies suggest that the likelihood of VTE in pregnancy is higher than the likelihood of VTE when using combined oral contraceptives. If discontinuing contraceptives, communicate the risks of cessation to the patient and refer her to the GP for management post-discharge. Following discharge, the patient may need to use</a:t>
            </a:r>
            <a:r>
              <a:rPr lang="en-AU" dirty="0"/>
              <a:t> additional contraceptive methods until they have taken active pills for 7 days. </a:t>
            </a:r>
          </a:p>
        </p:txBody>
      </p:sp>
      <p:sp>
        <p:nvSpPr>
          <p:cNvPr id="4" name="Slide Number Placeholder 3"/>
          <p:cNvSpPr>
            <a:spLocks noGrp="1"/>
          </p:cNvSpPr>
          <p:nvPr>
            <p:ph type="sldNum" sz="quarter" idx="10"/>
          </p:nvPr>
        </p:nvSpPr>
        <p:spPr/>
        <p:txBody>
          <a:bodyPr/>
          <a:lstStyle/>
          <a:p>
            <a:fld id="{0C5239BD-4949-6A47-A748-5AA928536073}" type="slidenum">
              <a:rPr lang="en-AU" smtClean="0"/>
              <a:t>16</a:t>
            </a:fld>
            <a:endParaRPr lang="en-AU"/>
          </a:p>
        </p:txBody>
      </p:sp>
    </p:spTree>
    <p:extLst>
      <p:ext uri="{BB962C8B-B14F-4D97-AF65-F5344CB8AC3E}">
        <p14:creationId xmlns:p14="http://schemas.microsoft.com/office/powerpoint/2010/main" val="322039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Other medications may increase</a:t>
            </a:r>
            <a:r>
              <a:rPr lang="en-AU" baseline="0" dirty="0"/>
              <a:t> the risk of developing VTE, particularly when the patient is immobilised or following surgery. </a:t>
            </a:r>
          </a:p>
          <a:p>
            <a:endParaRPr lang="en-AU" baseline="0" dirty="0"/>
          </a:p>
          <a:p>
            <a:r>
              <a:rPr lang="en-AU" baseline="0" dirty="0"/>
              <a:t>Consider the temporary cessation of such agents or use VTE prophylaxis where appropriate. Consider the risk of ceasing these medications vs. the benefits of VTE prevention. Consult a senior clinician when making this decision. </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17</a:t>
            </a:fld>
            <a:endParaRPr lang="en-AU"/>
          </a:p>
        </p:txBody>
      </p:sp>
    </p:spTree>
    <p:extLst>
      <p:ext uri="{BB962C8B-B14F-4D97-AF65-F5344CB8AC3E}">
        <p14:creationId xmlns:p14="http://schemas.microsoft.com/office/powerpoint/2010/main" val="2241543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second section prompts medical officers to identify</a:t>
            </a:r>
            <a:r>
              <a:rPr lang="en-AU" baseline="0" dirty="0"/>
              <a:t> contraindications to pharmacological prophylaxis. Some contraindications are absolute, so pharmacological prophylaxis must not be prescribed. Other contraindications are relative. This means that the risks and benefits of prescribing should be considered. If unsure, consult a senior clinician. </a:t>
            </a:r>
          </a:p>
        </p:txBody>
      </p:sp>
      <p:sp>
        <p:nvSpPr>
          <p:cNvPr id="4" name="Slide Number Placeholder 3"/>
          <p:cNvSpPr>
            <a:spLocks noGrp="1"/>
          </p:cNvSpPr>
          <p:nvPr>
            <p:ph type="sldNum" sz="quarter" idx="10"/>
          </p:nvPr>
        </p:nvSpPr>
        <p:spPr/>
        <p:txBody>
          <a:bodyPr/>
          <a:lstStyle/>
          <a:p>
            <a:fld id="{0C5239BD-4949-6A47-A748-5AA928536073}" type="slidenum">
              <a:rPr lang="en-AU" smtClean="0"/>
              <a:t>18</a:t>
            </a:fld>
            <a:endParaRPr lang="en-AU"/>
          </a:p>
        </p:txBody>
      </p:sp>
    </p:spTree>
    <p:extLst>
      <p:ext uri="{BB962C8B-B14F-4D97-AF65-F5344CB8AC3E}">
        <p14:creationId xmlns:p14="http://schemas.microsoft.com/office/powerpoint/2010/main" val="228131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There are other conditions to consider when determining if pharmacological prophylaxis. These may involve consulting relevant medical personnel. For example, in the case of heparin-sensitivity or heparin-induced thrombocytopenia, it is important to consult a haematologist for alternative treatment to unfractionated heparin and Low Molecular Weight Heparins (LMWH) such as enoxaparin and </a:t>
            </a:r>
            <a:r>
              <a:rPr lang="en-AU" baseline="0" dirty="0" err="1"/>
              <a:t>dalteparin</a:t>
            </a:r>
            <a:r>
              <a:rPr lang="en-AU" baseline="0" dirty="0"/>
              <a:t>. An alternative agent may be danaparoid, however a haematologist must be consulted. If there is suspicion of HIT, the haematologist may ask you to calculate a 4Ts score to help assess the likelihood of the patient having HIT.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Other considerations include</a:t>
            </a:r>
            <a:r>
              <a:rPr lang="en-AU" sz="1200" baseline="0" dirty="0"/>
              <a:t> the insertion/removal of an epidural catheter or spinal needle (lumbar puncture). Note the hash in section 5 which states, ‘insertion or removal of epidural catheter or spinal needle (lumbar puncture) should be carried out </a:t>
            </a:r>
            <a:r>
              <a:rPr lang="en-AU" dirty="0"/>
              <a:t>≥ 4</a:t>
            </a:r>
            <a:r>
              <a:rPr lang="en-AU" sz="1200" baseline="0" dirty="0"/>
              <a:t> hours before a prophylactic dose of LMWH AND </a:t>
            </a:r>
            <a:r>
              <a:rPr lang="en-AU" dirty="0"/>
              <a:t>≥</a:t>
            </a:r>
            <a:r>
              <a:rPr lang="en-AU" sz="1200" baseline="0" dirty="0"/>
              <a:t> 10 hours after a previously administered dose. </a:t>
            </a:r>
            <a:r>
              <a:rPr lang="en-AU" sz="1200" dirty="0"/>
              <a:t>For all surgery and imaging guided invasive procedures (particularly if central neural blockade is used), the timing of pharmacological prophylaxis should be carefully planned with the anaesthetist to minimise the risk of developing an epidural haematoma.</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Other considerations</a:t>
            </a:r>
            <a:r>
              <a:rPr lang="en-AU" sz="1200" baseline="0" dirty="0"/>
              <a:t>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aseline="0" dirty="0"/>
              <a:t>Renal impairment: calculate Creatinine Clearance (</a:t>
            </a:r>
            <a:r>
              <a:rPr lang="en-AU" sz="1200" baseline="0" dirty="0" err="1"/>
              <a:t>CrCl</a:t>
            </a:r>
            <a:r>
              <a:rPr lang="en-AU" sz="1200" baseline="0" dirty="0"/>
              <a:t>) using the Cockcroft-Gault equation. </a:t>
            </a:r>
            <a:r>
              <a:rPr lang="en-AU" sz="1200" baseline="0" dirty="0" err="1"/>
              <a:t>CrCl</a:t>
            </a:r>
            <a:r>
              <a:rPr lang="en-AU" sz="1200" baseline="0" dirty="0"/>
              <a:t> is important for determining the correct choice and dose of agents. Anticoagulants such as LMWH, oral anticoagulants and fondaparinux are renally-cleared. </a:t>
            </a:r>
            <a:r>
              <a:rPr lang="en-AU" sz="1200" baseline="0" dirty="0" err="1"/>
              <a:t>CrCl</a:t>
            </a:r>
            <a:r>
              <a:rPr lang="en-AU" sz="1200" baseline="0" dirty="0"/>
              <a:t> Calculators are available in references such as the Australian Medicines Handbook or online through </a:t>
            </a:r>
            <a:r>
              <a:rPr lang="en-AU" sz="1200" baseline="0" dirty="0" err="1"/>
              <a:t>MDCalc</a:t>
            </a:r>
            <a:r>
              <a:rPr lang="en-AU" sz="1200" baseline="0"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aseline="0" dirty="0"/>
              <a:t>Acute stroke: seek advice from stroke service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aseline="0" dirty="0"/>
              <a:t>Neurosurgery: seek advice from Neurosurgery Consultant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aseline="0" dirty="0"/>
              <a:t>Weight less than 50kg or greater than 100kg, consider dose adjustment as per local guidelines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sz="120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sz="1200"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19</a:t>
            </a:fld>
            <a:endParaRPr lang="en-AU"/>
          </a:p>
        </p:txBody>
      </p:sp>
    </p:spTree>
    <p:extLst>
      <p:ext uri="{BB962C8B-B14F-4D97-AF65-F5344CB8AC3E}">
        <p14:creationId xmlns:p14="http://schemas.microsoft.com/office/powerpoint/2010/main" val="317299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This artwork has been commissioned by the CEC. It is called ‘Health Custodian’ and was created by Jasmine Sarin. Jasmine is a proud Kamilaroi (</a:t>
            </a:r>
            <a:r>
              <a:rPr lang="en-AU" sz="1200" dirty="0" err="1"/>
              <a:t>kuh</a:t>
            </a:r>
            <a:r>
              <a:rPr lang="en-AU" sz="1200" dirty="0"/>
              <a:t>-mi-</a:t>
            </a:r>
            <a:r>
              <a:rPr lang="en-AU" sz="1200" dirty="0" err="1"/>
              <a:t>luh</a:t>
            </a:r>
            <a:r>
              <a:rPr lang="en-AU" sz="1200" dirty="0"/>
              <a:t>-</a:t>
            </a:r>
            <a:r>
              <a:rPr lang="en-AU" sz="1200" dirty="0" err="1"/>
              <a:t>roy</a:t>
            </a:r>
            <a:r>
              <a:rPr lang="en-AU" sz="1200" dirty="0"/>
              <a:t>) and </a:t>
            </a:r>
            <a:r>
              <a:rPr lang="en-AU" sz="1200" dirty="0" err="1"/>
              <a:t>Jerrinja</a:t>
            </a:r>
            <a:r>
              <a:rPr lang="en-AU" sz="1200" dirty="0"/>
              <a:t> (</a:t>
            </a:r>
            <a:r>
              <a:rPr lang="en-AU" sz="1200" dirty="0" err="1"/>
              <a:t>jer</a:t>
            </a:r>
            <a:r>
              <a:rPr lang="en-AU" sz="1200" dirty="0"/>
              <a:t>-in-</a:t>
            </a:r>
            <a:r>
              <a:rPr lang="en-AU" sz="1200" dirty="0" err="1"/>
              <a:t>ja</a:t>
            </a:r>
            <a:r>
              <a:rPr lang="en-AU" sz="1200" dirty="0"/>
              <a:t>) woman from New South Wales.</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a:t>
            </a:fld>
            <a:endParaRPr lang="en-AU"/>
          </a:p>
        </p:txBody>
      </p:sp>
    </p:spTree>
    <p:extLst>
      <p:ext uri="{BB962C8B-B14F-4D97-AF65-F5344CB8AC3E}">
        <p14:creationId xmlns:p14="http://schemas.microsoft.com/office/powerpoint/2010/main" val="375464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For all surgery and imaging guided invasive procedures (particularly if central neural blockade is used), the timing of pharmacological prophylaxis should be carefully planned with the anaesthetist to minimise the risk of developing an epidural haematoma.</a:t>
            </a:r>
          </a:p>
          <a:p>
            <a:r>
              <a:rPr lang="en-AU" sz="1200" dirty="0"/>
              <a:t>The type of anaesthesia a patient receives impacts on VTE risk. </a:t>
            </a:r>
          </a:p>
          <a:p>
            <a:r>
              <a:rPr lang="en-AU" sz="1200" dirty="0"/>
              <a:t>Patients receiving regional anaesthesia (also referred to as central neural blockade) have significantly lower rates of DVT compared with those receiving general anaesthesia. </a:t>
            </a:r>
          </a:p>
          <a:p>
            <a:pPr marL="342900" indent="-342900">
              <a:buFont typeface="Arial" panose="020B0604020202020204" pitchFamily="34" charset="0"/>
              <a:buChar char="•"/>
            </a:pPr>
            <a:r>
              <a:rPr lang="en-AU" sz="2000" dirty="0"/>
              <a:t>Other timing considerations (according to NHMRC recommendations):</a:t>
            </a:r>
          </a:p>
          <a:p>
            <a:pPr marL="800100" lvl="1" indent="-342900">
              <a:buFont typeface="Calibri" panose="020F0502020204030204" pitchFamily="34" charset="0"/>
              <a:buChar char="—"/>
            </a:pPr>
            <a:r>
              <a:rPr lang="en-AU" sz="1600" dirty="0"/>
              <a:t>No pharmacological prophylaxis with LMWH should be administered prior to establishment of neural blockade, or the block should be performed ≥ 12 hours after the last dose of LMWH if preoperative prophylaxis has been administered with this drug. Dosing after surgery should start ≥ 6 hours post-operatively. </a:t>
            </a:r>
          </a:p>
          <a:p>
            <a:pPr marL="800100" lvl="1" indent="-342900">
              <a:buFont typeface="Calibri" panose="020F0502020204030204" pitchFamily="34" charset="0"/>
              <a:buChar char="―"/>
            </a:pPr>
            <a:r>
              <a:rPr lang="en-AU" sz="1600" dirty="0"/>
              <a:t>Fondaparinux and dabigatran </a:t>
            </a:r>
            <a:r>
              <a:rPr lang="en-AU" sz="1600" dirty="0" err="1"/>
              <a:t>etexilate</a:t>
            </a:r>
            <a:r>
              <a:rPr lang="en-AU" sz="1600" dirty="0"/>
              <a:t> have longer half-lives: special arrangements should be made between the surgical and anaesthetic teams if these drugs are to be used. </a:t>
            </a:r>
          </a:p>
          <a:p>
            <a:endParaRPr lang="en-AU" sz="1200"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20</a:t>
            </a:fld>
            <a:endParaRPr lang="en-AU"/>
          </a:p>
        </p:txBody>
      </p:sp>
    </p:spTree>
    <p:extLst>
      <p:ext uri="{BB962C8B-B14F-4D97-AF65-F5344CB8AC3E}">
        <p14:creationId xmlns:p14="http://schemas.microsoft.com/office/powerpoint/2010/main" val="181165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Step</a:t>
            </a:r>
            <a:r>
              <a:rPr lang="en-AU" baseline="0" dirty="0"/>
              <a:t> 3 of the tool is about identifying contraindications to mechanical prophylaxis.</a:t>
            </a:r>
          </a:p>
          <a:p>
            <a:endParaRPr lang="en-AU" dirty="0"/>
          </a:p>
          <a:p>
            <a:r>
              <a:rPr lang="en-AU" dirty="0"/>
              <a:t>Mechanical</a:t>
            </a:r>
            <a:r>
              <a:rPr lang="en-AU" baseline="0" dirty="0"/>
              <a:t> prophylaxis may be appropriate despite the presence of some contraindications which may be ‘relative’ contraindications’. Consider the severity, extent and location of the condition and use your clinical judgement when assessing contraindications to mechanical prophylaxis. For example:</a:t>
            </a:r>
          </a:p>
          <a:p>
            <a:endParaRPr lang="en-AU" baseline="0" dirty="0"/>
          </a:p>
          <a:p>
            <a:r>
              <a:rPr lang="en-AU" sz="1200" kern="1200" dirty="0">
                <a:solidFill>
                  <a:schemeClr val="tx1"/>
                </a:solidFill>
                <a:effectLst/>
                <a:latin typeface="+mn-lt"/>
                <a:ea typeface="+mn-ea"/>
                <a:cs typeface="+mn-cs"/>
              </a:rPr>
              <a:t>Skin ulceration – Compression can be used if ulceration caused by venous insufficiency, this would of course depend on the degree of ulceration</a:t>
            </a:r>
          </a:p>
          <a:p>
            <a:r>
              <a:rPr lang="en-AU" sz="1200" kern="1200" dirty="0">
                <a:solidFill>
                  <a:schemeClr val="tx1"/>
                </a:solidFill>
                <a:effectLst/>
                <a:latin typeface="+mn-lt"/>
                <a:ea typeface="+mn-ea"/>
                <a:cs typeface="+mn-cs"/>
              </a:rPr>
              <a:t>Severe dermatitis – Compression could be considered in certain circumstances. For example, if caused by venous stasis</a:t>
            </a:r>
          </a:p>
          <a:p>
            <a:r>
              <a:rPr lang="en-AU" sz="1200" kern="1200" dirty="0">
                <a:solidFill>
                  <a:schemeClr val="tx1"/>
                </a:solidFill>
                <a:effectLst/>
                <a:latin typeface="+mn-lt"/>
                <a:ea typeface="+mn-ea"/>
                <a:cs typeface="+mn-cs"/>
              </a:rPr>
              <a:t>Lower leg trauma – depends on the degree and location of trauma and the non-affected leg could still be compressed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Some types of mechanical</a:t>
            </a:r>
            <a:r>
              <a:rPr lang="en-AU" sz="1200" kern="1200" baseline="0" dirty="0">
                <a:solidFill>
                  <a:schemeClr val="tx1"/>
                </a:solidFill>
                <a:effectLst/>
                <a:latin typeface="+mn-lt"/>
                <a:ea typeface="+mn-ea"/>
                <a:cs typeface="+mn-cs"/>
              </a:rPr>
              <a:t> prophylaxis may be suitable in certain conditions (see brackets for suggestions).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21</a:t>
            </a:fld>
            <a:endParaRPr lang="en-AU"/>
          </a:p>
        </p:txBody>
      </p:sp>
    </p:spTree>
    <p:extLst>
      <p:ext uri="{BB962C8B-B14F-4D97-AF65-F5344CB8AC3E}">
        <p14:creationId xmlns:p14="http://schemas.microsoft.com/office/powerpoint/2010/main" val="457787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a:t>
            </a:r>
            <a:r>
              <a:rPr lang="en-AU" baseline="0" dirty="0"/>
              <a:t> should also be noted that: </a:t>
            </a:r>
          </a:p>
          <a:p>
            <a:r>
              <a:rPr lang="en-AU" dirty="0"/>
              <a:t>Intermittent Pneumatic Compression (IPC) or Foot Impulse Devices (FID)  can exacerbate lower limb ischemic disease and are contraindicated in patients with peripheral arterial disease or arterial ulcers</a:t>
            </a:r>
          </a:p>
          <a:p>
            <a:r>
              <a:rPr lang="en-AU" dirty="0"/>
              <a:t>IPC is contraindicated in acute lower limb DVT.</a:t>
            </a:r>
          </a:p>
          <a:p>
            <a:r>
              <a:rPr lang="en-AU" dirty="0"/>
              <a:t>The NHMRC notes that a recent study provides no evidence to support the routine use of graduated compression stockings in immobile, hospitalised patients following acute stroke.  </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22</a:t>
            </a:fld>
            <a:endParaRPr lang="en-AU"/>
          </a:p>
        </p:txBody>
      </p:sp>
    </p:spTree>
    <p:extLst>
      <p:ext uri="{BB962C8B-B14F-4D97-AF65-F5344CB8AC3E}">
        <p14:creationId xmlns:p14="http://schemas.microsoft.com/office/powerpoint/2010/main" val="33598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The second side of the tool</a:t>
            </a:r>
            <a:r>
              <a:rPr lang="en-AU" baseline="0" dirty="0"/>
              <a:t> provides guidance on prescribing based on VTE risk</a:t>
            </a:r>
            <a:r>
              <a:rPr lang="en-AU" dirty="0"/>
              <a:t> categories. </a:t>
            </a:r>
            <a:r>
              <a:rPr lang="en-AU" baseline="0" dirty="0"/>
              <a:t>This section is intended to provide guidance only and does not preclude the use of clinical judgement.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In the higher risk category, pharmacological</a:t>
            </a:r>
            <a:r>
              <a:rPr lang="en-AU" baseline="0" dirty="0"/>
              <a:t> and mechanical prophylaxis can be used unless contraindications are present. In orthopaedic surgical patients, alternative oral agents may be considered.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In moderate risk patients, pharmacological prophylaxis can be used or mechanical prophylaxis if pharmacological prophylaxis is not being prescribed. While some types of mechanical prophylaxis may not be appropriate depending on the patient’s conditions, others might be suitable. Cross-reference to Step 3 (identify contraindications to mechanical prophylaxis) when prescribing mechanical prophylaxis.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Lower risk patients do not require pharmacological or mechanical prophylaxis.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Consider the need to adjust dosages in renal impairment. Renal function is estimated using the Cockcroft-Gault Equation which requires you to know the patient’s bodyweight and serum creatinine levels. When calculating renal function, use ideal or actual bodyweight, whichever is lower. Creatinine Clearance calculators are available in references such as the Australian Medicines Handbook (AMH) or online (</a:t>
            </a:r>
            <a:r>
              <a:rPr lang="en-AU" baseline="0" dirty="0" err="1"/>
              <a:t>MDCalc</a:t>
            </a:r>
            <a:r>
              <a:rPr lang="en-AU"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Consult your pharmacist for advice on dosing.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r>
              <a:rPr lang="en-AU" baseline="0" dirty="0"/>
              <a:t>ALL patients should receive education and be encouraged to mobilise early regardless of their risk category. </a:t>
            </a:r>
            <a:r>
              <a:rPr lang="en-AU" dirty="0"/>
              <a:t>A plan for early mobilisation should be developed by a multidisciplinary team with the patient and their family/carer. </a:t>
            </a:r>
          </a:p>
          <a:p>
            <a:r>
              <a:rPr lang="en-AU" dirty="0"/>
              <a:t>Other additional</a:t>
            </a:r>
            <a:r>
              <a:rPr lang="en-AU" baseline="0" dirty="0"/>
              <a:t> prevention strategies such as hydration should also be considered (unless hydration is contraindicated due to a clinical condition such as congestive cardiac failure). </a:t>
            </a:r>
          </a:p>
          <a:p>
            <a:endParaRPr lang="en-AU" baseline="0" dirty="0"/>
          </a:p>
        </p:txBody>
      </p:sp>
      <p:sp>
        <p:nvSpPr>
          <p:cNvPr id="4" name="Slide Number Placeholder 3"/>
          <p:cNvSpPr>
            <a:spLocks noGrp="1"/>
          </p:cNvSpPr>
          <p:nvPr>
            <p:ph type="sldNum" sz="quarter" idx="10"/>
          </p:nvPr>
        </p:nvSpPr>
        <p:spPr/>
        <p:txBody>
          <a:bodyPr/>
          <a:lstStyle/>
          <a:p>
            <a:fld id="{0C5239BD-4949-6A47-A748-5AA928536073}" type="slidenum">
              <a:rPr lang="en-AU" smtClean="0"/>
              <a:t>23</a:t>
            </a:fld>
            <a:endParaRPr lang="en-AU"/>
          </a:p>
        </p:txBody>
      </p:sp>
    </p:spTree>
    <p:extLst>
      <p:ext uri="{BB962C8B-B14F-4D97-AF65-F5344CB8AC3E}">
        <p14:creationId xmlns:p14="http://schemas.microsoft.com/office/powerpoint/2010/main" val="82687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The main anticoagulants used in VTE prevention include</a:t>
            </a:r>
            <a:r>
              <a:rPr lang="en-AU" baseline="0" dirty="0"/>
              <a:t> unfractionated heparin, Low Molecular Weight Heparins (LMWH) such as enoxaparin and </a:t>
            </a:r>
            <a:r>
              <a:rPr lang="en-AU" baseline="0" dirty="0" err="1"/>
              <a:t>dalteparin</a:t>
            </a:r>
            <a:r>
              <a:rPr lang="en-AU" baseline="0" dirty="0"/>
              <a:t>, Factor </a:t>
            </a:r>
            <a:r>
              <a:rPr lang="en-AU" baseline="0" dirty="0" err="1"/>
              <a:t>Xa</a:t>
            </a:r>
            <a:r>
              <a:rPr lang="en-AU" baseline="0" dirty="0"/>
              <a:t> inhibitors, direct thrombin inhibitors and heparinoids such as danaparoid. </a:t>
            </a:r>
            <a:endParaRPr lang="en-AU" dirty="0"/>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Some agents may be preferred over others in particular clinical settings.</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24</a:t>
            </a:fld>
            <a:endParaRPr lang="en-AU"/>
          </a:p>
        </p:txBody>
      </p:sp>
    </p:spTree>
    <p:extLst>
      <p:ext uri="{BB962C8B-B14F-4D97-AF65-F5344CB8AC3E}">
        <p14:creationId xmlns:p14="http://schemas.microsoft.com/office/powerpoint/2010/main" val="392502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VTE prophylaxis</a:t>
            </a:r>
            <a:r>
              <a:rPr lang="en-AU" baseline="0" dirty="0"/>
              <a:t> is recommended to be continued until the patient regains his/her normal mobility. </a:t>
            </a:r>
          </a:p>
          <a:p>
            <a:endParaRPr lang="en-AU" baseline="0" dirty="0"/>
          </a:p>
          <a:p>
            <a:r>
              <a:rPr lang="en-AU" baseline="0" dirty="0"/>
              <a:t>Pharmacological prophylaxis may need to be continued beyond the hospital stay, particularly in the case of joint replacement surgery (hip and knee). </a:t>
            </a:r>
          </a:p>
          <a:p>
            <a:endParaRPr lang="en-AU" baseline="0" dirty="0"/>
          </a:p>
          <a:p>
            <a:r>
              <a:rPr lang="en-AU" baseline="0" dirty="0"/>
              <a:t>If this is the case, consider the patient’s ongoing management:</a:t>
            </a:r>
          </a:p>
          <a:p>
            <a:endParaRPr lang="en-AU" baseline="0" dirty="0"/>
          </a:p>
          <a:p>
            <a:pPr marL="228600" indent="-228600">
              <a:buAutoNum type="arabicParenR"/>
            </a:pPr>
            <a:r>
              <a:rPr lang="en-AU" baseline="0" dirty="0"/>
              <a:t>Organise discharge supply of the medication  </a:t>
            </a:r>
          </a:p>
          <a:p>
            <a:pPr marL="228600" indent="-228600">
              <a:buAutoNum type="arabicParenR"/>
            </a:pPr>
            <a:r>
              <a:rPr lang="en-AU" baseline="0" dirty="0"/>
              <a:t>Inform the GP of the patient’s post-discharge VTE risk management plan via the discharge summary</a:t>
            </a:r>
          </a:p>
          <a:p>
            <a:pPr marL="228600" indent="-228600">
              <a:buAutoNum type="arabicParenR"/>
            </a:pPr>
            <a:r>
              <a:rPr lang="en-AU" baseline="0" dirty="0"/>
              <a:t>Determine if the patient or the patient’s carer is able to manage injections (alternatively use oral agents if appropriate). If not, consider alternative arrangements to ensure continuity in the patient’s management (e.g. GP, HITH, ambulatory care units, community nursing etc.)  </a:t>
            </a:r>
          </a:p>
          <a:p>
            <a:pPr marL="228600" indent="-228600">
              <a:buAutoNum type="arabicParenR"/>
            </a:pPr>
            <a:r>
              <a:rPr lang="en-AU" baseline="0" dirty="0"/>
              <a:t>Provide the patient with education and encourage mobilisation post-discharge.</a:t>
            </a:r>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25</a:t>
            </a:fld>
            <a:endParaRPr lang="en-AU"/>
          </a:p>
        </p:txBody>
      </p:sp>
    </p:spTree>
    <p:extLst>
      <p:ext uri="{BB962C8B-B14F-4D97-AF65-F5344CB8AC3E}">
        <p14:creationId xmlns:p14="http://schemas.microsoft.com/office/powerpoint/2010/main" val="1905493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a:t>
            </a:r>
            <a:r>
              <a:rPr lang="en-AU" baseline="0" dirty="0"/>
              <a:t> is also important to ensure that the VTE risk assessment box of the National Inpatient Medication Chart (NIMC) is completed by ticking the relevant box/es and signing the section. </a:t>
            </a:r>
          </a:p>
          <a:p>
            <a:r>
              <a:rPr lang="en-AU" baseline="0" dirty="0"/>
              <a:t>Prophylactic doses of anticoagulants should be prescribed in the VTE prophylaxis section of the NIMC. Therapeutic doses of anticoagulants should be prescribed in the regular section of the NIMC. </a:t>
            </a:r>
          </a:p>
          <a:p>
            <a:r>
              <a:rPr lang="en-AU" baseline="0" dirty="0"/>
              <a:t>Mechanical prophylaxis should be prescribed in the dedicated section. </a:t>
            </a:r>
          </a:p>
          <a:p>
            <a:endParaRPr lang="en-AU" baseline="0" dirty="0"/>
          </a:p>
          <a:p>
            <a:r>
              <a:rPr lang="en-AU" baseline="0" dirty="0"/>
              <a:t>For more information on the VTE section of the NIMC, refer to the Australian Commission on Safety and Quality in Health Care’s website: http://www.safetyandquality.gov.au/our-work/medication-safety/medication-chart/nimc/vteprophylaxis/  </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26</a:t>
            </a:fld>
            <a:endParaRPr lang="en-AU"/>
          </a:p>
        </p:txBody>
      </p:sp>
    </p:spTree>
    <p:extLst>
      <p:ext uri="{BB962C8B-B14F-4D97-AF65-F5344CB8AC3E}">
        <p14:creationId xmlns:p14="http://schemas.microsoft.com/office/powerpoint/2010/main" val="416675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case of an 86 year old male,</a:t>
            </a:r>
            <a:r>
              <a:rPr lang="en-AU" baseline="0" dirty="0"/>
              <a:t> brought in by ambulance for pain management. He was admitted under the Orthopaedics team. </a:t>
            </a:r>
          </a:p>
          <a:p>
            <a:r>
              <a:rPr lang="en-AU" baseline="0" dirty="0"/>
              <a:t>Medical History: </a:t>
            </a:r>
          </a:p>
          <a:p>
            <a:pPr marL="171450" lvl="0" indent="-171450">
              <a:buFont typeface="Arial" panose="020B0604020202020204" pitchFamily="34" charset="0"/>
              <a:buChar char="•"/>
            </a:pPr>
            <a:r>
              <a:rPr lang="en-AU" dirty="0"/>
              <a:t>Hip replacement - 2 weeks ago</a:t>
            </a:r>
          </a:p>
          <a:p>
            <a:pPr marL="171450" lvl="0" indent="-171450">
              <a:buFont typeface="Arial" panose="020B0604020202020204" pitchFamily="34" charset="0"/>
              <a:buChar char="•"/>
            </a:pPr>
            <a:r>
              <a:rPr lang="en-AU" dirty="0"/>
              <a:t>Lung Ca (refused chemo) – diagnosed 1 month ago</a:t>
            </a:r>
          </a:p>
          <a:p>
            <a:pPr marL="171450" lvl="0" indent="-171450">
              <a:buFont typeface="Arial" panose="020B0604020202020204" pitchFamily="34" charset="0"/>
              <a:buChar char="•"/>
            </a:pPr>
            <a:r>
              <a:rPr lang="en-AU" dirty="0"/>
              <a:t>Gastric ulcer bleed – 2 weeks ago</a:t>
            </a:r>
          </a:p>
          <a:p>
            <a:pPr marL="171450" lvl="0" indent="-171450">
              <a:buFont typeface="Arial" panose="020B0604020202020204" pitchFamily="34" charset="0"/>
              <a:buChar char="•"/>
            </a:pPr>
            <a:r>
              <a:rPr lang="en-AU" dirty="0"/>
              <a:t>Previous VTE</a:t>
            </a:r>
          </a:p>
          <a:p>
            <a:pPr marL="171450" lvl="0" indent="-171450">
              <a:buFont typeface="Arial" panose="020B0604020202020204" pitchFamily="34" charset="0"/>
              <a:buChar char="•"/>
            </a:pPr>
            <a:endParaRPr lang="en-AU" dirty="0"/>
          </a:p>
          <a:p>
            <a:pPr marL="0" lvl="0" indent="0">
              <a:buFont typeface="Arial" panose="020B0604020202020204" pitchFamily="34" charset="0"/>
              <a:buNone/>
            </a:pPr>
            <a:r>
              <a:rPr lang="en-AU" dirty="0"/>
              <a:t>Please use</a:t>
            </a:r>
            <a:r>
              <a:rPr lang="en-AU" baseline="0" dirty="0"/>
              <a:t> the VTE Risk Assessment Tool to assess and manage the patient’s VTE risk. </a:t>
            </a:r>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27</a:t>
            </a:fld>
            <a:endParaRPr lang="en-AU"/>
          </a:p>
        </p:txBody>
      </p:sp>
    </p:spTree>
    <p:extLst>
      <p:ext uri="{BB962C8B-B14F-4D97-AF65-F5344CB8AC3E}">
        <p14:creationId xmlns:p14="http://schemas.microsoft.com/office/powerpoint/2010/main" val="1361874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patient has a high risk of VTE, with a high bleeding risk. Use mechanical prophylaxis only. </a:t>
            </a:r>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28</a:t>
            </a:fld>
            <a:endParaRPr lang="en-AU"/>
          </a:p>
        </p:txBody>
      </p:sp>
    </p:spTree>
    <p:extLst>
      <p:ext uri="{BB962C8B-B14F-4D97-AF65-F5344CB8AC3E}">
        <p14:creationId xmlns:p14="http://schemas.microsoft.com/office/powerpoint/2010/main" val="1832819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case of a 45 year old male</a:t>
            </a:r>
            <a:r>
              <a:rPr lang="en-AU" baseline="0" dirty="0"/>
              <a:t> patient presenting with a one week history of fatigue, shortness of breath at rest and 7kg of weight gain. He has been diagnosed with acute decompensated heart failure and was admitted under the Cardiology team. </a:t>
            </a:r>
          </a:p>
          <a:p>
            <a:endParaRPr lang="en-AU"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1" i="0" u="none" strike="noStrike" kern="1200" cap="none" spc="0" normalizeH="0" baseline="0" noProof="0" dirty="0">
                <a:ln>
                  <a:noFill/>
                </a:ln>
                <a:solidFill>
                  <a:prstClr val="black"/>
                </a:solidFill>
                <a:effectLst/>
                <a:uLnTx/>
                <a:uFillTx/>
                <a:latin typeface="+mn-lt"/>
                <a:ea typeface="+mn-ea"/>
                <a:cs typeface="+mn-cs"/>
              </a:rPr>
              <a:t>Medical History:</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Coronary artery disease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CABG 8 years ago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err="1">
                <a:ln>
                  <a:noFill/>
                </a:ln>
                <a:solidFill>
                  <a:prstClr val="black"/>
                </a:solidFill>
                <a:effectLst/>
                <a:uLnTx/>
                <a:uFillTx/>
                <a:latin typeface="+mn-lt"/>
                <a:ea typeface="+mn-ea"/>
                <a:cs typeface="+mn-cs"/>
              </a:rPr>
              <a:t>Hyperlipidemia</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Hypertension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CCF</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Please use</a:t>
            </a:r>
            <a:r>
              <a:rPr lang="en-AU" baseline="0" dirty="0"/>
              <a:t> the VTE Risk Assessment Tool to assess and manage the patient’s VTE risk.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29</a:t>
            </a:fld>
            <a:endParaRPr lang="en-AU"/>
          </a:p>
        </p:txBody>
      </p:sp>
    </p:spTree>
    <p:extLst>
      <p:ext uri="{BB962C8B-B14F-4D97-AF65-F5344CB8AC3E}">
        <p14:creationId xmlns:p14="http://schemas.microsoft.com/office/powerpoint/2010/main" val="239379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purpose of this presentation is to provide an introduction</a:t>
            </a:r>
            <a:r>
              <a:rPr lang="en-AU" baseline="0" dirty="0"/>
              <a:t> to venous thromboembolism and how to assess and manage VTE risk using the adult inpatient VTE risk assessment tool. We will practise performing VTE risk assessments using three cases at the end of the presentation. </a:t>
            </a:r>
          </a:p>
          <a:p>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a:t>
            </a:fld>
            <a:endParaRPr lang="en-AU"/>
          </a:p>
        </p:txBody>
      </p:sp>
    </p:spTree>
    <p:extLst>
      <p:ext uri="{BB962C8B-B14F-4D97-AF65-F5344CB8AC3E}">
        <p14:creationId xmlns:p14="http://schemas.microsoft.com/office/powerpoint/2010/main" val="235669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is a patient with a moderate VTE risk. </a:t>
            </a:r>
            <a:r>
              <a:rPr lang="en-AU" dirty="0"/>
              <a:t>Although the</a:t>
            </a:r>
            <a:r>
              <a:rPr lang="en-AU" baseline="0" dirty="0"/>
              <a:t> patient has a relative contraindication to pharmacological prophylaxis (low bleeding risk), after assessing the risks vs benefits, it is appropriate to prescribe pharmacological prophylaxis. The patient’s renal function does not warrant dosage adjustment of enoxaparin, however since the patient’s </a:t>
            </a:r>
            <a:r>
              <a:rPr lang="en-AU" baseline="0" dirty="0" err="1"/>
              <a:t>CrCl</a:t>
            </a:r>
            <a:r>
              <a:rPr lang="en-AU" baseline="0" dirty="0"/>
              <a:t> is close to 30mL/min, it should be monitored. A dose adjustment (enoxaparin 20mg) may be required if the patient’s renal function deteriorates. Alternatively, heparin may be considered as it can be used in the context of renal impairment. </a:t>
            </a:r>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30</a:t>
            </a:fld>
            <a:endParaRPr lang="en-AU"/>
          </a:p>
        </p:txBody>
      </p:sp>
    </p:spTree>
    <p:extLst>
      <p:ext uri="{BB962C8B-B14F-4D97-AF65-F5344CB8AC3E}">
        <p14:creationId xmlns:p14="http://schemas.microsoft.com/office/powerpoint/2010/main" val="3593985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a:t>
            </a:r>
            <a:r>
              <a:rPr lang="en-AU" baseline="0" dirty="0"/>
              <a:t> a 66 year old female patient presenting with pulmonary oedema and pneumonia. </a:t>
            </a:r>
          </a:p>
          <a:p>
            <a:endParaRPr lang="en-AU" baseline="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1" i="0" u="none" strike="noStrike" kern="1200" cap="none" spc="0" normalizeH="0" baseline="0" noProof="0" dirty="0">
                <a:ln>
                  <a:noFill/>
                </a:ln>
                <a:solidFill>
                  <a:prstClr val="black"/>
                </a:solidFill>
                <a:effectLst/>
                <a:uLnTx/>
                <a:uFillTx/>
                <a:latin typeface="+mn-lt"/>
                <a:ea typeface="+mn-ea"/>
                <a:cs typeface="+mn-cs"/>
              </a:rPr>
              <a:t>Medical History:</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NIDDM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HTN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Chronic liver disease – INR 2.1</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Please use</a:t>
            </a:r>
            <a:r>
              <a:rPr lang="en-AU" baseline="0" dirty="0"/>
              <a:t> the VTE Risk Assessment Tool to assess and manage the patient’s VTE risk. </a:t>
            </a:r>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31</a:t>
            </a:fld>
            <a:endParaRPr lang="en-AU"/>
          </a:p>
        </p:txBody>
      </p:sp>
    </p:spTree>
    <p:extLst>
      <p:ext uri="{BB962C8B-B14F-4D97-AF65-F5344CB8AC3E}">
        <p14:creationId xmlns:p14="http://schemas.microsoft.com/office/powerpoint/2010/main" val="2280576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a:t>
            </a:r>
            <a:r>
              <a:rPr lang="en-AU" baseline="0" dirty="0"/>
              <a:t> patient with a moderate risk of developing VTE. The patient has thrombocytopenia which is an absolute contraindication to pharmacological prophylaxis. Consider mechanical prophylaxis only. It may not be possible to correctly fit stockings on this patient. Using a foot impulse device might be a better option for mechanical prophylaxis. </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32</a:t>
            </a:fld>
            <a:endParaRPr lang="en-AU"/>
          </a:p>
        </p:txBody>
      </p:sp>
    </p:spTree>
    <p:extLst>
      <p:ext uri="{BB962C8B-B14F-4D97-AF65-F5344CB8AC3E}">
        <p14:creationId xmlns:p14="http://schemas.microsoft.com/office/powerpoint/2010/main" val="3798011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AU" dirty="0"/>
              <a:t>In summary, </a:t>
            </a:r>
            <a:r>
              <a:rPr kumimoji="0" lang="en-AU" sz="1200" b="0" i="0" u="none" strike="noStrike" kern="1200" cap="none" spc="0" normalizeH="0" baseline="0" noProof="0" dirty="0">
                <a:ln>
                  <a:noFill/>
                </a:ln>
                <a:solidFill>
                  <a:prstClr val="black"/>
                </a:solidFill>
                <a:effectLst/>
                <a:uLnTx/>
                <a:uFillTx/>
                <a:latin typeface="+mn-lt"/>
                <a:ea typeface="+mn-ea"/>
                <a:cs typeface="+mn-cs"/>
              </a:rPr>
              <a:t>the VTE Risk Assessment Tool aids Medical Officers with assessing and managing VTE risk. It is intended to provide guidance. The tool does not preclude the use of clinical judgment and discretion. If unsure, consult/refer to a senior clinician.  </a:t>
            </a:r>
          </a:p>
          <a:p>
            <a:endParaRPr lang="en-AU" dirty="0"/>
          </a:p>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33</a:t>
            </a:fld>
            <a:endParaRPr lang="en-AU"/>
          </a:p>
        </p:txBody>
      </p:sp>
    </p:spTree>
    <p:extLst>
      <p:ext uri="{BB962C8B-B14F-4D97-AF65-F5344CB8AC3E}">
        <p14:creationId xmlns:p14="http://schemas.microsoft.com/office/powerpoint/2010/main" val="191488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VTE is the term used to define cases of</a:t>
            </a:r>
            <a:r>
              <a:rPr lang="en-AU" baseline="0" dirty="0"/>
              <a:t> Deep Vein Thrombosis (</a:t>
            </a:r>
            <a:r>
              <a:rPr lang="en-AU" dirty="0"/>
              <a:t>DVT) and Pulmonar</a:t>
            </a:r>
            <a:r>
              <a:rPr lang="en-AU" baseline="0" dirty="0"/>
              <a:t>y Embolism (</a:t>
            </a:r>
            <a:r>
              <a:rPr lang="en-AU" dirty="0"/>
              <a:t>PE). </a:t>
            </a:r>
          </a:p>
          <a:p>
            <a:endParaRPr lang="en-AU" dirty="0"/>
          </a:p>
          <a:p>
            <a:r>
              <a:rPr lang="en-AU" dirty="0"/>
              <a:t>DVTs</a:t>
            </a:r>
            <a:r>
              <a:rPr lang="en-AU" baseline="0" dirty="0"/>
              <a:t> as you know develop in the deep veins (most commonly in the lower leg). They can lead to ‘post-thrombotic syndrome’ (PTS), which can cause chronic </a:t>
            </a:r>
            <a:r>
              <a:rPr lang="en-AU" dirty="0">
                <a:effectLst/>
              </a:rPr>
              <a:t>symptoms including leg pain, swelling, redness, and ulceration. PTS affects 23-60% of DVT patients</a:t>
            </a:r>
            <a:r>
              <a:rPr lang="en-AU" baseline="0" dirty="0">
                <a:effectLst/>
              </a:rPr>
              <a:t> within 2 years. </a:t>
            </a:r>
            <a:endParaRPr lang="en-AU" baseline="0" dirty="0"/>
          </a:p>
          <a:p>
            <a:r>
              <a:rPr lang="en-AU" baseline="0" dirty="0"/>
              <a:t>The most serious complication of a DVT is that the clot could dislodge and travel to the lungs, becoming a Pulmonary Embolism (PE). In fact, lower-extremity DVT has a 3% PE-related mortality rate.</a:t>
            </a:r>
          </a:p>
          <a:p>
            <a:endParaRPr lang="en-AU" baseline="0" dirty="0"/>
          </a:p>
          <a:p>
            <a:r>
              <a:rPr lang="en-AU" baseline="0" dirty="0"/>
              <a:t>PE is a serious complication which can lead to death. Patients with PE have a 30-60% chance of dying from it.</a:t>
            </a:r>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effectLst/>
              </a:rPr>
              <a:t>We must remember that DVT and PE are not just single events, often patients suffer long-term complications. </a:t>
            </a:r>
            <a:endParaRPr lang="en-AU" baseline="0"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a:t>
            </a:fld>
            <a:endParaRPr lang="en-AU"/>
          </a:p>
        </p:txBody>
      </p:sp>
    </p:spTree>
    <p:extLst>
      <p:ext uri="{BB962C8B-B14F-4D97-AF65-F5344CB8AC3E}">
        <p14:creationId xmlns:p14="http://schemas.microsoft.com/office/powerpoint/2010/main" val="340209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Virchow was the first to explain the categories of factors that contribute to the formation of thrombosis</a:t>
            </a:r>
          </a:p>
          <a:p>
            <a:endParaRPr lang="en-AU" dirty="0"/>
          </a:p>
          <a:p>
            <a:r>
              <a:rPr lang="en-AU" dirty="0"/>
              <a:t>Stasis e.g. due to varicose veins,</a:t>
            </a:r>
            <a:r>
              <a:rPr lang="en-AU" baseline="0" dirty="0"/>
              <a:t> prolonged travel, immobility</a:t>
            </a:r>
          </a:p>
          <a:p>
            <a:r>
              <a:rPr lang="en-AU" dirty="0"/>
              <a:t>Hypercoagulability or the activation of coagulation</a:t>
            </a:r>
            <a:r>
              <a:rPr lang="en-AU" baseline="0" dirty="0"/>
              <a:t> e.g. due to inherited bleeding disorders, cancer, or during pregnancy</a:t>
            </a:r>
          </a:p>
          <a:p>
            <a:r>
              <a:rPr lang="en-AU" baseline="0" dirty="0"/>
              <a:t>Endothelial Injury i.e. injury or trauma to the inside of the blood vessel</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a:t>
            </a:fld>
            <a:endParaRPr lang="en-AU"/>
          </a:p>
        </p:txBody>
      </p:sp>
    </p:spTree>
    <p:extLst>
      <p:ext uri="{BB962C8B-B14F-4D97-AF65-F5344CB8AC3E}">
        <p14:creationId xmlns:p14="http://schemas.microsoft.com/office/powerpoint/2010/main" val="366732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AU" noProof="0" dirty="0"/>
              <a:t>The</a:t>
            </a:r>
            <a:r>
              <a:rPr lang="en-AU" baseline="0" noProof="0" dirty="0"/>
              <a:t> impact of VTE is significant. An article by Access Economics estimated that in 2008 there were approximately 14 000 cases of VTE in Australia. Using epidemiological evidence, it was estimated that VTE  was responsible for more than 5000 deaths. </a:t>
            </a:r>
          </a:p>
          <a:p>
            <a:pPr>
              <a:buFontTx/>
              <a:buNone/>
            </a:pPr>
            <a:r>
              <a:rPr lang="en-AU" baseline="0" noProof="0" dirty="0"/>
              <a:t>It is estimated that VTE causes 7% of all hospital deaths and the incidence is 100 times greater in hospitalised patients than in community residents.</a:t>
            </a:r>
          </a:p>
          <a:p>
            <a:pPr>
              <a:buFontTx/>
              <a:buNone/>
            </a:pPr>
            <a:r>
              <a:rPr lang="en-AU" noProof="0" dirty="0"/>
              <a:t>Often these</a:t>
            </a:r>
            <a:r>
              <a:rPr lang="en-AU" baseline="0" noProof="0" dirty="0"/>
              <a:t> are just numbers to us</a:t>
            </a:r>
            <a:r>
              <a:rPr lang="en-AU" noProof="0" dirty="0"/>
              <a:t>, we might not experience what</a:t>
            </a:r>
            <a:r>
              <a:rPr lang="en-AU" baseline="0" noProof="0" dirty="0"/>
              <a:t> VTE actually does to patients, or we don’t see the impact often enough to warrant concern.</a:t>
            </a:r>
            <a:endParaRPr lang="en-AU" noProof="0" dirty="0"/>
          </a:p>
          <a:p>
            <a:pPr>
              <a:buFontTx/>
              <a:buChar char="•"/>
            </a:pPr>
            <a:r>
              <a:rPr lang="en-AU" noProof="0" dirty="0"/>
              <a:t>What does the harm VTE imposes actually mean for our patients on a case by case level?</a:t>
            </a:r>
          </a:p>
          <a:p>
            <a:pPr>
              <a:buFontTx/>
              <a:buChar char="•"/>
            </a:pPr>
            <a:r>
              <a:rPr lang="en-AU" dirty="0"/>
              <a:t>What is the real harm?</a:t>
            </a:r>
          </a:p>
          <a:p>
            <a:pPr>
              <a:buFontTx/>
              <a:buChar cha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Reference: Access Economics. The burden of venous thromboembolism in Australia. Report by Access Economics Pty Limited for the Australian and New Zealand Working Party on the management and prevention of venous thromboembolism, 2008.</a:t>
            </a:r>
          </a:p>
          <a:p>
            <a:pPr>
              <a:buFontTx/>
              <a:buNone/>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6</a:t>
            </a:fld>
            <a:endParaRPr lang="en-AU"/>
          </a:p>
        </p:txBody>
      </p:sp>
    </p:spTree>
    <p:extLst>
      <p:ext uri="{BB962C8B-B14F-4D97-AF65-F5344CB8AC3E}">
        <p14:creationId xmlns:p14="http://schemas.microsoft.com/office/powerpoint/2010/main" val="389781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A 71 year old man presented to hospital with left hip pain on the background of a left total hip replacement. He had a recent fall resulting in a knee injury and underwent surgery (closed reduction) and had a left knee Zimmer splint applied post-operatively to prevent dislocation. He had difficulty mobilising. </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7</a:t>
            </a:fld>
            <a:endParaRPr lang="en-AU"/>
          </a:p>
        </p:txBody>
      </p:sp>
    </p:spTree>
    <p:extLst>
      <p:ext uri="{BB962C8B-B14F-4D97-AF65-F5344CB8AC3E}">
        <p14:creationId xmlns:p14="http://schemas.microsoft.com/office/powerpoint/2010/main" val="153585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Ten days post-operatively, it was noticed that he had no prescribed VTE prophylaxis despite his immobility. Prophylaxis was prescribed, however later that day, while with the physiotherapist, he collapsed and lost consciousness, resulting in a MET call. The patient later passed away from cardiac arrest. The Coroner’s preliminary report suggests pulmonary embolism at time of death. 	</a:t>
            </a:r>
          </a:p>
        </p:txBody>
      </p:sp>
      <p:sp>
        <p:nvSpPr>
          <p:cNvPr id="4" name="Slide Number Placeholder 3"/>
          <p:cNvSpPr>
            <a:spLocks noGrp="1"/>
          </p:cNvSpPr>
          <p:nvPr>
            <p:ph type="sldNum" sz="quarter" idx="10"/>
          </p:nvPr>
        </p:nvSpPr>
        <p:spPr/>
        <p:txBody>
          <a:bodyPr/>
          <a:lstStyle/>
          <a:p>
            <a:fld id="{0C5239BD-4949-6A47-A748-5AA928536073}" type="slidenum">
              <a:rPr lang="en-AU" smtClean="0"/>
              <a:t>8</a:t>
            </a:fld>
            <a:endParaRPr lang="en-AU"/>
          </a:p>
        </p:txBody>
      </p:sp>
    </p:spTree>
    <p:extLst>
      <p:ext uri="{BB962C8B-B14F-4D97-AF65-F5344CB8AC3E}">
        <p14:creationId xmlns:p14="http://schemas.microsoft.com/office/powerpoint/2010/main" val="389188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table shows the incidence of DVT in specific patient groups who do not receive VTE prophylaxis. In medical patients, the incidence is 10-26%. In higher risk patients such as those who have had hip or knee surgery, experienced major trauma or spinal cord injury, the incidence can be as high as 80%. </a:t>
            </a:r>
            <a:endParaRPr lang="en-AU" dirty="0"/>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Reference: </a:t>
            </a:r>
            <a:r>
              <a:rPr lang="en-AU" sz="1200" kern="1200" dirty="0">
                <a:solidFill>
                  <a:schemeClr val="tx1"/>
                </a:solidFill>
                <a:effectLst/>
                <a:latin typeface="+mn-lt"/>
                <a:ea typeface="+mn-ea"/>
                <a:cs typeface="+mn-cs"/>
              </a:rPr>
              <a:t>Agency for Healthcare Research and Quality. Preventing Hospital-Acquired Venous Thromboembolism. A Guide for Effective Quality Improvement. August 2008.</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9</a:t>
            </a:fld>
            <a:endParaRPr lang="en-AU"/>
          </a:p>
        </p:txBody>
      </p:sp>
    </p:spTree>
    <p:extLst>
      <p:ext uri="{BB962C8B-B14F-4D97-AF65-F5344CB8AC3E}">
        <p14:creationId xmlns:p14="http://schemas.microsoft.com/office/powerpoint/2010/main" val="26492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97953F9-C5F1-8F47-836F-1932813732B6}"/>
              </a:ext>
            </a:extLst>
          </p:cNvPr>
          <p:cNvGrpSpPr/>
          <p:nvPr userDrawn="1"/>
        </p:nvGrpSpPr>
        <p:grpSpPr>
          <a:xfrm>
            <a:off x="7171912" y="0"/>
            <a:ext cx="5021606" cy="6858000"/>
            <a:chOff x="7171912" y="0"/>
            <a:chExt cx="5021606" cy="6858000"/>
          </a:xfrm>
        </p:grpSpPr>
        <p:sp>
          <p:nvSpPr>
            <p:cNvPr id="43" name="Freeform 12">
              <a:extLst>
                <a:ext uri="{FF2B5EF4-FFF2-40B4-BE49-F238E27FC236}">
                  <a16:creationId xmlns:a16="http://schemas.microsoft.com/office/drawing/2014/main" id="{812DD7BA-036B-5B44-9541-0295FEFD5C8B}"/>
                </a:ext>
              </a:extLst>
            </p:cNvPr>
            <p:cNvSpPr>
              <a:spLocks noChangeArrowheads="1"/>
            </p:cNvSpPr>
            <p:nvPr/>
          </p:nvSpPr>
          <p:spPr bwMode="auto">
            <a:xfrm>
              <a:off x="7876699" y="0"/>
              <a:ext cx="2071830" cy="3362926"/>
            </a:xfrm>
            <a:custGeom>
              <a:avLst/>
              <a:gdLst>
                <a:gd name="T0" fmla="*/ 4302 w 6018"/>
                <a:gd name="T1" fmla="*/ 9656 h 9768"/>
                <a:gd name="T2" fmla="*/ 4302 w 6018"/>
                <a:gd name="T3" fmla="*/ 9656 h 9768"/>
                <a:gd name="T4" fmla="*/ 6017 w 6018"/>
                <a:gd name="T5" fmla="*/ 7312 h 9768"/>
                <a:gd name="T6" fmla="*/ 5483 w 6018"/>
                <a:gd name="T7" fmla="*/ 6877 h 9768"/>
                <a:gd name="T8" fmla="*/ 5467 w 6018"/>
                <a:gd name="T9" fmla="*/ 6861 h 9768"/>
                <a:gd name="T10" fmla="*/ 5198 w 6018"/>
                <a:gd name="T11" fmla="*/ 6629 h 9768"/>
                <a:gd name="T12" fmla="*/ 5067 w 6018"/>
                <a:gd name="T13" fmla="*/ 6507 h 9768"/>
                <a:gd name="T14" fmla="*/ 4981 w 6018"/>
                <a:gd name="T15" fmla="*/ 6429 h 9768"/>
                <a:gd name="T16" fmla="*/ 4831 w 6018"/>
                <a:gd name="T17" fmla="*/ 6289 h 9768"/>
                <a:gd name="T18" fmla="*/ 4778 w 6018"/>
                <a:gd name="T19" fmla="*/ 6239 h 9768"/>
                <a:gd name="T20" fmla="*/ 4728 w 6018"/>
                <a:gd name="T21" fmla="*/ 6188 h 9768"/>
                <a:gd name="T22" fmla="*/ 4674 w 6018"/>
                <a:gd name="T23" fmla="*/ 6138 h 9768"/>
                <a:gd name="T24" fmla="*/ 4525 w 6018"/>
                <a:gd name="T25" fmla="*/ 5991 h 9768"/>
                <a:gd name="T26" fmla="*/ 4381 w 6018"/>
                <a:gd name="T27" fmla="*/ 5844 h 9768"/>
                <a:gd name="T28" fmla="*/ 4307 w 6018"/>
                <a:gd name="T29" fmla="*/ 5771 h 9768"/>
                <a:gd name="T30" fmla="*/ 4211 w 6018"/>
                <a:gd name="T31" fmla="*/ 5669 h 9768"/>
                <a:gd name="T32" fmla="*/ 4143 w 6018"/>
                <a:gd name="T33" fmla="*/ 5596 h 9768"/>
                <a:gd name="T34" fmla="*/ 4097 w 6018"/>
                <a:gd name="T35" fmla="*/ 5548 h 9768"/>
                <a:gd name="T36" fmla="*/ 4004 w 6018"/>
                <a:gd name="T37" fmla="*/ 5449 h 9768"/>
                <a:gd name="T38" fmla="*/ 3870 w 6018"/>
                <a:gd name="T39" fmla="*/ 5300 h 9768"/>
                <a:gd name="T40" fmla="*/ 3781 w 6018"/>
                <a:gd name="T41" fmla="*/ 5201 h 9768"/>
                <a:gd name="T42" fmla="*/ 3652 w 6018"/>
                <a:gd name="T43" fmla="*/ 5052 h 9768"/>
                <a:gd name="T44" fmla="*/ 3568 w 6018"/>
                <a:gd name="T45" fmla="*/ 4953 h 9768"/>
                <a:gd name="T46" fmla="*/ 3444 w 6018"/>
                <a:gd name="T47" fmla="*/ 4806 h 9768"/>
                <a:gd name="T48" fmla="*/ 3401 w 6018"/>
                <a:gd name="T49" fmla="*/ 4756 h 9768"/>
                <a:gd name="T50" fmla="*/ 3323 w 6018"/>
                <a:gd name="T51" fmla="*/ 4659 h 9768"/>
                <a:gd name="T52" fmla="*/ 3282 w 6018"/>
                <a:gd name="T53" fmla="*/ 4609 h 9768"/>
                <a:gd name="T54" fmla="*/ 3166 w 6018"/>
                <a:gd name="T55" fmla="*/ 4462 h 9768"/>
                <a:gd name="T56" fmla="*/ 3087 w 6018"/>
                <a:gd name="T57" fmla="*/ 4366 h 9768"/>
                <a:gd name="T58" fmla="*/ 2690 w 6018"/>
                <a:gd name="T59" fmla="*/ 3837 h 9768"/>
                <a:gd name="T60" fmla="*/ 605 w 6018"/>
                <a:gd name="T61" fmla="*/ 0 h 9768"/>
                <a:gd name="T62" fmla="*/ 111 w 6018"/>
                <a:gd name="T63" fmla="*/ 8357 h 9768"/>
                <a:gd name="T64" fmla="*/ 136 w 6018"/>
                <a:gd name="T65" fmla="*/ 8739 h 9768"/>
                <a:gd name="T66" fmla="*/ 149 w 6018"/>
                <a:gd name="T67" fmla="*/ 8886 h 9768"/>
                <a:gd name="T68" fmla="*/ 164 w 6018"/>
                <a:gd name="T69" fmla="*/ 9063 h 9768"/>
                <a:gd name="T70" fmla="*/ 172 w 6018"/>
                <a:gd name="T71" fmla="*/ 9144 h 9768"/>
                <a:gd name="T72" fmla="*/ 182 w 6018"/>
                <a:gd name="T73" fmla="*/ 9258 h 9768"/>
                <a:gd name="T74" fmla="*/ 200 w 6018"/>
                <a:gd name="T75" fmla="*/ 9423 h 9768"/>
                <a:gd name="T76" fmla="*/ 207 w 6018"/>
                <a:gd name="T77" fmla="*/ 9478 h 9768"/>
                <a:gd name="T78" fmla="*/ 245 w 6018"/>
                <a:gd name="T79" fmla="*/ 9767 h 9768"/>
                <a:gd name="T80" fmla="*/ 4302 w 6018"/>
                <a:gd name="T81" fmla="*/ 9656 h 9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8" h="9768">
                  <a:moveTo>
                    <a:pt x="4302" y="9656"/>
                  </a:moveTo>
                  <a:lnTo>
                    <a:pt x="4302" y="9656"/>
                  </a:lnTo>
                  <a:cubicBezTo>
                    <a:pt x="5072" y="9028"/>
                    <a:pt x="5666" y="8223"/>
                    <a:pt x="6017" y="7312"/>
                  </a:cubicBezTo>
                  <a:cubicBezTo>
                    <a:pt x="5833" y="7170"/>
                    <a:pt x="5655" y="7023"/>
                    <a:pt x="5483" y="6877"/>
                  </a:cubicBezTo>
                  <a:cubicBezTo>
                    <a:pt x="5477" y="6871"/>
                    <a:pt x="5472" y="6866"/>
                    <a:pt x="5467" y="6861"/>
                  </a:cubicBezTo>
                  <a:cubicBezTo>
                    <a:pt x="5375" y="6785"/>
                    <a:pt x="5287" y="6707"/>
                    <a:pt x="5198" y="6629"/>
                  </a:cubicBezTo>
                  <a:cubicBezTo>
                    <a:pt x="5155" y="6588"/>
                    <a:pt x="5110" y="6548"/>
                    <a:pt x="5067" y="6507"/>
                  </a:cubicBezTo>
                  <a:cubicBezTo>
                    <a:pt x="5039" y="6482"/>
                    <a:pt x="5011" y="6456"/>
                    <a:pt x="4981" y="6429"/>
                  </a:cubicBezTo>
                  <a:cubicBezTo>
                    <a:pt x="4933" y="6383"/>
                    <a:pt x="4882" y="6337"/>
                    <a:pt x="4831" y="6289"/>
                  </a:cubicBezTo>
                  <a:cubicBezTo>
                    <a:pt x="4814" y="6272"/>
                    <a:pt x="4796" y="6254"/>
                    <a:pt x="4778" y="6239"/>
                  </a:cubicBezTo>
                  <a:cubicBezTo>
                    <a:pt x="4760" y="6221"/>
                    <a:pt x="4743" y="6206"/>
                    <a:pt x="4728" y="6188"/>
                  </a:cubicBezTo>
                  <a:cubicBezTo>
                    <a:pt x="4710" y="6173"/>
                    <a:pt x="4692" y="6155"/>
                    <a:pt x="4674" y="6138"/>
                  </a:cubicBezTo>
                  <a:cubicBezTo>
                    <a:pt x="4624" y="6089"/>
                    <a:pt x="4576" y="6041"/>
                    <a:pt x="4525" y="5991"/>
                  </a:cubicBezTo>
                  <a:cubicBezTo>
                    <a:pt x="4477" y="5943"/>
                    <a:pt x="4429" y="5892"/>
                    <a:pt x="4381" y="5844"/>
                  </a:cubicBezTo>
                  <a:cubicBezTo>
                    <a:pt x="4355" y="5819"/>
                    <a:pt x="4333" y="5796"/>
                    <a:pt x="4307" y="5771"/>
                  </a:cubicBezTo>
                  <a:cubicBezTo>
                    <a:pt x="4277" y="5738"/>
                    <a:pt x="4244" y="5705"/>
                    <a:pt x="4211" y="5669"/>
                  </a:cubicBezTo>
                  <a:cubicBezTo>
                    <a:pt x="4188" y="5647"/>
                    <a:pt x="4166" y="5621"/>
                    <a:pt x="4143" y="5596"/>
                  </a:cubicBezTo>
                  <a:cubicBezTo>
                    <a:pt x="4128" y="5581"/>
                    <a:pt x="4113" y="5563"/>
                    <a:pt x="4097" y="5548"/>
                  </a:cubicBezTo>
                  <a:cubicBezTo>
                    <a:pt x="4064" y="5515"/>
                    <a:pt x="4034" y="5482"/>
                    <a:pt x="4004" y="5449"/>
                  </a:cubicBezTo>
                  <a:cubicBezTo>
                    <a:pt x="3958" y="5399"/>
                    <a:pt x="3915" y="5348"/>
                    <a:pt x="3870" y="5300"/>
                  </a:cubicBezTo>
                  <a:cubicBezTo>
                    <a:pt x="3839" y="5267"/>
                    <a:pt x="3811" y="5234"/>
                    <a:pt x="3781" y="5201"/>
                  </a:cubicBezTo>
                  <a:cubicBezTo>
                    <a:pt x="3738" y="5150"/>
                    <a:pt x="3695" y="5102"/>
                    <a:pt x="3652" y="5052"/>
                  </a:cubicBezTo>
                  <a:cubicBezTo>
                    <a:pt x="3624" y="5019"/>
                    <a:pt x="3596" y="4986"/>
                    <a:pt x="3568" y="4953"/>
                  </a:cubicBezTo>
                  <a:cubicBezTo>
                    <a:pt x="3525" y="4905"/>
                    <a:pt x="3485" y="4854"/>
                    <a:pt x="3444" y="4806"/>
                  </a:cubicBezTo>
                  <a:cubicBezTo>
                    <a:pt x="3429" y="4789"/>
                    <a:pt x="3417" y="4773"/>
                    <a:pt x="3401" y="4756"/>
                  </a:cubicBezTo>
                  <a:cubicBezTo>
                    <a:pt x="3376" y="4723"/>
                    <a:pt x="3348" y="4692"/>
                    <a:pt x="3323" y="4659"/>
                  </a:cubicBezTo>
                  <a:cubicBezTo>
                    <a:pt x="3308" y="4642"/>
                    <a:pt x="3295" y="4627"/>
                    <a:pt x="3282" y="4609"/>
                  </a:cubicBezTo>
                  <a:cubicBezTo>
                    <a:pt x="3242" y="4561"/>
                    <a:pt x="3204" y="4513"/>
                    <a:pt x="3166" y="4462"/>
                  </a:cubicBezTo>
                  <a:cubicBezTo>
                    <a:pt x="3138" y="4429"/>
                    <a:pt x="3113" y="4399"/>
                    <a:pt x="3087" y="4366"/>
                  </a:cubicBezTo>
                  <a:cubicBezTo>
                    <a:pt x="2948" y="4186"/>
                    <a:pt x="2817" y="4009"/>
                    <a:pt x="2690" y="3837"/>
                  </a:cubicBezTo>
                  <a:cubicBezTo>
                    <a:pt x="1179" y="1744"/>
                    <a:pt x="605" y="0"/>
                    <a:pt x="605" y="0"/>
                  </a:cubicBezTo>
                  <a:cubicBezTo>
                    <a:pt x="0" y="3890"/>
                    <a:pt x="17" y="6768"/>
                    <a:pt x="111" y="8357"/>
                  </a:cubicBezTo>
                  <a:cubicBezTo>
                    <a:pt x="119" y="8494"/>
                    <a:pt x="129" y="8620"/>
                    <a:pt x="136" y="8739"/>
                  </a:cubicBezTo>
                  <a:cubicBezTo>
                    <a:pt x="141" y="8790"/>
                    <a:pt x="144" y="8838"/>
                    <a:pt x="149" y="8886"/>
                  </a:cubicBezTo>
                  <a:cubicBezTo>
                    <a:pt x="154" y="8947"/>
                    <a:pt x="159" y="9008"/>
                    <a:pt x="164" y="9063"/>
                  </a:cubicBezTo>
                  <a:cubicBezTo>
                    <a:pt x="167" y="9091"/>
                    <a:pt x="169" y="9119"/>
                    <a:pt x="172" y="9144"/>
                  </a:cubicBezTo>
                  <a:cubicBezTo>
                    <a:pt x="174" y="9185"/>
                    <a:pt x="179" y="9223"/>
                    <a:pt x="182" y="9258"/>
                  </a:cubicBezTo>
                  <a:cubicBezTo>
                    <a:pt x="190" y="9319"/>
                    <a:pt x="195" y="9372"/>
                    <a:pt x="200" y="9423"/>
                  </a:cubicBezTo>
                  <a:cubicBezTo>
                    <a:pt x="202" y="9443"/>
                    <a:pt x="205" y="9461"/>
                    <a:pt x="207" y="9478"/>
                  </a:cubicBezTo>
                  <a:cubicBezTo>
                    <a:pt x="230" y="9668"/>
                    <a:pt x="245" y="9767"/>
                    <a:pt x="245" y="9767"/>
                  </a:cubicBezTo>
                  <a:cubicBezTo>
                    <a:pt x="245" y="9767"/>
                    <a:pt x="1814" y="9337"/>
                    <a:pt x="4302" y="9656"/>
                  </a:cubicBezTo>
                </a:path>
              </a:pathLst>
            </a:custGeom>
            <a:solidFill>
              <a:srgbClr val="D7F6F1"/>
            </a:solidFill>
            <a:ln w="3175" cap="flat">
              <a:solidFill>
                <a:srgbClr val="D7F6F1"/>
              </a:solidFill>
              <a:bevel/>
              <a:headEnd/>
              <a:tailEnd/>
            </a:ln>
            <a:effectLst/>
          </p:spPr>
          <p:txBody>
            <a:bodyPr wrap="none" anchor="ctr"/>
            <a:lstStyle/>
            <a:p>
              <a:endParaRPr lang="en-AU"/>
            </a:p>
          </p:txBody>
        </p:sp>
        <p:sp>
          <p:nvSpPr>
            <p:cNvPr id="41" name="Freeform 10">
              <a:extLst>
                <a:ext uri="{FF2B5EF4-FFF2-40B4-BE49-F238E27FC236}">
                  <a16:creationId xmlns:a16="http://schemas.microsoft.com/office/drawing/2014/main" id="{E98ECD3C-DA8B-004D-986E-2F4F5CF7D79F}"/>
                </a:ext>
              </a:extLst>
            </p:cNvPr>
            <p:cNvSpPr>
              <a:spLocks noChangeArrowheads="1"/>
            </p:cNvSpPr>
            <p:nvPr/>
          </p:nvSpPr>
          <p:spPr bwMode="auto">
            <a:xfrm>
              <a:off x="9359181" y="2518397"/>
              <a:ext cx="2498651" cy="1587289"/>
            </a:xfrm>
            <a:custGeom>
              <a:avLst/>
              <a:gdLst>
                <a:gd name="T0" fmla="*/ 0 w 7259"/>
                <a:gd name="T1" fmla="*/ 2344 h 4614"/>
                <a:gd name="T2" fmla="*/ 0 w 7259"/>
                <a:gd name="T3" fmla="*/ 2344 h 4614"/>
                <a:gd name="T4" fmla="*/ 6524 w 7259"/>
                <a:gd name="T5" fmla="*/ 4613 h 4614"/>
                <a:gd name="T6" fmla="*/ 7258 w 7259"/>
                <a:gd name="T7" fmla="*/ 3064 h 4614"/>
                <a:gd name="T8" fmla="*/ 5416 w 7259"/>
                <a:gd name="T9" fmla="*/ 2182 h 4614"/>
                <a:gd name="T10" fmla="*/ 5332 w 7259"/>
                <a:gd name="T11" fmla="*/ 2146 h 4614"/>
                <a:gd name="T12" fmla="*/ 3398 w 7259"/>
                <a:gd name="T13" fmla="*/ 1159 h 4614"/>
                <a:gd name="T14" fmla="*/ 3257 w 7259"/>
                <a:gd name="T15" fmla="*/ 1073 h 4614"/>
                <a:gd name="T16" fmla="*/ 3115 w 7259"/>
                <a:gd name="T17" fmla="*/ 984 h 4614"/>
                <a:gd name="T18" fmla="*/ 2976 w 7259"/>
                <a:gd name="T19" fmla="*/ 898 h 4614"/>
                <a:gd name="T20" fmla="*/ 2948 w 7259"/>
                <a:gd name="T21" fmla="*/ 878 h 4614"/>
                <a:gd name="T22" fmla="*/ 1715 w 7259"/>
                <a:gd name="T23" fmla="*/ 0 h 4614"/>
                <a:gd name="T24" fmla="*/ 0 w 7259"/>
                <a:gd name="T25" fmla="*/ 234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9" h="4614">
                  <a:moveTo>
                    <a:pt x="0" y="2344"/>
                  </a:moveTo>
                  <a:lnTo>
                    <a:pt x="0" y="2344"/>
                  </a:lnTo>
                  <a:cubicBezTo>
                    <a:pt x="1781" y="2571"/>
                    <a:pt x="4036" y="3183"/>
                    <a:pt x="6524" y="4613"/>
                  </a:cubicBezTo>
                  <a:cubicBezTo>
                    <a:pt x="6808" y="4117"/>
                    <a:pt x="7053" y="3598"/>
                    <a:pt x="7258" y="3064"/>
                  </a:cubicBezTo>
                  <a:cubicBezTo>
                    <a:pt x="6701" y="2760"/>
                    <a:pt x="6089" y="2465"/>
                    <a:pt x="5416" y="2182"/>
                  </a:cubicBezTo>
                  <a:cubicBezTo>
                    <a:pt x="5388" y="2169"/>
                    <a:pt x="5360" y="2156"/>
                    <a:pt x="5332" y="2146"/>
                  </a:cubicBezTo>
                  <a:cubicBezTo>
                    <a:pt x="4641" y="1850"/>
                    <a:pt x="3998" y="1516"/>
                    <a:pt x="3398" y="1159"/>
                  </a:cubicBezTo>
                  <a:cubicBezTo>
                    <a:pt x="3350" y="1131"/>
                    <a:pt x="3305" y="1101"/>
                    <a:pt x="3257" y="1073"/>
                  </a:cubicBezTo>
                  <a:cubicBezTo>
                    <a:pt x="3209" y="1043"/>
                    <a:pt x="3163" y="1015"/>
                    <a:pt x="3115" y="984"/>
                  </a:cubicBezTo>
                  <a:cubicBezTo>
                    <a:pt x="3069" y="957"/>
                    <a:pt x="3021" y="926"/>
                    <a:pt x="2976" y="898"/>
                  </a:cubicBezTo>
                  <a:cubicBezTo>
                    <a:pt x="2966" y="891"/>
                    <a:pt x="2958" y="886"/>
                    <a:pt x="2948" y="878"/>
                  </a:cubicBezTo>
                  <a:cubicBezTo>
                    <a:pt x="2510" y="597"/>
                    <a:pt x="2100" y="304"/>
                    <a:pt x="1715" y="0"/>
                  </a:cubicBezTo>
                  <a:cubicBezTo>
                    <a:pt x="1364" y="911"/>
                    <a:pt x="770" y="1716"/>
                    <a:pt x="0" y="2344"/>
                  </a:cubicBezTo>
                </a:path>
              </a:pathLst>
            </a:custGeom>
            <a:solidFill>
              <a:srgbClr val="CAF3ED"/>
            </a:solidFill>
            <a:ln w="3175" cap="flat">
              <a:solidFill>
                <a:srgbClr val="CAF3E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7" name="Freeform 6">
              <a:extLst>
                <a:ext uri="{FF2B5EF4-FFF2-40B4-BE49-F238E27FC236}">
                  <a16:creationId xmlns:a16="http://schemas.microsoft.com/office/drawing/2014/main" id="{1036F436-E97C-A74C-8B14-F1BDC13E54A6}"/>
                </a:ext>
              </a:extLst>
            </p:cNvPr>
            <p:cNvSpPr>
              <a:spLocks noChangeArrowheads="1"/>
            </p:cNvSpPr>
            <p:nvPr/>
          </p:nvSpPr>
          <p:spPr bwMode="auto">
            <a:xfrm>
              <a:off x="11605689" y="3574058"/>
              <a:ext cx="587829" cy="912881"/>
            </a:xfrm>
            <a:custGeom>
              <a:avLst/>
              <a:gdLst>
                <a:gd name="T0" fmla="*/ 686 w 1710"/>
                <a:gd name="T1" fmla="*/ 1961 h 2653"/>
                <a:gd name="T2" fmla="*/ 686 w 1710"/>
                <a:gd name="T3" fmla="*/ 1961 h 2653"/>
                <a:gd name="T4" fmla="*/ 1709 w 1710"/>
                <a:gd name="T5" fmla="*/ 2652 h 2653"/>
                <a:gd name="T6" fmla="*/ 1709 w 1710"/>
                <a:gd name="T7" fmla="*/ 572 h 2653"/>
                <a:gd name="T8" fmla="*/ 734 w 1710"/>
                <a:gd name="T9" fmla="*/ 0 h 2653"/>
                <a:gd name="T10" fmla="*/ 0 w 1710"/>
                <a:gd name="T11" fmla="*/ 1549 h 2653"/>
                <a:gd name="T12" fmla="*/ 686 w 1710"/>
                <a:gd name="T13" fmla="*/ 1961 h 2653"/>
              </a:gdLst>
              <a:ahLst/>
              <a:cxnLst>
                <a:cxn ang="0">
                  <a:pos x="T0" y="T1"/>
                </a:cxn>
                <a:cxn ang="0">
                  <a:pos x="T2" y="T3"/>
                </a:cxn>
                <a:cxn ang="0">
                  <a:pos x="T4" y="T5"/>
                </a:cxn>
                <a:cxn ang="0">
                  <a:pos x="T6" y="T7"/>
                </a:cxn>
                <a:cxn ang="0">
                  <a:pos x="T8" y="T9"/>
                </a:cxn>
                <a:cxn ang="0">
                  <a:pos x="T10" y="T11"/>
                </a:cxn>
                <a:cxn ang="0">
                  <a:pos x="T12" y="T13"/>
                </a:cxn>
              </a:cxnLst>
              <a:rect l="0" t="0" r="r" b="b"/>
              <a:pathLst>
                <a:path w="1710" h="2653">
                  <a:moveTo>
                    <a:pt x="686" y="1961"/>
                  </a:moveTo>
                  <a:lnTo>
                    <a:pt x="686" y="1961"/>
                  </a:lnTo>
                  <a:cubicBezTo>
                    <a:pt x="1050" y="2192"/>
                    <a:pt x="1392" y="2422"/>
                    <a:pt x="1709" y="2652"/>
                  </a:cubicBezTo>
                  <a:cubicBezTo>
                    <a:pt x="1709" y="572"/>
                    <a:pt x="1709" y="572"/>
                    <a:pt x="1709" y="572"/>
                  </a:cubicBezTo>
                  <a:cubicBezTo>
                    <a:pt x="1405" y="379"/>
                    <a:pt x="1081" y="187"/>
                    <a:pt x="734" y="0"/>
                  </a:cubicBezTo>
                  <a:cubicBezTo>
                    <a:pt x="529" y="534"/>
                    <a:pt x="284" y="1053"/>
                    <a:pt x="0" y="1549"/>
                  </a:cubicBezTo>
                  <a:cubicBezTo>
                    <a:pt x="225" y="1680"/>
                    <a:pt x="456" y="1817"/>
                    <a:pt x="686" y="1961"/>
                  </a:cubicBezTo>
                </a:path>
              </a:pathLst>
            </a:custGeom>
            <a:solidFill>
              <a:schemeClr val="accent5"/>
            </a:solidFill>
            <a:ln w="6350">
              <a:solidFill>
                <a:schemeClr val="accent5"/>
              </a:solidFill>
            </a:ln>
            <a:effectLst/>
          </p:spPr>
          <p:txBody>
            <a:bodyPr wrap="none" anchor="ctr"/>
            <a:lstStyle/>
            <a:p>
              <a:endParaRPr lang="en-AU"/>
            </a:p>
          </p:txBody>
        </p:sp>
        <p:sp>
          <p:nvSpPr>
            <p:cNvPr id="40" name="Freeform 9">
              <a:extLst>
                <a:ext uri="{FF2B5EF4-FFF2-40B4-BE49-F238E27FC236}">
                  <a16:creationId xmlns:a16="http://schemas.microsoft.com/office/drawing/2014/main" id="{AADF9534-7F55-1A4E-ADFE-CE84EAEFA5C8}"/>
                </a:ext>
              </a:extLst>
            </p:cNvPr>
            <p:cNvSpPr>
              <a:spLocks noChangeArrowheads="1"/>
            </p:cNvSpPr>
            <p:nvPr/>
          </p:nvSpPr>
          <p:spPr bwMode="auto">
            <a:xfrm>
              <a:off x="7176469" y="3326472"/>
              <a:ext cx="4429220" cy="1497672"/>
            </a:xfrm>
            <a:custGeom>
              <a:avLst/>
              <a:gdLst>
                <a:gd name="T0" fmla="*/ 11350 w 12862"/>
                <a:gd name="T1" fmla="*/ 4352 h 4353"/>
                <a:gd name="T2" fmla="*/ 11350 w 12862"/>
                <a:gd name="T3" fmla="*/ 4352 h 4353"/>
                <a:gd name="T4" fmla="*/ 12861 w 12862"/>
                <a:gd name="T5" fmla="*/ 2269 h 4353"/>
                <a:gd name="T6" fmla="*/ 6337 w 12862"/>
                <a:gd name="T7" fmla="*/ 0 h 4353"/>
                <a:gd name="T8" fmla="*/ 2265 w 12862"/>
                <a:gd name="T9" fmla="*/ 1421 h 4353"/>
                <a:gd name="T10" fmla="*/ 0 w 12862"/>
                <a:gd name="T11" fmla="*/ 1024 h 4353"/>
                <a:gd name="T12" fmla="*/ 2829 w 12862"/>
                <a:gd name="T13" fmla="*/ 3511 h 4353"/>
                <a:gd name="T14" fmla="*/ 11350 w 12862"/>
                <a:gd name="T15" fmla="*/ 4352 h 4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2" h="4353">
                  <a:moveTo>
                    <a:pt x="11350" y="4352"/>
                  </a:moveTo>
                  <a:lnTo>
                    <a:pt x="11350" y="4352"/>
                  </a:lnTo>
                  <a:cubicBezTo>
                    <a:pt x="11930" y="3711"/>
                    <a:pt x="12436" y="3013"/>
                    <a:pt x="12861" y="2269"/>
                  </a:cubicBezTo>
                  <a:cubicBezTo>
                    <a:pt x="10373" y="839"/>
                    <a:pt x="8118" y="227"/>
                    <a:pt x="6337" y="0"/>
                  </a:cubicBezTo>
                  <a:cubicBezTo>
                    <a:pt x="5254" y="884"/>
                    <a:pt x="3827" y="1421"/>
                    <a:pt x="2265" y="1421"/>
                  </a:cubicBezTo>
                  <a:cubicBezTo>
                    <a:pt x="1465" y="1421"/>
                    <a:pt x="701" y="1279"/>
                    <a:pt x="0" y="1024"/>
                  </a:cubicBezTo>
                  <a:cubicBezTo>
                    <a:pt x="2002" y="2390"/>
                    <a:pt x="2829" y="3511"/>
                    <a:pt x="2829" y="3511"/>
                  </a:cubicBezTo>
                  <a:cubicBezTo>
                    <a:pt x="2829" y="3511"/>
                    <a:pt x="6499" y="2395"/>
                    <a:pt x="11350" y="4352"/>
                  </a:cubicBezTo>
                </a:path>
              </a:pathLst>
            </a:custGeom>
            <a:solidFill>
              <a:srgbClr val="90E5D5"/>
            </a:solidFill>
            <a:ln w="317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2" name="Freeform 11">
              <a:extLst>
                <a:ext uri="{FF2B5EF4-FFF2-40B4-BE49-F238E27FC236}">
                  <a16:creationId xmlns:a16="http://schemas.microsoft.com/office/drawing/2014/main" id="{08CA4B8C-881B-644C-BD30-ADF3103093EA}"/>
                </a:ext>
              </a:extLst>
            </p:cNvPr>
            <p:cNvSpPr>
              <a:spLocks noChangeArrowheads="1"/>
            </p:cNvSpPr>
            <p:nvPr/>
          </p:nvSpPr>
          <p:spPr bwMode="auto">
            <a:xfrm>
              <a:off x="7171912" y="3215589"/>
              <a:ext cx="2185750" cy="598461"/>
            </a:xfrm>
            <a:custGeom>
              <a:avLst/>
              <a:gdLst>
                <a:gd name="T0" fmla="*/ 6347 w 6348"/>
                <a:gd name="T1" fmla="*/ 319 h 1741"/>
                <a:gd name="T2" fmla="*/ 6347 w 6348"/>
                <a:gd name="T3" fmla="*/ 319 h 1741"/>
                <a:gd name="T4" fmla="*/ 2290 w 6348"/>
                <a:gd name="T5" fmla="*/ 430 h 1741"/>
                <a:gd name="T6" fmla="*/ 2154 w 6348"/>
                <a:gd name="T7" fmla="*/ 460 h 1741"/>
                <a:gd name="T8" fmla="*/ 2022 w 6348"/>
                <a:gd name="T9" fmla="*/ 493 h 1741"/>
                <a:gd name="T10" fmla="*/ 1893 w 6348"/>
                <a:gd name="T11" fmla="*/ 526 h 1741"/>
                <a:gd name="T12" fmla="*/ 1830 w 6348"/>
                <a:gd name="T13" fmla="*/ 544 h 1741"/>
                <a:gd name="T14" fmla="*/ 1706 w 6348"/>
                <a:gd name="T15" fmla="*/ 579 h 1741"/>
                <a:gd name="T16" fmla="*/ 1647 w 6348"/>
                <a:gd name="T17" fmla="*/ 597 h 1741"/>
                <a:gd name="T18" fmla="*/ 1473 w 6348"/>
                <a:gd name="T19" fmla="*/ 649 h 1741"/>
                <a:gd name="T20" fmla="*/ 1361 w 6348"/>
                <a:gd name="T21" fmla="*/ 687 h 1741"/>
                <a:gd name="T22" fmla="*/ 1255 w 6348"/>
                <a:gd name="T23" fmla="*/ 725 h 1741"/>
                <a:gd name="T24" fmla="*/ 1055 w 6348"/>
                <a:gd name="T25" fmla="*/ 801 h 1741"/>
                <a:gd name="T26" fmla="*/ 961 w 6348"/>
                <a:gd name="T27" fmla="*/ 839 h 1741"/>
                <a:gd name="T28" fmla="*/ 916 w 6348"/>
                <a:gd name="T29" fmla="*/ 857 h 1741"/>
                <a:gd name="T30" fmla="*/ 827 w 6348"/>
                <a:gd name="T31" fmla="*/ 895 h 1741"/>
                <a:gd name="T32" fmla="*/ 744 w 6348"/>
                <a:gd name="T33" fmla="*/ 933 h 1741"/>
                <a:gd name="T34" fmla="*/ 0 w 6348"/>
                <a:gd name="T35" fmla="*/ 1337 h 1741"/>
                <a:gd name="T36" fmla="*/ 10 w 6348"/>
                <a:gd name="T37" fmla="*/ 1343 h 1741"/>
                <a:gd name="T38" fmla="*/ 2275 w 6348"/>
                <a:gd name="T39" fmla="*/ 1740 h 1741"/>
                <a:gd name="T40" fmla="*/ 6347 w 6348"/>
                <a:gd name="T41" fmla="*/ 319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48" h="1741">
                  <a:moveTo>
                    <a:pt x="6347" y="319"/>
                  </a:moveTo>
                  <a:lnTo>
                    <a:pt x="6347" y="319"/>
                  </a:lnTo>
                  <a:cubicBezTo>
                    <a:pt x="3859" y="0"/>
                    <a:pt x="2290" y="430"/>
                    <a:pt x="2290" y="430"/>
                  </a:cubicBezTo>
                  <a:cubicBezTo>
                    <a:pt x="2245" y="440"/>
                    <a:pt x="2199" y="450"/>
                    <a:pt x="2154" y="460"/>
                  </a:cubicBezTo>
                  <a:cubicBezTo>
                    <a:pt x="2108" y="470"/>
                    <a:pt x="2065" y="480"/>
                    <a:pt x="2022" y="493"/>
                  </a:cubicBezTo>
                  <a:cubicBezTo>
                    <a:pt x="1976" y="503"/>
                    <a:pt x="1933" y="513"/>
                    <a:pt x="1893" y="526"/>
                  </a:cubicBezTo>
                  <a:cubicBezTo>
                    <a:pt x="1870" y="531"/>
                    <a:pt x="1850" y="536"/>
                    <a:pt x="1830" y="544"/>
                  </a:cubicBezTo>
                  <a:cubicBezTo>
                    <a:pt x="1787" y="554"/>
                    <a:pt x="1746" y="567"/>
                    <a:pt x="1706" y="579"/>
                  </a:cubicBezTo>
                  <a:cubicBezTo>
                    <a:pt x="1685" y="584"/>
                    <a:pt x="1665" y="589"/>
                    <a:pt x="1647" y="597"/>
                  </a:cubicBezTo>
                  <a:cubicBezTo>
                    <a:pt x="1587" y="615"/>
                    <a:pt x="1528" y="631"/>
                    <a:pt x="1473" y="649"/>
                  </a:cubicBezTo>
                  <a:cubicBezTo>
                    <a:pt x="1435" y="662"/>
                    <a:pt x="1399" y="674"/>
                    <a:pt x="1361" y="687"/>
                  </a:cubicBezTo>
                  <a:cubicBezTo>
                    <a:pt x="1326" y="700"/>
                    <a:pt x="1291" y="712"/>
                    <a:pt x="1255" y="725"/>
                  </a:cubicBezTo>
                  <a:cubicBezTo>
                    <a:pt x="1187" y="750"/>
                    <a:pt x="1118" y="776"/>
                    <a:pt x="1055" y="801"/>
                  </a:cubicBezTo>
                  <a:cubicBezTo>
                    <a:pt x="1022" y="814"/>
                    <a:pt x="992" y="826"/>
                    <a:pt x="961" y="839"/>
                  </a:cubicBezTo>
                  <a:cubicBezTo>
                    <a:pt x="946" y="844"/>
                    <a:pt x="931" y="852"/>
                    <a:pt x="916" y="857"/>
                  </a:cubicBezTo>
                  <a:cubicBezTo>
                    <a:pt x="886" y="869"/>
                    <a:pt x="858" y="882"/>
                    <a:pt x="827" y="895"/>
                  </a:cubicBezTo>
                  <a:cubicBezTo>
                    <a:pt x="800" y="907"/>
                    <a:pt x="772" y="920"/>
                    <a:pt x="744" y="933"/>
                  </a:cubicBezTo>
                  <a:cubicBezTo>
                    <a:pt x="258" y="1150"/>
                    <a:pt x="0" y="1337"/>
                    <a:pt x="0" y="1337"/>
                  </a:cubicBezTo>
                  <a:cubicBezTo>
                    <a:pt x="5" y="1340"/>
                    <a:pt x="7" y="1340"/>
                    <a:pt x="10" y="1343"/>
                  </a:cubicBezTo>
                  <a:cubicBezTo>
                    <a:pt x="711" y="1598"/>
                    <a:pt x="1475" y="1740"/>
                    <a:pt x="2275" y="1740"/>
                  </a:cubicBezTo>
                  <a:cubicBezTo>
                    <a:pt x="3837" y="1740"/>
                    <a:pt x="5264" y="1203"/>
                    <a:pt x="6347" y="319"/>
                  </a:cubicBezTo>
                </a:path>
              </a:pathLst>
            </a:custGeom>
            <a:solidFill>
              <a:srgbClr val="ACEBDF"/>
            </a:solidFill>
            <a:ln w="3175" cap="flat">
              <a:solidFill>
                <a:srgbClr val="ACEBD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6" name="Freeform 5">
              <a:extLst>
                <a:ext uri="{FF2B5EF4-FFF2-40B4-BE49-F238E27FC236}">
                  <a16:creationId xmlns:a16="http://schemas.microsoft.com/office/drawing/2014/main" id="{8BE29080-609E-FE47-B0E0-9E0FB4D9E77C}"/>
                </a:ext>
              </a:extLst>
            </p:cNvPr>
            <p:cNvSpPr>
              <a:spLocks noChangeArrowheads="1"/>
            </p:cNvSpPr>
            <p:nvPr/>
          </p:nvSpPr>
          <p:spPr bwMode="auto">
            <a:xfrm>
              <a:off x="11086213" y="4107205"/>
              <a:ext cx="1107305" cy="1295653"/>
            </a:xfrm>
            <a:custGeom>
              <a:avLst/>
              <a:gdLst>
                <a:gd name="T0" fmla="*/ 1511 w 3221"/>
                <a:gd name="T1" fmla="*/ 0 h 3764"/>
                <a:gd name="T2" fmla="*/ 1511 w 3221"/>
                <a:gd name="T3" fmla="*/ 0 h 3764"/>
                <a:gd name="T4" fmla="*/ 0 w 3221"/>
                <a:gd name="T5" fmla="*/ 2083 h 3764"/>
                <a:gd name="T6" fmla="*/ 1620 w 3221"/>
                <a:gd name="T7" fmla="*/ 2834 h 3764"/>
                <a:gd name="T8" fmla="*/ 3220 w 3221"/>
                <a:gd name="T9" fmla="*/ 3763 h 3764"/>
                <a:gd name="T10" fmla="*/ 3220 w 3221"/>
                <a:gd name="T11" fmla="*/ 1103 h 3764"/>
                <a:gd name="T12" fmla="*/ 2197 w 3221"/>
                <a:gd name="T13" fmla="*/ 412 h 3764"/>
                <a:gd name="T14" fmla="*/ 1511 w 3221"/>
                <a:gd name="T15" fmla="*/ 0 h 3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1" h="3764">
                  <a:moveTo>
                    <a:pt x="1511" y="0"/>
                  </a:moveTo>
                  <a:lnTo>
                    <a:pt x="1511" y="0"/>
                  </a:lnTo>
                  <a:cubicBezTo>
                    <a:pt x="1086" y="744"/>
                    <a:pt x="580" y="1442"/>
                    <a:pt x="0" y="2083"/>
                  </a:cubicBezTo>
                  <a:cubicBezTo>
                    <a:pt x="527" y="2295"/>
                    <a:pt x="1068" y="2543"/>
                    <a:pt x="1620" y="2834"/>
                  </a:cubicBezTo>
                  <a:cubicBezTo>
                    <a:pt x="2207" y="3143"/>
                    <a:pt x="2739" y="3454"/>
                    <a:pt x="3220" y="3763"/>
                  </a:cubicBezTo>
                  <a:cubicBezTo>
                    <a:pt x="3220" y="1103"/>
                    <a:pt x="3220" y="1103"/>
                    <a:pt x="3220" y="1103"/>
                  </a:cubicBezTo>
                  <a:cubicBezTo>
                    <a:pt x="2903" y="873"/>
                    <a:pt x="2561" y="643"/>
                    <a:pt x="2197" y="412"/>
                  </a:cubicBezTo>
                  <a:cubicBezTo>
                    <a:pt x="1967" y="268"/>
                    <a:pt x="1736" y="131"/>
                    <a:pt x="1511" y="0"/>
                  </a:cubicBezTo>
                </a:path>
              </a:pathLst>
            </a:custGeom>
            <a:solidFill>
              <a:srgbClr val="74DECA"/>
            </a:solidFill>
            <a:ln w="6350"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9" name="Freeform 8">
              <a:extLst>
                <a:ext uri="{FF2B5EF4-FFF2-40B4-BE49-F238E27FC236}">
                  <a16:creationId xmlns:a16="http://schemas.microsoft.com/office/drawing/2014/main" id="{211D384E-A656-794C-A68C-F3B8FC456895}"/>
                </a:ext>
              </a:extLst>
            </p:cNvPr>
            <p:cNvSpPr>
              <a:spLocks noChangeArrowheads="1"/>
            </p:cNvSpPr>
            <p:nvPr/>
          </p:nvSpPr>
          <p:spPr bwMode="auto">
            <a:xfrm>
              <a:off x="7472662" y="4151254"/>
              <a:ext cx="3612032" cy="1643490"/>
            </a:xfrm>
            <a:custGeom>
              <a:avLst/>
              <a:gdLst>
                <a:gd name="T0" fmla="*/ 1969 w 10491"/>
                <a:gd name="T1" fmla="*/ 1116 h 4777"/>
                <a:gd name="T2" fmla="*/ 1106 w 10491"/>
                <a:gd name="T3" fmla="*/ 1392 h 4777"/>
                <a:gd name="T4" fmla="*/ 236 w 10491"/>
                <a:gd name="T5" fmla="*/ 2068 h 4777"/>
                <a:gd name="T6" fmla="*/ 355 w 10491"/>
                <a:gd name="T7" fmla="*/ 2121 h 4777"/>
                <a:gd name="T8" fmla="*/ 517 w 10491"/>
                <a:gd name="T9" fmla="*/ 2197 h 4777"/>
                <a:gd name="T10" fmla="*/ 658 w 10491"/>
                <a:gd name="T11" fmla="*/ 2266 h 4777"/>
                <a:gd name="T12" fmla="*/ 788 w 10491"/>
                <a:gd name="T13" fmla="*/ 2329 h 4777"/>
                <a:gd name="T14" fmla="*/ 919 w 10491"/>
                <a:gd name="T15" fmla="*/ 2400 h 4777"/>
                <a:gd name="T16" fmla="*/ 1043 w 10491"/>
                <a:gd name="T17" fmla="*/ 2468 h 4777"/>
                <a:gd name="T18" fmla="*/ 1152 w 10491"/>
                <a:gd name="T19" fmla="*/ 2531 h 4777"/>
                <a:gd name="T20" fmla="*/ 1286 w 10491"/>
                <a:gd name="T21" fmla="*/ 2610 h 4777"/>
                <a:gd name="T22" fmla="*/ 1395 w 10491"/>
                <a:gd name="T23" fmla="*/ 2675 h 4777"/>
                <a:gd name="T24" fmla="*/ 1516 w 10491"/>
                <a:gd name="T25" fmla="*/ 2751 h 4777"/>
                <a:gd name="T26" fmla="*/ 1618 w 10491"/>
                <a:gd name="T27" fmla="*/ 2817 h 4777"/>
                <a:gd name="T28" fmla="*/ 1737 w 10491"/>
                <a:gd name="T29" fmla="*/ 2898 h 4777"/>
                <a:gd name="T30" fmla="*/ 1833 w 10491"/>
                <a:gd name="T31" fmla="*/ 2967 h 4777"/>
                <a:gd name="T32" fmla="*/ 1942 w 10491"/>
                <a:gd name="T33" fmla="*/ 3045 h 4777"/>
                <a:gd name="T34" fmla="*/ 2033 w 10491"/>
                <a:gd name="T35" fmla="*/ 3111 h 4777"/>
                <a:gd name="T36" fmla="*/ 2136 w 10491"/>
                <a:gd name="T37" fmla="*/ 3189 h 4777"/>
                <a:gd name="T38" fmla="*/ 2217 w 10491"/>
                <a:gd name="T39" fmla="*/ 3253 h 4777"/>
                <a:gd name="T40" fmla="*/ 2319 w 10491"/>
                <a:gd name="T41" fmla="*/ 3336 h 4777"/>
                <a:gd name="T42" fmla="*/ 2395 w 10491"/>
                <a:gd name="T43" fmla="*/ 3399 h 4777"/>
                <a:gd name="T44" fmla="*/ 2488 w 10491"/>
                <a:gd name="T45" fmla="*/ 3478 h 4777"/>
                <a:gd name="T46" fmla="*/ 2562 w 10491"/>
                <a:gd name="T47" fmla="*/ 3541 h 4777"/>
                <a:gd name="T48" fmla="*/ 2648 w 10491"/>
                <a:gd name="T49" fmla="*/ 3619 h 4777"/>
                <a:gd name="T50" fmla="*/ 2711 w 10491"/>
                <a:gd name="T51" fmla="*/ 3678 h 4777"/>
                <a:gd name="T52" fmla="*/ 2795 w 10491"/>
                <a:gd name="T53" fmla="*/ 3756 h 4777"/>
                <a:gd name="T54" fmla="*/ 2853 w 10491"/>
                <a:gd name="T55" fmla="*/ 3812 h 4777"/>
                <a:gd name="T56" fmla="*/ 2929 w 10491"/>
                <a:gd name="T57" fmla="*/ 3888 h 4777"/>
                <a:gd name="T58" fmla="*/ 2984 w 10491"/>
                <a:gd name="T59" fmla="*/ 3943 h 4777"/>
                <a:gd name="T60" fmla="*/ 3053 w 10491"/>
                <a:gd name="T61" fmla="*/ 4014 h 4777"/>
                <a:gd name="T62" fmla="*/ 3101 w 10491"/>
                <a:gd name="T63" fmla="*/ 4065 h 4777"/>
                <a:gd name="T64" fmla="*/ 3164 w 10491"/>
                <a:gd name="T65" fmla="*/ 4133 h 4777"/>
                <a:gd name="T66" fmla="*/ 3210 w 10491"/>
                <a:gd name="T67" fmla="*/ 4186 h 4777"/>
                <a:gd name="T68" fmla="*/ 3265 w 10491"/>
                <a:gd name="T69" fmla="*/ 4247 h 4777"/>
                <a:gd name="T70" fmla="*/ 3306 w 10491"/>
                <a:gd name="T71" fmla="*/ 4293 h 4777"/>
                <a:gd name="T72" fmla="*/ 3369 w 10491"/>
                <a:gd name="T73" fmla="*/ 4371 h 4777"/>
                <a:gd name="T74" fmla="*/ 3404 w 10491"/>
                <a:gd name="T75" fmla="*/ 4414 h 4777"/>
                <a:gd name="T76" fmla="*/ 3445 w 10491"/>
                <a:gd name="T77" fmla="*/ 4462 h 4777"/>
                <a:gd name="T78" fmla="*/ 3475 w 10491"/>
                <a:gd name="T79" fmla="*/ 4500 h 4777"/>
                <a:gd name="T80" fmla="*/ 3511 w 10491"/>
                <a:gd name="T81" fmla="*/ 4546 h 4777"/>
                <a:gd name="T82" fmla="*/ 3534 w 10491"/>
                <a:gd name="T83" fmla="*/ 4576 h 4777"/>
                <a:gd name="T84" fmla="*/ 3546 w 10491"/>
                <a:gd name="T85" fmla="*/ 4594 h 4777"/>
                <a:gd name="T86" fmla="*/ 3564 w 10491"/>
                <a:gd name="T87" fmla="*/ 4614 h 4777"/>
                <a:gd name="T88" fmla="*/ 3574 w 10491"/>
                <a:gd name="T89" fmla="*/ 4632 h 4777"/>
                <a:gd name="T90" fmla="*/ 3592 w 10491"/>
                <a:gd name="T91" fmla="*/ 4655 h 4777"/>
                <a:gd name="T92" fmla="*/ 3607 w 10491"/>
                <a:gd name="T93" fmla="*/ 4675 h 4777"/>
                <a:gd name="T94" fmla="*/ 3615 w 10491"/>
                <a:gd name="T95" fmla="*/ 4688 h 4777"/>
                <a:gd name="T96" fmla="*/ 3630 w 10491"/>
                <a:gd name="T97" fmla="*/ 4705 h 4777"/>
                <a:gd name="T98" fmla="*/ 3635 w 10491"/>
                <a:gd name="T99" fmla="*/ 4715 h 4777"/>
                <a:gd name="T100" fmla="*/ 3645 w 10491"/>
                <a:gd name="T101" fmla="*/ 4731 h 4777"/>
                <a:gd name="T102" fmla="*/ 3658 w 10491"/>
                <a:gd name="T103" fmla="*/ 4748 h 4777"/>
                <a:gd name="T104" fmla="*/ 3665 w 10491"/>
                <a:gd name="T105" fmla="*/ 4761 h 4777"/>
                <a:gd name="T106" fmla="*/ 3675 w 10491"/>
                <a:gd name="T107" fmla="*/ 4774 h 4777"/>
                <a:gd name="T108" fmla="*/ 7995 w 10491"/>
                <a:gd name="T109" fmla="*/ 4080 h 4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91" h="4777">
                  <a:moveTo>
                    <a:pt x="7995" y="4080"/>
                  </a:moveTo>
                  <a:lnTo>
                    <a:pt x="7995" y="4080"/>
                  </a:lnTo>
                  <a:cubicBezTo>
                    <a:pt x="8924" y="3475"/>
                    <a:pt x="9764" y="2762"/>
                    <a:pt x="10490" y="1957"/>
                  </a:cubicBezTo>
                  <a:cubicBezTo>
                    <a:pt x="5639" y="0"/>
                    <a:pt x="1969" y="1116"/>
                    <a:pt x="1969" y="1116"/>
                  </a:cubicBezTo>
                  <a:lnTo>
                    <a:pt x="1969" y="1116"/>
                  </a:lnTo>
                  <a:cubicBezTo>
                    <a:pt x="1795" y="1157"/>
                    <a:pt x="1628" y="1205"/>
                    <a:pt x="1468" y="1258"/>
                  </a:cubicBezTo>
                  <a:cubicBezTo>
                    <a:pt x="1438" y="1268"/>
                    <a:pt x="1405" y="1278"/>
                    <a:pt x="1375" y="1291"/>
                  </a:cubicBezTo>
                  <a:cubicBezTo>
                    <a:pt x="1344" y="1301"/>
                    <a:pt x="1314" y="1311"/>
                    <a:pt x="1284" y="1324"/>
                  </a:cubicBezTo>
                  <a:cubicBezTo>
                    <a:pt x="1238" y="1342"/>
                    <a:pt x="1192" y="1357"/>
                    <a:pt x="1149" y="1375"/>
                  </a:cubicBezTo>
                  <a:cubicBezTo>
                    <a:pt x="1134" y="1382"/>
                    <a:pt x="1119" y="1387"/>
                    <a:pt x="1106" y="1392"/>
                  </a:cubicBezTo>
                  <a:cubicBezTo>
                    <a:pt x="443" y="1661"/>
                    <a:pt x="0" y="1972"/>
                    <a:pt x="0" y="1972"/>
                  </a:cubicBezTo>
                  <a:cubicBezTo>
                    <a:pt x="38" y="1987"/>
                    <a:pt x="76" y="2002"/>
                    <a:pt x="114" y="2017"/>
                  </a:cubicBezTo>
                  <a:cubicBezTo>
                    <a:pt x="117" y="2017"/>
                    <a:pt x="117" y="2017"/>
                    <a:pt x="119" y="2020"/>
                  </a:cubicBezTo>
                  <a:cubicBezTo>
                    <a:pt x="155" y="2033"/>
                    <a:pt x="188" y="2048"/>
                    <a:pt x="223" y="2063"/>
                  </a:cubicBezTo>
                  <a:cubicBezTo>
                    <a:pt x="228" y="2066"/>
                    <a:pt x="231" y="2068"/>
                    <a:pt x="236" y="2068"/>
                  </a:cubicBezTo>
                  <a:cubicBezTo>
                    <a:pt x="246" y="2073"/>
                    <a:pt x="256" y="2078"/>
                    <a:pt x="266" y="2083"/>
                  </a:cubicBezTo>
                  <a:cubicBezTo>
                    <a:pt x="276" y="2086"/>
                    <a:pt x="284" y="2091"/>
                    <a:pt x="294" y="2093"/>
                  </a:cubicBezTo>
                  <a:cubicBezTo>
                    <a:pt x="299" y="2096"/>
                    <a:pt x="304" y="2098"/>
                    <a:pt x="312" y="2101"/>
                  </a:cubicBezTo>
                  <a:cubicBezTo>
                    <a:pt x="324" y="2109"/>
                    <a:pt x="337" y="2114"/>
                    <a:pt x="350" y="2119"/>
                  </a:cubicBezTo>
                  <a:cubicBezTo>
                    <a:pt x="352" y="2119"/>
                    <a:pt x="352" y="2121"/>
                    <a:pt x="355" y="2121"/>
                  </a:cubicBezTo>
                  <a:cubicBezTo>
                    <a:pt x="372" y="2129"/>
                    <a:pt x="390" y="2136"/>
                    <a:pt x="405" y="2144"/>
                  </a:cubicBezTo>
                  <a:cubicBezTo>
                    <a:pt x="413" y="2147"/>
                    <a:pt x="421" y="2152"/>
                    <a:pt x="426" y="2154"/>
                  </a:cubicBezTo>
                  <a:cubicBezTo>
                    <a:pt x="438" y="2159"/>
                    <a:pt x="451" y="2164"/>
                    <a:pt x="461" y="2169"/>
                  </a:cubicBezTo>
                  <a:cubicBezTo>
                    <a:pt x="471" y="2174"/>
                    <a:pt x="479" y="2179"/>
                    <a:pt x="489" y="2182"/>
                  </a:cubicBezTo>
                  <a:cubicBezTo>
                    <a:pt x="499" y="2187"/>
                    <a:pt x="509" y="2192"/>
                    <a:pt x="517" y="2197"/>
                  </a:cubicBezTo>
                  <a:cubicBezTo>
                    <a:pt x="527" y="2200"/>
                    <a:pt x="534" y="2205"/>
                    <a:pt x="542" y="2210"/>
                  </a:cubicBezTo>
                  <a:cubicBezTo>
                    <a:pt x="552" y="2212"/>
                    <a:pt x="562" y="2217"/>
                    <a:pt x="572" y="2222"/>
                  </a:cubicBezTo>
                  <a:cubicBezTo>
                    <a:pt x="580" y="2228"/>
                    <a:pt x="588" y="2230"/>
                    <a:pt x="593" y="2233"/>
                  </a:cubicBezTo>
                  <a:cubicBezTo>
                    <a:pt x="605" y="2238"/>
                    <a:pt x="615" y="2243"/>
                    <a:pt x="626" y="2250"/>
                  </a:cubicBezTo>
                  <a:cubicBezTo>
                    <a:pt x="638" y="2255"/>
                    <a:pt x="648" y="2260"/>
                    <a:pt x="658" y="2266"/>
                  </a:cubicBezTo>
                  <a:cubicBezTo>
                    <a:pt x="666" y="2268"/>
                    <a:pt x="674" y="2273"/>
                    <a:pt x="681" y="2276"/>
                  </a:cubicBezTo>
                  <a:cubicBezTo>
                    <a:pt x="691" y="2281"/>
                    <a:pt x="704" y="2288"/>
                    <a:pt x="717" y="2293"/>
                  </a:cubicBezTo>
                  <a:cubicBezTo>
                    <a:pt x="722" y="2296"/>
                    <a:pt x="727" y="2301"/>
                    <a:pt x="734" y="2303"/>
                  </a:cubicBezTo>
                  <a:cubicBezTo>
                    <a:pt x="742" y="2306"/>
                    <a:pt x="747" y="2311"/>
                    <a:pt x="755" y="2314"/>
                  </a:cubicBezTo>
                  <a:cubicBezTo>
                    <a:pt x="765" y="2319"/>
                    <a:pt x="777" y="2324"/>
                    <a:pt x="788" y="2329"/>
                  </a:cubicBezTo>
                  <a:cubicBezTo>
                    <a:pt x="793" y="2331"/>
                    <a:pt x="798" y="2334"/>
                    <a:pt x="800" y="2336"/>
                  </a:cubicBezTo>
                  <a:cubicBezTo>
                    <a:pt x="813" y="2344"/>
                    <a:pt x="825" y="2352"/>
                    <a:pt x="838" y="2357"/>
                  </a:cubicBezTo>
                  <a:cubicBezTo>
                    <a:pt x="848" y="2362"/>
                    <a:pt x="858" y="2367"/>
                    <a:pt x="869" y="2374"/>
                  </a:cubicBezTo>
                  <a:cubicBezTo>
                    <a:pt x="876" y="2377"/>
                    <a:pt x="884" y="2382"/>
                    <a:pt x="891" y="2384"/>
                  </a:cubicBezTo>
                  <a:cubicBezTo>
                    <a:pt x="899" y="2390"/>
                    <a:pt x="909" y="2395"/>
                    <a:pt x="919" y="2400"/>
                  </a:cubicBezTo>
                  <a:cubicBezTo>
                    <a:pt x="927" y="2402"/>
                    <a:pt x="934" y="2407"/>
                    <a:pt x="942" y="2412"/>
                  </a:cubicBezTo>
                  <a:cubicBezTo>
                    <a:pt x="949" y="2417"/>
                    <a:pt x="957" y="2420"/>
                    <a:pt x="967" y="2425"/>
                  </a:cubicBezTo>
                  <a:cubicBezTo>
                    <a:pt x="975" y="2430"/>
                    <a:pt x="982" y="2435"/>
                    <a:pt x="993" y="2440"/>
                  </a:cubicBezTo>
                  <a:cubicBezTo>
                    <a:pt x="1000" y="2443"/>
                    <a:pt x="1008" y="2448"/>
                    <a:pt x="1015" y="2453"/>
                  </a:cubicBezTo>
                  <a:cubicBezTo>
                    <a:pt x="1025" y="2458"/>
                    <a:pt x="1033" y="2463"/>
                    <a:pt x="1043" y="2468"/>
                  </a:cubicBezTo>
                  <a:cubicBezTo>
                    <a:pt x="1048" y="2470"/>
                    <a:pt x="1056" y="2476"/>
                    <a:pt x="1061" y="2478"/>
                  </a:cubicBezTo>
                  <a:cubicBezTo>
                    <a:pt x="1071" y="2483"/>
                    <a:pt x="1081" y="2491"/>
                    <a:pt x="1091" y="2496"/>
                  </a:cubicBezTo>
                  <a:cubicBezTo>
                    <a:pt x="1096" y="2498"/>
                    <a:pt x="1101" y="2501"/>
                    <a:pt x="1106" y="2503"/>
                  </a:cubicBezTo>
                  <a:cubicBezTo>
                    <a:pt x="1119" y="2511"/>
                    <a:pt x="1129" y="2516"/>
                    <a:pt x="1142" y="2524"/>
                  </a:cubicBezTo>
                  <a:cubicBezTo>
                    <a:pt x="1144" y="2526"/>
                    <a:pt x="1149" y="2529"/>
                    <a:pt x="1152" y="2531"/>
                  </a:cubicBezTo>
                  <a:cubicBezTo>
                    <a:pt x="1165" y="2536"/>
                    <a:pt x="1177" y="2544"/>
                    <a:pt x="1190" y="2551"/>
                  </a:cubicBezTo>
                  <a:cubicBezTo>
                    <a:pt x="1197" y="2557"/>
                    <a:pt x="1203" y="2559"/>
                    <a:pt x="1210" y="2564"/>
                  </a:cubicBezTo>
                  <a:cubicBezTo>
                    <a:pt x="1220" y="2569"/>
                    <a:pt x="1230" y="2574"/>
                    <a:pt x="1238" y="2579"/>
                  </a:cubicBezTo>
                  <a:cubicBezTo>
                    <a:pt x="1246" y="2584"/>
                    <a:pt x="1253" y="2589"/>
                    <a:pt x="1261" y="2592"/>
                  </a:cubicBezTo>
                  <a:cubicBezTo>
                    <a:pt x="1268" y="2597"/>
                    <a:pt x="1278" y="2605"/>
                    <a:pt x="1286" y="2610"/>
                  </a:cubicBezTo>
                  <a:cubicBezTo>
                    <a:pt x="1291" y="2612"/>
                    <a:pt x="1296" y="2615"/>
                    <a:pt x="1301" y="2617"/>
                  </a:cubicBezTo>
                  <a:cubicBezTo>
                    <a:pt x="1311" y="2625"/>
                    <a:pt x="1324" y="2630"/>
                    <a:pt x="1334" y="2637"/>
                  </a:cubicBezTo>
                  <a:cubicBezTo>
                    <a:pt x="1339" y="2640"/>
                    <a:pt x="1342" y="2643"/>
                    <a:pt x="1347" y="2645"/>
                  </a:cubicBezTo>
                  <a:cubicBezTo>
                    <a:pt x="1359" y="2653"/>
                    <a:pt x="1370" y="2660"/>
                    <a:pt x="1380" y="2665"/>
                  </a:cubicBezTo>
                  <a:cubicBezTo>
                    <a:pt x="1385" y="2668"/>
                    <a:pt x="1390" y="2673"/>
                    <a:pt x="1395" y="2675"/>
                  </a:cubicBezTo>
                  <a:cubicBezTo>
                    <a:pt x="1405" y="2681"/>
                    <a:pt x="1415" y="2688"/>
                    <a:pt x="1425" y="2696"/>
                  </a:cubicBezTo>
                  <a:cubicBezTo>
                    <a:pt x="1430" y="2698"/>
                    <a:pt x="1435" y="2701"/>
                    <a:pt x="1440" y="2703"/>
                  </a:cubicBezTo>
                  <a:cubicBezTo>
                    <a:pt x="1451" y="2711"/>
                    <a:pt x="1461" y="2716"/>
                    <a:pt x="1471" y="2724"/>
                  </a:cubicBezTo>
                  <a:cubicBezTo>
                    <a:pt x="1476" y="2726"/>
                    <a:pt x="1481" y="2729"/>
                    <a:pt x="1484" y="2731"/>
                  </a:cubicBezTo>
                  <a:cubicBezTo>
                    <a:pt x="1496" y="2739"/>
                    <a:pt x="1506" y="2746"/>
                    <a:pt x="1516" y="2751"/>
                  </a:cubicBezTo>
                  <a:cubicBezTo>
                    <a:pt x="1521" y="2754"/>
                    <a:pt x="1527" y="2756"/>
                    <a:pt x="1529" y="2762"/>
                  </a:cubicBezTo>
                  <a:cubicBezTo>
                    <a:pt x="1539" y="2767"/>
                    <a:pt x="1552" y="2774"/>
                    <a:pt x="1562" y="2782"/>
                  </a:cubicBezTo>
                  <a:cubicBezTo>
                    <a:pt x="1567" y="2784"/>
                    <a:pt x="1570" y="2787"/>
                    <a:pt x="1575" y="2789"/>
                  </a:cubicBezTo>
                  <a:cubicBezTo>
                    <a:pt x="1585" y="2797"/>
                    <a:pt x="1595" y="2805"/>
                    <a:pt x="1605" y="2810"/>
                  </a:cubicBezTo>
                  <a:cubicBezTo>
                    <a:pt x="1610" y="2812"/>
                    <a:pt x="1615" y="2815"/>
                    <a:pt x="1618" y="2817"/>
                  </a:cubicBezTo>
                  <a:cubicBezTo>
                    <a:pt x="1628" y="2825"/>
                    <a:pt x="1640" y="2832"/>
                    <a:pt x="1651" y="2840"/>
                  </a:cubicBezTo>
                  <a:cubicBezTo>
                    <a:pt x="1653" y="2843"/>
                    <a:pt x="1658" y="2845"/>
                    <a:pt x="1661" y="2848"/>
                  </a:cubicBezTo>
                  <a:cubicBezTo>
                    <a:pt x="1671" y="2855"/>
                    <a:pt x="1683" y="2863"/>
                    <a:pt x="1694" y="2868"/>
                  </a:cubicBezTo>
                  <a:cubicBezTo>
                    <a:pt x="1699" y="2873"/>
                    <a:pt x="1704" y="2875"/>
                    <a:pt x="1709" y="2880"/>
                  </a:cubicBezTo>
                  <a:cubicBezTo>
                    <a:pt x="1719" y="2886"/>
                    <a:pt x="1727" y="2891"/>
                    <a:pt x="1737" y="2898"/>
                  </a:cubicBezTo>
                  <a:cubicBezTo>
                    <a:pt x="1742" y="2901"/>
                    <a:pt x="1747" y="2906"/>
                    <a:pt x="1752" y="2908"/>
                  </a:cubicBezTo>
                  <a:cubicBezTo>
                    <a:pt x="1759" y="2916"/>
                    <a:pt x="1770" y="2921"/>
                    <a:pt x="1777" y="2926"/>
                  </a:cubicBezTo>
                  <a:cubicBezTo>
                    <a:pt x="1782" y="2931"/>
                    <a:pt x="1787" y="2934"/>
                    <a:pt x="1790" y="2936"/>
                  </a:cubicBezTo>
                  <a:cubicBezTo>
                    <a:pt x="1800" y="2944"/>
                    <a:pt x="1810" y="2949"/>
                    <a:pt x="1820" y="2956"/>
                  </a:cubicBezTo>
                  <a:cubicBezTo>
                    <a:pt x="1825" y="2959"/>
                    <a:pt x="1828" y="2964"/>
                    <a:pt x="1833" y="2967"/>
                  </a:cubicBezTo>
                  <a:cubicBezTo>
                    <a:pt x="1843" y="2972"/>
                    <a:pt x="1853" y="2979"/>
                    <a:pt x="1861" y="2987"/>
                  </a:cubicBezTo>
                  <a:cubicBezTo>
                    <a:pt x="1866" y="2989"/>
                    <a:pt x="1868" y="2992"/>
                    <a:pt x="1873" y="2994"/>
                  </a:cubicBezTo>
                  <a:cubicBezTo>
                    <a:pt x="1883" y="3002"/>
                    <a:pt x="1894" y="3007"/>
                    <a:pt x="1901" y="3015"/>
                  </a:cubicBezTo>
                  <a:cubicBezTo>
                    <a:pt x="1906" y="3017"/>
                    <a:pt x="1909" y="3020"/>
                    <a:pt x="1911" y="3022"/>
                  </a:cubicBezTo>
                  <a:cubicBezTo>
                    <a:pt x="1921" y="3030"/>
                    <a:pt x="1932" y="3037"/>
                    <a:pt x="1942" y="3045"/>
                  </a:cubicBezTo>
                  <a:cubicBezTo>
                    <a:pt x="1944" y="3045"/>
                    <a:pt x="1947" y="3048"/>
                    <a:pt x="1949" y="3050"/>
                  </a:cubicBezTo>
                  <a:cubicBezTo>
                    <a:pt x="1962" y="3058"/>
                    <a:pt x="1972" y="3065"/>
                    <a:pt x="1982" y="3073"/>
                  </a:cubicBezTo>
                  <a:cubicBezTo>
                    <a:pt x="1985" y="3075"/>
                    <a:pt x="1990" y="3078"/>
                    <a:pt x="1992" y="3080"/>
                  </a:cubicBezTo>
                  <a:cubicBezTo>
                    <a:pt x="2002" y="3088"/>
                    <a:pt x="2012" y="3096"/>
                    <a:pt x="2023" y="3103"/>
                  </a:cubicBezTo>
                  <a:cubicBezTo>
                    <a:pt x="2025" y="3106"/>
                    <a:pt x="2028" y="3108"/>
                    <a:pt x="2033" y="3111"/>
                  </a:cubicBezTo>
                  <a:cubicBezTo>
                    <a:pt x="2043" y="3118"/>
                    <a:pt x="2050" y="3126"/>
                    <a:pt x="2061" y="3131"/>
                  </a:cubicBezTo>
                  <a:cubicBezTo>
                    <a:pt x="2063" y="3134"/>
                    <a:pt x="2066" y="3136"/>
                    <a:pt x="2068" y="3136"/>
                  </a:cubicBezTo>
                  <a:cubicBezTo>
                    <a:pt x="2078" y="3146"/>
                    <a:pt x="2088" y="3154"/>
                    <a:pt x="2099" y="3161"/>
                  </a:cubicBezTo>
                  <a:cubicBezTo>
                    <a:pt x="2104" y="3164"/>
                    <a:pt x="2106" y="3167"/>
                    <a:pt x="2111" y="3172"/>
                  </a:cubicBezTo>
                  <a:cubicBezTo>
                    <a:pt x="2119" y="3177"/>
                    <a:pt x="2129" y="3184"/>
                    <a:pt x="2136" y="3189"/>
                  </a:cubicBezTo>
                  <a:cubicBezTo>
                    <a:pt x="2139" y="3192"/>
                    <a:pt x="2144" y="3197"/>
                    <a:pt x="2147" y="3199"/>
                  </a:cubicBezTo>
                  <a:cubicBezTo>
                    <a:pt x="2157" y="3204"/>
                    <a:pt x="2164" y="3212"/>
                    <a:pt x="2174" y="3220"/>
                  </a:cubicBezTo>
                  <a:cubicBezTo>
                    <a:pt x="2177" y="3222"/>
                    <a:pt x="2179" y="3222"/>
                    <a:pt x="2179" y="3225"/>
                  </a:cubicBezTo>
                  <a:cubicBezTo>
                    <a:pt x="2190" y="3232"/>
                    <a:pt x="2200" y="3240"/>
                    <a:pt x="2210" y="3250"/>
                  </a:cubicBezTo>
                  <a:cubicBezTo>
                    <a:pt x="2212" y="3250"/>
                    <a:pt x="2215" y="3253"/>
                    <a:pt x="2217" y="3253"/>
                  </a:cubicBezTo>
                  <a:cubicBezTo>
                    <a:pt x="2228" y="3263"/>
                    <a:pt x="2238" y="3270"/>
                    <a:pt x="2248" y="3278"/>
                  </a:cubicBezTo>
                  <a:cubicBezTo>
                    <a:pt x="2248" y="3278"/>
                    <a:pt x="2250" y="3280"/>
                    <a:pt x="2253" y="3280"/>
                  </a:cubicBezTo>
                  <a:cubicBezTo>
                    <a:pt x="2263" y="3291"/>
                    <a:pt x="2273" y="3298"/>
                    <a:pt x="2283" y="3306"/>
                  </a:cubicBezTo>
                  <a:cubicBezTo>
                    <a:pt x="2286" y="3308"/>
                    <a:pt x="2288" y="3311"/>
                    <a:pt x="2291" y="3313"/>
                  </a:cubicBezTo>
                  <a:cubicBezTo>
                    <a:pt x="2301" y="3321"/>
                    <a:pt x="2309" y="3328"/>
                    <a:pt x="2319" y="3336"/>
                  </a:cubicBezTo>
                  <a:cubicBezTo>
                    <a:pt x="2321" y="3339"/>
                    <a:pt x="2324" y="3341"/>
                    <a:pt x="2326" y="3344"/>
                  </a:cubicBezTo>
                  <a:cubicBezTo>
                    <a:pt x="2336" y="3349"/>
                    <a:pt x="2344" y="3356"/>
                    <a:pt x="2354" y="3364"/>
                  </a:cubicBezTo>
                  <a:cubicBezTo>
                    <a:pt x="2354" y="3366"/>
                    <a:pt x="2357" y="3366"/>
                    <a:pt x="2357" y="3366"/>
                  </a:cubicBezTo>
                  <a:cubicBezTo>
                    <a:pt x="2367" y="3377"/>
                    <a:pt x="2377" y="3384"/>
                    <a:pt x="2387" y="3394"/>
                  </a:cubicBezTo>
                  <a:cubicBezTo>
                    <a:pt x="2390" y="3394"/>
                    <a:pt x="2392" y="3397"/>
                    <a:pt x="2395" y="3399"/>
                  </a:cubicBezTo>
                  <a:cubicBezTo>
                    <a:pt x="2405" y="3407"/>
                    <a:pt x="2412" y="3415"/>
                    <a:pt x="2422" y="3422"/>
                  </a:cubicBezTo>
                  <a:cubicBezTo>
                    <a:pt x="2425" y="3425"/>
                    <a:pt x="2430" y="3427"/>
                    <a:pt x="2433" y="3430"/>
                  </a:cubicBezTo>
                  <a:cubicBezTo>
                    <a:pt x="2440" y="3437"/>
                    <a:pt x="2448" y="3445"/>
                    <a:pt x="2455" y="3450"/>
                  </a:cubicBezTo>
                  <a:cubicBezTo>
                    <a:pt x="2458" y="3452"/>
                    <a:pt x="2463" y="3455"/>
                    <a:pt x="2466" y="3458"/>
                  </a:cubicBezTo>
                  <a:cubicBezTo>
                    <a:pt x="2473" y="3465"/>
                    <a:pt x="2481" y="3473"/>
                    <a:pt x="2488" y="3478"/>
                  </a:cubicBezTo>
                  <a:cubicBezTo>
                    <a:pt x="2491" y="3480"/>
                    <a:pt x="2496" y="3483"/>
                    <a:pt x="2498" y="3485"/>
                  </a:cubicBezTo>
                  <a:cubicBezTo>
                    <a:pt x="2506" y="3493"/>
                    <a:pt x="2514" y="3501"/>
                    <a:pt x="2521" y="3508"/>
                  </a:cubicBezTo>
                  <a:cubicBezTo>
                    <a:pt x="2524" y="3508"/>
                    <a:pt x="2526" y="3511"/>
                    <a:pt x="2529" y="3513"/>
                  </a:cubicBezTo>
                  <a:cubicBezTo>
                    <a:pt x="2536" y="3521"/>
                    <a:pt x="2547" y="3528"/>
                    <a:pt x="2554" y="3536"/>
                  </a:cubicBezTo>
                  <a:cubicBezTo>
                    <a:pt x="2557" y="3539"/>
                    <a:pt x="2559" y="3539"/>
                    <a:pt x="2562" y="3541"/>
                  </a:cubicBezTo>
                  <a:cubicBezTo>
                    <a:pt x="2569" y="3549"/>
                    <a:pt x="2577" y="3556"/>
                    <a:pt x="2584" y="3564"/>
                  </a:cubicBezTo>
                  <a:cubicBezTo>
                    <a:pt x="2587" y="3566"/>
                    <a:pt x="2590" y="3566"/>
                    <a:pt x="2592" y="3569"/>
                  </a:cubicBezTo>
                  <a:cubicBezTo>
                    <a:pt x="2600" y="3576"/>
                    <a:pt x="2607" y="3584"/>
                    <a:pt x="2617" y="3592"/>
                  </a:cubicBezTo>
                  <a:cubicBezTo>
                    <a:pt x="2620" y="3594"/>
                    <a:pt x="2622" y="3597"/>
                    <a:pt x="2625" y="3599"/>
                  </a:cubicBezTo>
                  <a:cubicBezTo>
                    <a:pt x="2633" y="3604"/>
                    <a:pt x="2640" y="3612"/>
                    <a:pt x="2648" y="3619"/>
                  </a:cubicBezTo>
                  <a:cubicBezTo>
                    <a:pt x="2650" y="3622"/>
                    <a:pt x="2653" y="3622"/>
                    <a:pt x="2653" y="3625"/>
                  </a:cubicBezTo>
                  <a:cubicBezTo>
                    <a:pt x="2663" y="3632"/>
                    <a:pt x="2671" y="3640"/>
                    <a:pt x="2678" y="3647"/>
                  </a:cubicBezTo>
                  <a:cubicBezTo>
                    <a:pt x="2681" y="3647"/>
                    <a:pt x="2681" y="3650"/>
                    <a:pt x="2683" y="3652"/>
                  </a:cubicBezTo>
                  <a:cubicBezTo>
                    <a:pt x="2691" y="3660"/>
                    <a:pt x="2698" y="3668"/>
                    <a:pt x="2709" y="3675"/>
                  </a:cubicBezTo>
                  <a:cubicBezTo>
                    <a:pt x="2709" y="3675"/>
                    <a:pt x="2709" y="3675"/>
                    <a:pt x="2711" y="3678"/>
                  </a:cubicBezTo>
                  <a:cubicBezTo>
                    <a:pt x="2719" y="3685"/>
                    <a:pt x="2729" y="3693"/>
                    <a:pt x="2736" y="3700"/>
                  </a:cubicBezTo>
                  <a:cubicBezTo>
                    <a:pt x="2739" y="3703"/>
                    <a:pt x="2741" y="3706"/>
                    <a:pt x="2741" y="3708"/>
                  </a:cubicBezTo>
                  <a:cubicBezTo>
                    <a:pt x="2749" y="3713"/>
                    <a:pt x="2757" y="3721"/>
                    <a:pt x="2764" y="3728"/>
                  </a:cubicBezTo>
                  <a:cubicBezTo>
                    <a:pt x="2767" y="3731"/>
                    <a:pt x="2769" y="3733"/>
                    <a:pt x="2772" y="3733"/>
                  </a:cubicBezTo>
                  <a:cubicBezTo>
                    <a:pt x="2779" y="3741"/>
                    <a:pt x="2787" y="3749"/>
                    <a:pt x="2795" y="3756"/>
                  </a:cubicBezTo>
                  <a:lnTo>
                    <a:pt x="2797" y="3759"/>
                  </a:lnTo>
                  <a:cubicBezTo>
                    <a:pt x="2805" y="3766"/>
                    <a:pt x="2815" y="3774"/>
                    <a:pt x="2822" y="3781"/>
                  </a:cubicBezTo>
                  <a:cubicBezTo>
                    <a:pt x="2822" y="3784"/>
                    <a:pt x="2825" y="3784"/>
                    <a:pt x="2825" y="3787"/>
                  </a:cubicBezTo>
                  <a:cubicBezTo>
                    <a:pt x="2833" y="3794"/>
                    <a:pt x="2840" y="3802"/>
                    <a:pt x="2850" y="3809"/>
                  </a:cubicBezTo>
                  <a:lnTo>
                    <a:pt x="2853" y="3812"/>
                  </a:lnTo>
                  <a:cubicBezTo>
                    <a:pt x="2860" y="3819"/>
                    <a:pt x="2868" y="3827"/>
                    <a:pt x="2876" y="3835"/>
                  </a:cubicBezTo>
                  <a:cubicBezTo>
                    <a:pt x="2878" y="3837"/>
                    <a:pt x="2878" y="3837"/>
                    <a:pt x="2881" y="3840"/>
                  </a:cubicBezTo>
                  <a:cubicBezTo>
                    <a:pt x="2888" y="3847"/>
                    <a:pt x="2896" y="3855"/>
                    <a:pt x="2903" y="3862"/>
                  </a:cubicBezTo>
                  <a:lnTo>
                    <a:pt x="2906" y="3865"/>
                  </a:lnTo>
                  <a:cubicBezTo>
                    <a:pt x="2914" y="3873"/>
                    <a:pt x="2921" y="3880"/>
                    <a:pt x="2929" y="3888"/>
                  </a:cubicBezTo>
                  <a:cubicBezTo>
                    <a:pt x="2931" y="3888"/>
                    <a:pt x="2931" y="3890"/>
                    <a:pt x="2931" y="3890"/>
                  </a:cubicBezTo>
                  <a:cubicBezTo>
                    <a:pt x="2939" y="3898"/>
                    <a:pt x="2946" y="3906"/>
                    <a:pt x="2954" y="3913"/>
                  </a:cubicBezTo>
                  <a:lnTo>
                    <a:pt x="2957" y="3916"/>
                  </a:lnTo>
                  <a:cubicBezTo>
                    <a:pt x="2964" y="3923"/>
                    <a:pt x="2972" y="3931"/>
                    <a:pt x="2979" y="3938"/>
                  </a:cubicBezTo>
                  <a:cubicBezTo>
                    <a:pt x="2982" y="3941"/>
                    <a:pt x="2982" y="3941"/>
                    <a:pt x="2984" y="3943"/>
                  </a:cubicBezTo>
                  <a:cubicBezTo>
                    <a:pt x="2989" y="3951"/>
                    <a:pt x="2997" y="3956"/>
                    <a:pt x="3005" y="3964"/>
                  </a:cubicBezTo>
                  <a:cubicBezTo>
                    <a:pt x="3005" y="3966"/>
                    <a:pt x="3007" y="3966"/>
                    <a:pt x="3007" y="3969"/>
                  </a:cubicBezTo>
                  <a:cubicBezTo>
                    <a:pt x="3015" y="3976"/>
                    <a:pt x="3022" y="3981"/>
                    <a:pt x="3027" y="3989"/>
                  </a:cubicBezTo>
                  <a:cubicBezTo>
                    <a:pt x="3030" y="3992"/>
                    <a:pt x="3030" y="3992"/>
                    <a:pt x="3030" y="3992"/>
                  </a:cubicBezTo>
                  <a:cubicBezTo>
                    <a:pt x="3038" y="3999"/>
                    <a:pt x="3045" y="4007"/>
                    <a:pt x="3053" y="4014"/>
                  </a:cubicBezTo>
                  <a:cubicBezTo>
                    <a:pt x="3053" y="4014"/>
                    <a:pt x="3053" y="4017"/>
                    <a:pt x="3055" y="4017"/>
                  </a:cubicBezTo>
                  <a:cubicBezTo>
                    <a:pt x="3060" y="4024"/>
                    <a:pt x="3068" y="4032"/>
                    <a:pt x="3075" y="4040"/>
                  </a:cubicBezTo>
                  <a:cubicBezTo>
                    <a:pt x="3075" y="4040"/>
                    <a:pt x="3078" y="4040"/>
                    <a:pt x="3078" y="4042"/>
                  </a:cubicBezTo>
                  <a:cubicBezTo>
                    <a:pt x="3086" y="4050"/>
                    <a:pt x="3091" y="4055"/>
                    <a:pt x="3098" y="4062"/>
                  </a:cubicBezTo>
                  <a:cubicBezTo>
                    <a:pt x="3098" y="4065"/>
                    <a:pt x="3101" y="4065"/>
                    <a:pt x="3101" y="4065"/>
                  </a:cubicBezTo>
                  <a:cubicBezTo>
                    <a:pt x="3108" y="4073"/>
                    <a:pt x="3113" y="4080"/>
                    <a:pt x="3121" y="4088"/>
                  </a:cubicBezTo>
                  <a:cubicBezTo>
                    <a:pt x="3121" y="4088"/>
                    <a:pt x="3124" y="4090"/>
                    <a:pt x="3126" y="4093"/>
                  </a:cubicBezTo>
                  <a:cubicBezTo>
                    <a:pt x="3131" y="4098"/>
                    <a:pt x="3136" y="4105"/>
                    <a:pt x="3141" y="4111"/>
                  </a:cubicBezTo>
                  <a:cubicBezTo>
                    <a:pt x="3144" y="4111"/>
                    <a:pt x="3144" y="4113"/>
                    <a:pt x="3146" y="4113"/>
                  </a:cubicBezTo>
                  <a:cubicBezTo>
                    <a:pt x="3151" y="4121"/>
                    <a:pt x="3156" y="4128"/>
                    <a:pt x="3164" y="4133"/>
                  </a:cubicBezTo>
                  <a:cubicBezTo>
                    <a:pt x="3164" y="4136"/>
                    <a:pt x="3167" y="4136"/>
                    <a:pt x="3167" y="4136"/>
                  </a:cubicBezTo>
                  <a:cubicBezTo>
                    <a:pt x="3172" y="4143"/>
                    <a:pt x="3179" y="4151"/>
                    <a:pt x="3184" y="4156"/>
                  </a:cubicBezTo>
                  <a:cubicBezTo>
                    <a:pt x="3187" y="4159"/>
                    <a:pt x="3187" y="4159"/>
                    <a:pt x="3187" y="4159"/>
                  </a:cubicBezTo>
                  <a:cubicBezTo>
                    <a:pt x="3194" y="4166"/>
                    <a:pt x="3199" y="4174"/>
                    <a:pt x="3205" y="4179"/>
                  </a:cubicBezTo>
                  <a:cubicBezTo>
                    <a:pt x="3207" y="4181"/>
                    <a:pt x="3210" y="4184"/>
                    <a:pt x="3210" y="4186"/>
                  </a:cubicBezTo>
                  <a:cubicBezTo>
                    <a:pt x="3215" y="4192"/>
                    <a:pt x="3220" y="4197"/>
                    <a:pt x="3225" y="4202"/>
                  </a:cubicBezTo>
                  <a:cubicBezTo>
                    <a:pt x="3227" y="4204"/>
                    <a:pt x="3227" y="4204"/>
                    <a:pt x="3230" y="4207"/>
                  </a:cubicBezTo>
                  <a:cubicBezTo>
                    <a:pt x="3235" y="4212"/>
                    <a:pt x="3240" y="4219"/>
                    <a:pt x="3245" y="4224"/>
                  </a:cubicBezTo>
                  <a:lnTo>
                    <a:pt x="3248" y="4227"/>
                  </a:lnTo>
                  <a:cubicBezTo>
                    <a:pt x="3253" y="4232"/>
                    <a:pt x="3258" y="4240"/>
                    <a:pt x="3265" y="4247"/>
                  </a:cubicBezTo>
                  <a:cubicBezTo>
                    <a:pt x="3265" y="4247"/>
                    <a:pt x="3265" y="4250"/>
                    <a:pt x="3268" y="4250"/>
                  </a:cubicBezTo>
                  <a:cubicBezTo>
                    <a:pt x="3273" y="4255"/>
                    <a:pt x="3278" y="4262"/>
                    <a:pt x="3283" y="4267"/>
                  </a:cubicBezTo>
                  <a:cubicBezTo>
                    <a:pt x="3283" y="4270"/>
                    <a:pt x="3286" y="4270"/>
                    <a:pt x="3286" y="4270"/>
                  </a:cubicBezTo>
                  <a:cubicBezTo>
                    <a:pt x="3291" y="4278"/>
                    <a:pt x="3296" y="4283"/>
                    <a:pt x="3301" y="4290"/>
                  </a:cubicBezTo>
                  <a:cubicBezTo>
                    <a:pt x="3303" y="4290"/>
                    <a:pt x="3303" y="4293"/>
                    <a:pt x="3306" y="4293"/>
                  </a:cubicBezTo>
                  <a:cubicBezTo>
                    <a:pt x="3311" y="4300"/>
                    <a:pt x="3316" y="4305"/>
                    <a:pt x="3318" y="4310"/>
                  </a:cubicBezTo>
                  <a:cubicBezTo>
                    <a:pt x="3321" y="4310"/>
                    <a:pt x="3321" y="4310"/>
                    <a:pt x="3321" y="4313"/>
                  </a:cubicBezTo>
                  <a:cubicBezTo>
                    <a:pt x="3326" y="4318"/>
                    <a:pt x="3331" y="4326"/>
                    <a:pt x="3336" y="4331"/>
                  </a:cubicBezTo>
                  <a:cubicBezTo>
                    <a:pt x="3336" y="4331"/>
                    <a:pt x="3339" y="4331"/>
                    <a:pt x="3339" y="4333"/>
                  </a:cubicBezTo>
                  <a:cubicBezTo>
                    <a:pt x="3349" y="4346"/>
                    <a:pt x="3359" y="4359"/>
                    <a:pt x="3369" y="4371"/>
                  </a:cubicBezTo>
                  <a:cubicBezTo>
                    <a:pt x="3372" y="4371"/>
                    <a:pt x="3372" y="4371"/>
                    <a:pt x="3372" y="4374"/>
                  </a:cubicBezTo>
                  <a:cubicBezTo>
                    <a:pt x="3377" y="4379"/>
                    <a:pt x="3382" y="4384"/>
                    <a:pt x="3387" y="4389"/>
                  </a:cubicBezTo>
                  <a:cubicBezTo>
                    <a:pt x="3387" y="4391"/>
                    <a:pt x="3387" y="4391"/>
                    <a:pt x="3387" y="4391"/>
                  </a:cubicBezTo>
                  <a:cubicBezTo>
                    <a:pt x="3392" y="4397"/>
                    <a:pt x="3397" y="4404"/>
                    <a:pt x="3402" y="4409"/>
                  </a:cubicBezTo>
                  <a:cubicBezTo>
                    <a:pt x="3402" y="4409"/>
                    <a:pt x="3404" y="4412"/>
                    <a:pt x="3404" y="4414"/>
                  </a:cubicBezTo>
                  <a:cubicBezTo>
                    <a:pt x="3410" y="4417"/>
                    <a:pt x="3412" y="4422"/>
                    <a:pt x="3417" y="4427"/>
                  </a:cubicBezTo>
                  <a:cubicBezTo>
                    <a:pt x="3417" y="4429"/>
                    <a:pt x="3420" y="4429"/>
                    <a:pt x="3420" y="4432"/>
                  </a:cubicBezTo>
                  <a:cubicBezTo>
                    <a:pt x="3425" y="4437"/>
                    <a:pt x="3427" y="4442"/>
                    <a:pt x="3432" y="4445"/>
                  </a:cubicBezTo>
                  <a:cubicBezTo>
                    <a:pt x="3432" y="4447"/>
                    <a:pt x="3435" y="4447"/>
                    <a:pt x="3435" y="4450"/>
                  </a:cubicBezTo>
                  <a:cubicBezTo>
                    <a:pt x="3440" y="4455"/>
                    <a:pt x="3442" y="4460"/>
                    <a:pt x="3445" y="4462"/>
                  </a:cubicBezTo>
                  <a:cubicBezTo>
                    <a:pt x="3448" y="4465"/>
                    <a:pt x="3448" y="4465"/>
                    <a:pt x="3448" y="4465"/>
                  </a:cubicBezTo>
                  <a:cubicBezTo>
                    <a:pt x="3453" y="4470"/>
                    <a:pt x="3455" y="4475"/>
                    <a:pt x="3460" y="4480"/>
                  </a:cubicBezTo>
                  <a:cubicBezTo>
                    <a:pt x="3460" y="4483"/>
                    <a:pt x="3463" y="4483"/>
                    <a:pt x="3463" y="4485"/>
                  </a:cubicBezTo>
                  <a:cubicBezTo>
                    <a:pt x="3465" y="4488"/>
                    <a:pt x="3470" y="4493"/>
                    <a:pt x="3473" y="4498"/>
                  </a:cubicBezTo>
                  <a:lnTo>
                    <a:pt x="3475" y="4500"/>
                  </a:lnTo>
                  <a:cubicBezTo>
                    <a:pt x="3478" y="4505"/>
                    <a:pt x="3483" y="4510"/>
                    <a:pt x="3485" y="4513"/>
                  </a:cubicBezTo>
                  <a:cubicBezTo>
                    <a:pt x="3488" y="4515"/>
                    <a:pt x="3488" y="4515"/>
                    <a:pt x="3488" y="4518"/>
                  </a:cubicBezTo>
                  <a:cubicBezTo>
                    <a:pt x="3493" y="4521"/>
                    <a:pt x="3496" y="4526"/>
                    <a:pt x="3498" y="4531"/>
                  </a:cubicBezTo>
                  <a:cubicBezTo>
                    <a:pt x="3501" y="4531"/>
                    <a:pt x="3501" y="4533"/>
                    <a:pt x="3501" y="4533"/>
                  </a:cubicBezTo>
                  <a:cubicBezTo>
                    <a:pt x="3506" y="4538"/>
                    <a:pt x="3508" y="4541"/>
                    <a:pt x="3511" y="4546"/>
                  </a:cubicBezTo>
                  <a:lnTo>
                    <a:pt x="3511" y="4546"/>
                  </a:lnTo>
                  <a:cubicBezTo>
                    <a:pt x="3516" y="4551"/>
                    <a:pt x="3518" y="4556"/>
                    <a:pt x="3523" y="4561"/>
                  </a:cubicBezTo>
                  <a:lnTo>
                    <a:pt x="3523" y="4564"/>
                  </a:lnTo>
                  <a:cubicBezTo>
                    <a:pt x="3526" y="4566"/>
                    <a:pt x="3531" y="4571"/>
                    <a:pt x="3534" y="4574"/>
                  </a:cubicBezTo>
                  <a:cubicBezTo>
                    <a:pt x="3534" y="4576"/>
                    <a:pt x="3534" y="4576"/>
                    <a:pt x="3534" y="4576"/>
                  </a:cubicBezTo>
                  <a:lnTo>
                    <a:pt x="3536" y="4579"/>
                  </a:lnTo>
                  <a:lnTo>
                    <a:pt x="3536" y="4579"/>
                  </a:lnTo>
                  <a:cubicBezTo>
                    <a:pt x="3539" y="4581"/>
                    <a:pt x="3541" y="4586"/>
                    <a:pt x="3544" y="4589"/>
                  </a:cubicBezTo>
                  <a:lnTo>
                    <a:pt x="3544" y="4589"/>
                  </a:lnTo>
                  <a:cubicBezTo>
                    <a:pt x="3546" y="4591"/>
                    <a:pt x="3546" y="4591"/>
                    <a:pt x="3546" y="4594"/>
                  </a:cubicBezTo>
                  <a:cubicBezTo>
                    <a:pt x="3549" y="4596"/>
                    <a:pt x="3551" y="4599"/>
                    <a:pt x="3554" y="4601"/>
                  </a:cubicBezTo>
                  <a:cubicBezTo>
                    <a:pt x="3554" y="4601"/>
                    <a:pt x="3554" y="4604"/>
                    <a:pt x="3556" y="4604"/>
                  </a:cubicBezTo>
                  <a:lnTo>
                    <a:pt x="3556" y="4607"/>
                  </a:lnTo>
                  <a:lnTo>
                    <a:pt x="3556" y="4607"/>
                  </a:lnTo>
                  <a:cubicBezTo>
                    <a:pt x="3559" y="4609"/>
                    <a:pt x="3561" y="4612"/>
                    <a:pt x="3564" y="4614"/>
                  </a:cubicBezTo>
                  <a:cubicBezTo>
                    <a:pt x="3564" y="4617"/>
                    <a:pt x="3564" y="4617"/>
                    <a:pt x="3564" y="4617"/>
                  </a:cubicBezTo>
                  <a:cubicBezTo>
                    <a:pt x="3566" y="4617"/>
                    <a:pt x="3566" y="4617"/>
                    <a:pt x="3566" y="4619"/>
                  </a:cubicBezTo>
                  <a:cubicBezTo>
                    <a:pt x="3569" y="4622"/>
                    <a:pt x="3572" y="4624"/>
                    <a:pt x="3572" y="4627"/>
                  </a:cubicBezTo>
                  <a:cubicBezTo>
                    <a:pt x="3574" y="4629"/>
                    <a:pt x="3574" y="4629"/>
                    <a:pt x="3574" y="4629"/>
                  </a:cubicBezTo>
                  <a:cubicBezTo>
                    <a:pt x="3574" y="4629"/>
                    <a:pt x="3574" y="4629"/>
                    <a:pt x="3574" y="4632"/>
                  </a:cubicBezTo>
                  <a:cubicBezTo>
                    <a:pt x="3577" y="4634"/>
                    <a:pt x="3582" y="4639"/>
                    <a:pt x="3584" y="4642"/>
                  </a:cubicBezTo>
                  <a:lnTo>
                    <a:pt x="3584" y="4642"/>
                  </a:lnTo>
                  <a:lnTo>
                    <a:pt x="3584" y="4642"/>
                  </a:lnTo>
                  <a:cubicBezTo>
                    <a:pt x="3584" y="4645"/>
                    <a:pt x="3584" y="4645"/>
                    <a:pt x="3587" y="4645"/>
                  </a:cubicBezTo>
                  <a:cubicBezTo>
                    <a:pt x="3587" y="4647"/>
                    <a:pt x="3589" y="4650"/>
                    <a:pt x="3592" y="4655"/>
                  </a:cubicBezTo>
                  <a:cubicBezTo>
                    <a:pt x="3592" y="4655"/>
                    <a:pt x="3594" y="4655"/>
                    <a:pt x="3594" y="4657"/>
                  </a:cubicBezTo>
                  <a:cubicBezTo>
                    <a:pt x="3597" y="4660"/>
                    <a:pt x="3597" y="4662"/>
                    <a:pt x="3599" y="4662"/>
                  </a:cubicBezTo>
                  <a:cubicBezTo>
                    <a:pt x="3599" y="4665"/>
                    <a:pt x="3599" y="4665"/>
                    <a:pt x="3599" y="4665"/>
                  </a:cubicBezTo>
                  <a:cubicBezTo>
                    <a:pt x="3602" y="4667"/>
                    <a:pt x="3602" y="4667"/>
                    <a:pt x="3602" y="4667"/>
                  </a:cubicBezTo>
                  <a:cubicBezTo>
                    <a:pt x="3604" y="4670"/>
                    <a:pt x="3604" y="4672"/>
                    <a:pt x="3607" y="4675"/>
                  </a:cubicBezTo>
                  <a:cubicBezTo>
                    <a:pt x="3607" y="4675"/>
                    <a:pt x="3607" y="4675"/>
                    <a:pt x="3610" y="4677"/>
                  </a:cubicBezTo>
                  <a:lnTo>
                    <a:pt x="3610" y="4677"/>
                  </a:lnTo>
                  <a:lnTo>
                    <a:pt x="3610" y="4677"/>
                  </a:lnTo>
                  <a:cubicBezTo>
                    <a:pt x="3612" y="4680"/>
                    <a:pt x="3612" y="4682"/>
                    <a:pt x="3615" y="4685"/>
                  </a:cubicBezTo>
                  <a:cubicBezTo>
                    <a:pt x="3615" y="4688"/>
                    <a:pt x="3615" y="4688"/>
                    <a:pt x="3615" y="4688"/>
                  </a:cubicBezTo>
                  <a:lnTo>
                    <a:pt x="3615" y="4688"/>
                  </a:lnTo>
                  <a:cubicBezTo>
                    <a:pt x="3617" y="4690"/>
                    <a:pt x="3620" y="4693"/>
                    <a:pt x="3622" y="4695"/>
                  </a:cubicBezTo>
                  <a:lnTo>
                    <a:pt x="3622" y="4698"/>
                  </a:lnTo>
                  <a:lnTo>
                    <a:pt x="3625" y="4698"/>
                  </a:lnTo>
                  <a:cubicBezTo>
                    <a:pt x="3625" y="4700"/>
                    <a:pt x="3627" y="4703"/>
                    <a:pt x="3630" y="4705"/>
                  </a:cubicBezTo>
                  <a:lnTo>
                    <a:pt x="3630" y="4705"/>
                  </a:lnTo>
                  <a:lnTo>
                    <a:pt x="3630" y="4708"/>
                  </a:lnTo>
                  <a:cubicBezTo>
                    <a:pt x="3632" y="4710"/>
                    <a:pt x="3632" y="4713"/>
                    <a:pt x="3635" y="4715"/>
                  </a:cubicBezTo>
                  <a:lnTo>
                    <a:pt x="3635" y="4715"/>
                  </a:lnTo>
                  <a:lnTo>
                    <a:pt x="3635" y="4715"/>
                  </a:lnTo>
                  <a:cubicBezTo>
                    <a:pt x="3637" y="4718"/>
                    <a:pt x="3637" y="4718"/>
                    <a:pt x="3640" y="4720"/>
                  </a:cubicBezTo>
                  <a:lnTo>
                    <a:pt x="3640" y="4723"/>
                  </a:lnTo>
                  <a:cubicBezTo>
                    <a:pt x="3640" y="4723"/>
                    <a:pt x="3642" y="4723"/>
                    <a:pt x="3642" y="4726"/>
                  </a:cubicBezTo>
                  <a:lnTo>
                    <a:pt x="3645" y="4728"/>
                  </a:lnTo>
                  <a:cubicBezTo>
                    <a:pt x="3645" y="4731"/>
                    <a:pt x="3645" y="4731"/>
                    <a:pt x="3645" y="4731"/>
                  </a:cubicBezTo>
                  <a:lnTo>
                    <a:pt x="3647" y="4731"/>
                  </a:lnTo>
                  <a:cubicBezTo>
                    <a:pt x="3647" y="4733"/>
                    <a:pt x="3650" y="4738"/>
                    <a:pt x="3653" y="4741"/>
                  </a:cubicBezTo>
                  <a:lnTo>
                    <a:pt x="3653" y="4741"/>
                  </a:lnTo>
                  <a:cubicBezTo>
                    <a:pt x="3655" y="4743"/>
                    <a:pt x="3655" y="4746"/>
                    <a:pt x="3658" y="4748"/>
                  </a:cubicBezTo>
                  <a:lnTo>
                    <a:pt x="3658" y="4748"/>
                  </a:lnTo>
                  <a:cubicBezTo>
                    <a:pt x="3660" y="4751"/>
                    <a:pt x="3660" y="4751"/>
                    <a:pt x="3663" y="4753"/>
                  </a:cubicBezTo>
                  <a:lnTo>
                    <a:pt x="3663" y="4756"/>
                  </a:lnTo>
                  <a:lnTo>
                    <a:pt x="3665" y="4758"/>
                  </a:lnTo>
                  <a:cubicBezTo>
                    <a:pt x="3665" y="4758"/>
                    <a:pt x="3665" y="4758"/>
                    <a:pt x="3665" y="4761"/>
                  </a:cubicBezTo>
                  <a:lnTo>
                    <a:pt x="3665" y="4761"/>
                  </a:lnTo>
                  <a:cubicBezTo>
                    <a:pt x="3668" y="4761"/>
                    <a:pt x="3668" y="4763"/>
                    <a:pt x="3670" y="4763"/>
                  </a:cubicBezTo>
                  <a:lnTo>
                    <a:pt x="3670" y="4766"/>
                  </a:lnTo>
                  <a:lnTo>
                    <a:pt x="3670" y="4766"/>
                  </a:lnTo>
                  <a:cubicBezTo>
                    <a:pt x="3670" y="4769"/>
                    <a:pt x="3673" y="4771"/>
                    <a:pt x="3673" y="4771"/>
                  </a:cubicBezTo>
                  <a:cubicBezTo>
                    <a:pt x="3673" y="4771"/>
                    <a:pt x="3673" y="4771"/>
                    <a:pt x="3675" y="4774"/>
                  </a:cubicBezTo>
                  <a:lnTo>
                    <a:pt x="3675" y="4774"/>
                  </a:lnTo>
                  <a:lnTo>
                    <a:pt x="3675" y="4776"/>
                  </a:lnTo>
                  <a:lnTo>
                    <a:pt x="3675" y="4776"/>
                  </a:lnTo>
                  <a:lnTo>
                    <a:pt x="3675" y="4776"/>
                  </a:lnTo>
                  <a:cubicBezTo>
                    <a:pt x="3678" y="4774"/>
                    <a:pt x="5234" y="3971"/>
                    <a:pt x="7995" y="4080"/>
                  </a:cubicBezTo>
                </a:path>
              </a:pathLst>
            </a:custGeom>
            <a:solidFill>
              <a:srgbClr val="33D6D6"/>
            </a:solidFill>
            <a:ln w="317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5" name="Freeform 4">
              <a:extLst>
                <a:ext uri="{FF2B5EF4-FFF2-40B4-BE49-F238E27FC236}">
                  <a16:creationId xmlns:a16="http://schemas.microsoft.com/office/drawing/2014/main" id="{76DC36CA-6815-0647-B3CD-F94668581556}"/>
                </a:ext>
              </a:extLst>
            </p:cNvPr>
            <p:cNvSpPr>
              <a:spLocks noChangeArrowheads="1"/>
            </p:cNvSpPr>
            <p:nvPr/>
          </p:nvSpPr>
          <p:spPr bwMode="auto">
            <a:xfrm>
              <a:off x="10226494" y="4825662"/>
              <a:ext cx="1967023" cy="1199960"/>
            </a:xfrm>
            <a:custGeom>
              <a:avLst/>
              <a:gdLst>
                <a:gd name="T0" fmla="*/ 2495 w 5716"/>
                <a:gd name="T1" fmla="*/ 0 h 3488"/>
                <a:gd name="T2" fmla="*/ 2495 w 5716"/>
                <a:gd name="T3" fmla="*/ 0 h 3488"/>
                <a:gd name="T4" fmla="*/ 0 w 5716"/>
                <a:gd name="T5" fmla="*/ 2123 h 3488"/>
                <a:gd name="T6" fmla="*/ 5143 w 5716"/>
                <a:gd name="T7" fmla="*/ 3242 h 3488"/>
                <a:gd name="T8" fmla="*/ 5715 w 5716"/>
                <a:gd name="T9" fmla="*/ 3487 h 3488"/>
                <a:gd name="T10" fmla="*/ 5715 w 5716"/>
                <a:gd name="T11" fmla="*/ 1680 h 3488"/>
                <a:gd name="T12" fmla="*/ 4115 w 5716"/>
                <a:gd name="T13" fmla="*/ 751 h 3488"/>
                <a:gd name="T14" fmla="*/ 2495 w 5716"/>
                <a:gd name="T15" fmla="*/ 0 h 3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6" h="3488">
                  <a:moveTo>
                    <a:pt x="2495" y="0"/>
                  </a:moveTo>
                  <a:lnTo>
                    <a:pt x="2495" y="0"/>
                  </a:lnTo>
                  <a:cubicBezTo>
                    <a:pt x="1769" y="805"/>
                    <a:pt x="929" y="1518"/>
                    <a:pt x="0" y="2123"/>
                  </a:cubicBezTo>
                  <a:cubicBezTo>
                    <a:pt x="1414" y="2179"/>
                    <a:pt x="3143" y="2475"/>
                    <a:pt x="5143" y="3242"/>
                  </a:cubicBezTo>
                  <a:cubicBezTo>
                    <a:pt x="5143" y="3242"/>
                    <a:pt x="5363" y="3330"/>
                    <a:pt x="5715" y="3487"/>
                  </a:cubicBezTo>
                  <a:cubicBezTo>
                    <a:pt x="5715" y="1680"/>
                    <a:pt x="5715" y="1680"/>
                    <a:pt x="5715" y="1680"/>
                  </a:cubicBezTo>
                  <a:cubicBezTo>
                    <a:pt x="5234" y="1371"/>
                    <a:pt x="4702" y="1060"/>
                    <a:pt x="4115" y="751"/>
                  </a:cubicBezTo>
                  <a:cubicBezTo>
                    <a:pt x="3563" y="460"/>
                    <a:pt x="3022" y="212"/>
                    <a:pt x="2495" y="0"/>
                  </a:cubicBezTo>
                </a:path>
              </a:pathLst>
            </a:custGeom>
            <a:solidFill>
              <a:srgbClr val="00CCCC"/>
            </a:solidFill>
            <a:ln w="6350"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4" name="Freeform 3">
              <a:extLst>
                <a:ext uri="{FF2B5EF4-FFF2-40B4-BE49-F238E27FC236}">
                  <a16:creationId xmlns:a16="http://schemas.microsoft.com/office/drawing/2014/main" id="{2A890D16-4ECF-A846-AC9E-EC61CD28A0CA}"/>
                </a:ext>
              </a:extLst>
            </p:cNvPr>
            <p:cNvSpPr>
              <a:spLocks noChangeArrowheads="1"/>
            </p:cNvSpPr>
            <p:nvPr/>
          </p:nvSpPr>
          <p:spPr bwMode="auto">
            <a:xfrm>
              <a:off x="8089350" y="5556271"/>
              <a:ext cx="4104168" cy="1301729"/>
            </a:xfrm>
            <a:custGeom>
              <a:avLst/>
              <a:gdLst>
                <a:gd name="T0" fmla="*/ 11920 w 11921"/>
                <a:gd name="T1" fmla="*/ 2777 h 3785"/>
                <a:gd name="T2" fmla="*/ 11920 w 11921"/>
                <a:gd name="T3" fmla="*/ 2777 h 3785"/>
                <a:gd name="T4" fmla="*/ 11920 w 11921"/>
                <a:gd name="T5" fmla="*/ 1364 h 3785"/>
                <a:gd name="T6" fmla="*/ 11348 w 11921"/>
                <a:gd name="T7" fmla="*/ 1119 h 3785"/>
                <a:gd name="T8" fmla="*/ 6205 w 11921"/>
                <a:gd name="T9" fmla="*/ 0 h 3785"/>
                <a:gd name="T10" fmla="*/ 0 w 11921"/>
                <a:gd name="T11" fmla="*/ 2119 h 3785"/>
                <a:gd name="T12" fmla="*/ 0 w 11921"/>
                <a:gd name="T13" fmla="*/ 2119 h 3785"/>
                <a:gd name="T14" fmla="*/ 3158 w 11921"/>
                <a:gd name="T15" fmla="*/ 2956 h 3785"/>
                <a:gd name="T16" fmla="*/ 3303 w 11921"/>
                <a:gd name="T17" fmla="*/ 3020 h 3785"/>
                <a:gd name="T18" fmla="*/ 3447 w 11921"/>
                <a:gd name="T19" fmla="*/ 3088 h 3785"/>
                <a:gd name="T20" fmla="*/ 3591 w 11921"/>
                <a:gd name="T21" fmla="*/ 3159 h 3785"/>
                <a:gd name="T22" fmla="*/ 3710 w 11921"/>
                <a:gd name="T23" fmla="*/ 3220 h 3785"/>
                <a:gd name="T24" fmla="*/ 3761 w 11921"/>
                <a:gd name="T25" fmla="*/ 3247 h 3785"/>
                <a:gd name="T26" fmla="*/ 3804 w 11921"/>
                <a:gd name="T27" fmla="*/ 3270 h 3785"/>
                <a:gd name="T28" fmla="*/ 4442 w 11921"/>
                <a:gd name="T29" fmla="*/ 3655 h 3785"/>
                <a:gd name="T30" fmla="*/ 4442 w 11921"/>
                <a:gd name="T31" fmla="*/ 3655 h 3785"/>
                <a:gd name="T32" fmla="*/ 4550 w 11921"/>
                <a:gd name="T33" fmla="*/ 3728 h 3785"/>
                <a:gd name="T34" fmla="*/ 4553 w 11921"/>
                <a:gd name="T35" fmla="*/ 3731 h 3785"/>
                <a:gd name="T36" fmla="*/ 4634 w 11921"/>
                <a:gd name="T37" fmla="*/ 3784 h 3785"/>
                <a:gd name="T38" fmla="*/ 4690 w 11921"/>
                <a:gd name="T39" fmla="*/ 3784 h 3785"/>
                <a:gd name="T40" fmla="*/ 11920 w 11921"/>
                <a:gd name="T41" fmla="*/ 2777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21" h="3785">
                  <a:moveTo>
                    <a:pt x="11920" y="2777"/>
                  </a:moveTo>
                  <a:lnTo>
                    <a:pt x="11920" y="2777"/>
                  </a:lnTo>
                  <a:cubicBezTo>
                    <a:pt x="11920" y="1364"/>
                    <a:pt x="11920" y="1364"/>
                    <a:pt x="11920" y="1364"/>
                  </a:cubicBezTo>
                  <a:cubicBezTo>
                    <a:pt x="11568" y="1207"/>
                    <a:pt x="11348" y="1119"/>
                    <a:pt x="11348" y="1119"/>
                  </a:cubicBezTo>
                  <a:cubicBezTo>
                    <a:pt x="9348" y="352"/>
                    <a:pt x="7619" y="56"/>
                    <a:pt x="6205" y="0"/>
                  </a:cubicBezTo>
                  <a:cubicBezTo>
                    <a:pt x="4419" y="1162"/>
                    <a:pt x="2295" y="1916"/>
                    <a:pt x="0" y="2119"/>
                  </a:cubicBezTo>
                  <a:lnTo>
                    <a:pt x="0" y="2119"/>
                  </a:lnTo>
                  <a:cubicBezTo>
                    <a:pt x="0" y="2119"/>
                    <a:pt x="1546" y="2248"/>
                    <a:pt x="3158" y="2956"/>
                  </a:cubicBezTo>
                  <a:cubicBezTo>
                    <a:pt x="3207" y="2977"/>
                    <a:pt x="3255" y="2999"/>
                    <a:pt x="3303" y="3020"/>
                  </a:cubicBezTo>
                  <a:cubicBezTo>
                    <a:pt x="3351" y="3042"/>
                    <a:pt x="3399" y="3065"/>
                    <a:pt x="3447" y="3088"/>
                  </a:cubicBezTo>
                  <a:cubicBezTo>
                    <a:pt x="3495" y="3111"/>
                    <a:pt x="3543" y="3136"/>
                    <a:pt x="3591" y="3159"/>
                  </a:cubicBezTo>
                  <a:cubicBezTo>
                    <a:pt x="3632" y="3179"/>
                    <a:pt x="3670" y="3199"/>
                    <a:pt x="3710" y="3220"/>
                  </a:cubicBezTo>
                  <a:cubicBezTo>
                    <a:pt x="3728" y="3230"/>
                    <a:pt x="3743" y="3237"/>
                    <a:pt x="3761" y="3247"/>
                  </a:cubicBezTo>
                  <a:cubicBezTo>
                    <a:pt x="3776" y="3255"/>
                    <a:pt x="3791" y="3263"/>
                    <a:pt x="3804" y="3270"/>
                  </a:cubicBezTo>
                  <a:cubicBezTo>
                    <a:pt x="4021" y="3387"/>
                    <a:pt x="4234" y="3516"/>
                    <a:pt x="4442" y="3655"/>
                  </a:cubicBezTo>
                  <a:lnTo>
                    <a:pt x="4442" y="3655"/>
                  </a:lnTo>
                  <a:cubicBezTo>
                    <a:pt x="4477" y="3680"/>
                    <a:pt x="4515" y="3705"/>
                    <a:pt x="4550" y="3728"/>
                  </a:cubicBezTo>
                  <a:cubicBezTo>
                    <a:pt x="4550" y="3731"/>
                    <a:pt x="4553" y="3731"/>
                    <a:pt x="4553" y="3731"/>
                  </a:cubicBezTo>
                  <a:cubicBezTo>
                    <a:pt x="4581" y="3748"/>
                    <a:pt x="4606" y="3766"/>
                    <a:pt x="4634" y="3784"/>
                  </a:cubicBezTo>
                  <a:cubicBezTo>
                    <a:pt x="4690" y="3784"/>
                    <a:pt x="4690" y="3784"/>
                    <a:pt x="4690" y="3784"/>
                  </a:cubicBezTo>
                  <a:cubicBezTo>
                    <a:pt x="4954" y="3579"/>
                    <a:pt x="7301" y="1896"/>
                    <a:pt x="11920" y="2777"/>
                  </a:cubicBezTo>
                </a:path>
              </a:pathLst>
            </a:custGeom>
            <a:solidFill>
              <a:srgbClr val="009999"/>
            </a:solidFill>
            <a:ln w="635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8" name="Freeform 7">
              <a:extLst>
                <a:ext uri="{FF2B5EF4-FFF2-40B4-BE49-F238E27FC236}">
                  <a16:creationId xmlns:a16="http://schemas.microsoft.com/office/drawing/2014/main" id="{AEDFD1F5-728A-9546-AF21-0975DD6AC9FB}"/>
                </a:ext>
              </a:extLst>
            </p:cNvPr>
            <p:cNvSpPr>
              <a:spLocks noChangeArrowheads="1"/>
            </p:cNvSpPr>
            <p:nvPr/>
          </p:nvSpPr>
          <p:spPr bwMode="auto">
            <a:xfrm>
              <a:off x="8089350" y="5518298"/>
              <a:ext cx="2135626" cy="765544"/>
            </a:xfrm>
            <a:custGeom>
              <a:avLst/>
              <a:gdLst>
                <a:gd name="T0" fmla="*/ 1885 w 6206"/>
                <a:gd name="T1" fmla="*/ 805 h 2229"/>
                <a:gd name="T2" fmla="*/ 1885 w 6206"/>
                <a:gd name="T3" fmla="*/ 805 h 2229"/>
                <a:gd name="T4" fmla="*/ 1885 w 6206"/>
                <a:gd name="T5" fmla="*/ 805 h 2229"/>
                <a:gd name="T6" fmla="*/ 0 w 6206"/>
                <a:gd name="T7" fmla="*/ 2228 h 2229"/>
                <a:gd name="T8" fmla="*/ 6205 w 6206"/>
                <a:gd name="T9" fmla="*/ 109 h 2229"/>
                <a:gd name="T10" fmla="*/ 1885 w 6206"/>
                <a:gd name="T11" fmla="*/ 805 h 2229"/>
              </a:gdLst>
              <a:ahLst/>
              <a:cxnLst>
                <a:cxn ang="0">
                  <a:pos x="T0" y="T1"/>
                </a:cxn>
                <a:cxn ang="0">
                  <a:pos x="T2" y="T3"/>
                </a:cxn>
                <a:cxn ang="0">
                  <a:pos x="T4" y="T5"/>
                </a:cxn>
                <a:cxn ang="0">
                  <a:pos x="T6" y="T7"/>
                </a:cxn>
                <a:cxn ang="0">
                  <a:pos x="T8" y="T9"/>
                </a:cxn>
                <a:cxn ang="0">
                  <a:pos x="T10" y="T11"/>
                </a:cxn>
              </a:cxnLst>
              <a:rect l="0" t="0" r="r" b="b"/>
              <a:pathLst>
                <a:path w="6206" h="2229">
                  <a:moveTo>
                    <a:pt x="1885" y="805"/>
                  </a:moveTo>
                  <a:lnTo>
                    <a:pt x="1885" y="805"/>
                  </a:lnTo>
                  <a:lnTo>
                    <a:pt x="1885" y="805"/>
                  </a:lnTo>
                  <a:cubicBezTo>
                    <a:pt x="754" y="1273"/>
                    <a:pt x="18" y="2205"/>
                    <a:pt x="0" y="2228"/>
                  </a:cubicBezTo>
                  <a:cubicBezTo>
                    <a:pt x="2295" y="2025"/>
                    <a:pt x="4419" y="1271"/>
                    <a:pt x="6205" y="109"/>
                  </a:cubicBezTo>
                  <a:cubicBezTo>
                    <a:pt x="3444" y="0"/>
                    <a:pt x="1888" y="803"/>
                    <a:pt x="1885" y="805"/>
                  </a:cubicBezTo>
                </a:path>
              </a:pathLst>
            </a:custGeom>
            <a:solidFill>
              <a:srgbClr val="33ADAD"/>
            </a:solidFill>
            <a:ln w="635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3" name="Freeform 2">
              <a:extLst>
                <a:ext uri="{FF2B5EF4-FFF2-40B4-BE49-F238E27FC236}">
                  <a16:creationId xmlns:a16="http://schemas.microsoft.com/office/drawing/2014/main" id="{F840D9C6-BDD1-654B-93F3-CCD0B405807E}"/>
                </a:ext>
              </a:extLst>
            </p:cNvPr>
            <p:cNvSpPr>
              <a:spLocks noChangeArrowheads="1"/>
            </p:cNvSpPr>
            <p:nvPr/>
          </p:nvSpPr>
          <p:spPr bwMode="auto">
            <a:xfrm>
              <a:off x="9703980" y="6209414"/>
              <a:ext cx="2489538" cy="648586"/>
            </a:xfrm>
            <a:custGeom>
              <a:avLst/>
              <a:gdLst>
                <a:gd name="T0" fmla="*/ 7230 w 7231"/>
                <a:gd name="T1" fmla="*/ 881 h 1889"/>
                <a:gd name="T2" fmla="*/ 7230 w 7231"/>
                <a:gd name="T3" fmla="*/ 881 h 1889"/>
                <a:gd name="T4" fmla="*/ 0 w 7231"/>
                <a:gd name="T5" fmla="*/ 1888 h 1889"/>
                <a:gd name="T6" fmla="*/ 7230 w 7231"/>
                <a:gd name="T7" fmla="*/ 1888 h 1889"/>
                <a:gd name="T8" fmla="*/ 7230 w 7231"/>
                <a:gd name="T9" fmla="*/ 881 h 1889"/>
              </a:gdLst>
              <a:ahLst/>
              <a:cxnLst>
                <a:cxn ang="0">
                  <a:pos x="T0" y="T1"/>
                </a:cxn>
                <a:cxn ang="0">
                  <a:pos x="T2" y="T3"/>
                </a:cxn>
                <a:cxn ang="0">
                  <a:pos x="T4" y="T5"/>
                </a:cxn>
                <a:cxn ang="0">
                  <a:pos x="T6" y="T7"/>
                </a:cxn>
                <a:cxn ang="0">
                  <a:pos x="T8" y="T9"/>
                </a:cxn>
              </a:cxnLst>
              <a:rect l="0" t="0" r="r" b="b"/>
              <a:pathLst>
                <a:path w="7231" h="1889">
                  <a:moveTo>
                    <a:pt x="7230" y="881"/>
                  </a:moveTo>
                  <a:lnTo>
                    <a:pt x="7230" y="881"/>
                  </a:lnTo>
                  <a:cubicBezTo>
                    <a:pt x="2611" y="0"/>
                    <a:pt x="264" y="1683"/>
                    <a:pt x="0" y="1888"/>
                  </a:cubicBezTo>
                  <a:cubicBezTo>
                    <a:pt x="7230" y="1888"/>
                    <a:pt x="7230" y="1888"/>
                    <a:pt x="7230" y="1888"/>
                  </a:cubicBezTo>
                  <a:lnTo>
                    <a:pt x="7230" y="881"/>
                  </a:lnTo>
                </a:path>
              </a:pathLst>
            </a:custGeom>
            <a:solidFill>
              <a:srgbClr val="006666"/>
            </a:solidFill>
            <a:ln w="9525"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BB9C2419-5CFD-1D45-A020-B000671FAED8}"/>
              </a:ext>
            </a:extLst>
          </p:cNvPr>
          <p:cNvSpPr>
            <a:spLocks noGrp="1"/>
          </p:cNvSpPr>
          <p:nvPr userDrawn="1">
            <p:ph type="ctrTitle" hasCustomPrompt="1"/>
          </p:nvPr>
        </p:nvSpPr>
        <p:spPr>
          <a:xfrm>
            <a:off x="709150" y="686288"/>
            <a:ext cx="6114843" cy="2052109"/>
          </a:xfrm>
        </p:spPr>
        <p:txBody>
          <a:bodyPr anchor="b" anchorCtr="0">
            <a:noAutofit/>
          </a:bodyPr>
          <a:lstStyle>
            <a:lvl1pPr algn="l">
              <a:defRPr sz="4500" cap="none" baseline="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C8BA108-0233-7E47-9486-5F382BF56F7B}"/>
              </a:ext>
            </a:extLst>
          </p:cNvPr>
          <p:cNvSpPr>
            <a:spLocks noGrp="1"/>
          </p:cNvSpPr>
          <p:nvPr userDrawn="1">
            <p:ph type="subTitle" idx="1"/>
          </p:nvPr>
        </p:nvSpPr>
        <p:spPr>
          <a:xfrm>
            <a:off x="705424" y="2913252"/>
            <a:ext cx="6121837" cy="660806"/>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45" name="Picture 44">
            <a:extLst>
              <a:ext uri="{FF2B5EF4-FFF2-40B4-BE49-F238E27FC236}">
                <a16:creationId xmlns:a16="http://schemas.microsoft.com/office/drawing/2014/main" id="{9593122F-5734-9D46-ABC7-8183E031D95D}"/>
              </a:ext>
            </a:extLst>
          </p:cNvPr>
          <p:cNvPicPr>
            <a:picLocks noChangeAspect="1"/>
          </p:cNvPicPr>
          <p:nvPr userDrawn="1"/>
        </p:nvPicPr>
        <p:blipFill>
          <a:blip r:embed="rId2"/>
          <a:stretch>
            <a:fillRect/>
          </a:stretch>
        </p:blipFill>
        <p:spPr>
          <a:xfrm>
            <a:off x="641535" y="5506982"/>
            <a:ext cx="2925381" cy="955399"/>
          </a:xfrm>
          <a:prstGeom prst="rect">
            <a:avLst/>
          </a:prstGeom>
        </p:spPr>
      </p:pic>
    </p:spTree>
    <p:extLst>
      <p:ext uri="{BB962C8B-B14F-4D97-AF65-F5344CB8AC3E}">
        <p14:creationId xmlns:p14="http://schemas.microsoft.com/office/powerpoint/2010/main" val="212678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9" name="Picture Placeholder 6">
            <a:extLst>
              <a:ext uri="{FF2B5EF4-FFF2-40B4-BE49-F238E27FC236}">
                <a16:creationId xmlns:a16="http://schemas.microsoft.com/office/drawing/2014/main" id="{21911A40-863F-E742-A7F8-B7C6A3592F66}"/>
              </a:ext>
            </a:extLst>
          </p:cNvPr>
          <p:cNvSpPr>
            <a:spLocks noGrp="1"/>
          </p:cNvSpPr>
          <p:nvPr>
            <p:ph type="pic" sz="quarter" idx="15" hasCustomPrompt="1"/>
          </p:nvPr>
        </p:nvSpPr>
        <p:spPr>
          <a:xfrm>
            <a:off x="695326"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1" name="Content Placeholder 11">
            <a:extLst>
              <a:ext uri="{FF2B5EF4-FFF2-40B4-BE49-F238E27FC236}">
                <a16:creationId xmlns:a16="http://schemas.microsoft.com/office/drawing/2014/main" id="{E9771F4F-EB89-BE42-B771-79259FCDE416}"/>
              </a:ext>
            </a:extLst>
          </p:cNvPr>
          <p:cNvSpPr>
            <a:spLocks noGrp="1"/>
          </p:cNvSpPr>
          <p:nvPr>
            <p:ph sz="quarter" idx="14"/>
          </p:nvPr>
        </p:nvSpPr>
        <p:spPr>
          <a:xfrm>
            <a:off x="695325" y="3748284"/>
            <a:ext cx="3348000" cy="1803532"/>
          </a:xfrm>
        </p:spPr>
        <p:txBody>
          <a:bodyPr lIns="0" tIns="0" rIns="0" bIns="0"/>
          <a:lstStyle>
            <a:lvl1pPr>
              <a:defRPr sz="1200"/>
            </a:lvl1pPr>
          </a:lstStyle>
          <a:p>
            <a:pPr lvl="0"/>
            <a:r>
              <a:rPr lang="en-US" dirty="0"/>
              <a:t>Edit Master text styles</a:t>
            </a:r>
          </a:p>
        </p:txBody>
      </p:sp>
      <p:sp>
        <p:nvSpPr>
          <p:cNvPr id="13" name="Content Placeholder 11">
            <a:extLst>
              <a:ext uri="{FF2B5EF4-FFF2-40B4-BE49-F238E27FC236}">
                <a16:creationId xmlns:a16="http://schemas.microsoft.com/office/drawing/2014/main" id="{6FDB3D16-4912-BC4E-94B5-E6A4EA5D02A8}"/>
              </a:ext>
            </a:extLst>
          </p:cNvPr>
          <p:cNvSpPr>
            <a:spLocks noGrp="1"/>
          </p:cNvSpPr>
          <p:nvPr>
            <p:ph sz="quarter" idx="17"/>
          </p:nvPr>
        </p:nvSpPr>
        <p:spPr>
          <a:xfrm>
            <a:off x="4422000" y="3748284"/>
            <a:ext cx="3348000" cy="1803532"/>
          </a:xfrm>
        </p:spPr>
        <p:txBody>
          <a:bodyPr lIns="0" tIns="0" rIns="0" bIns="0"/>
          <a:lstStyle>
            <a:lvl1pPr>
              <a:defRPr sz="1200"/>
            </a:lvl1pPr>
          </a:lstStyle>
          <a:p>
            <a:pPr lvl="0"/>
            <a:r>
              <a:rPr lang="en-US" dirty="0"/>
              <a:t>Edit Master text styles</a:t>
            </a:r>
          </a:p>
        </p:txBody>
      </p:sp>
      <p:sp>
        <p:nvSpPr>
          <p:cNvPr id="14" name="Content Placeholder 11">
            <a:extLst>
              <a:ext uri="{FF2B5EF4-FFF2-40B4-BE49-F238E27FC236}">
                <a16:creationId xmlns:a16="http://schemas.microsoft.com/office/drawing/2014/main" id="{D7E32E68-ADE2-0F4A-8F0D-1F269FBE7D44}"/>
              </a:ext>
            </a:extLst>
          </p:cNvPr>
          <p:cNvSpPr>
            <a:spLocks noGrp="1"/>
          </p:cNvSpPr>
          <p:nvPr>
            <p:ph sz="quarter" idx="18"/>
          </p:nvPr>
        </p:nvSpPr>
        <p:spPr>
          <a:xfrm>
            <a:off x="8148675" y="3748284"/>
            <a:ext cx="3348000" cy="1803532"/>
          </a:xfrm>
        </p:spPr>
        <p:txBody>
          <a:bodyPr lIns="0" tIns="0" rIns="0" bIns="0"/>
          <a:lstStyle>
            <a:lvl1pPr>
              <a:defRPr sz="1200"/>
            </a:lvl1pPr>
          </a:lstStyle>
          <a:p>
            <a:pPr lvl="0"/>
            <a:r>
              <a:rPr lang="en-US" dirty="0"/>
              <a:t>Edit Master text styles</a:t>
            </a:r>
          </a:p>
        </p:txBody>
      </p:sp>
      <p:sp>
        <p:nvSpPr>
          <p:cNvPr id="17" name="Picture Placeholder 6">
            <a:extLst>
              <a:ext uri="{FF2B5EF4-FFF2-40B4-BE49-F238E27FC236}">
                <a16:creationId xmlns:a16="http://schemas.microsoft.com/office/drawing/2014/main" id="{E6BF9FC8-1065-8243-84A7-A916AFBC4B9F}"/>
              </a:ext>
            </a:extLst>
          </p:cNvPr>
          <p:cNvSpPr>
            <a:spLocks noGrp="1"/>
          </p:cNvSpPr>
          <p:nvPr>
            <p:ph type="pic" sz="quarter" idx="19" hasCustomPrompt="1"/>
          </p:nvPr>
        </p:nvSpPr>
        <p:spPr>
          <a:xfrm>
            <a:off x="4422000"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8" name="Picture Placeholder 6">
            <a:extLst>
              <a:ext uri="{FF2B5EF4-FFF2-40B4-BE49-F238E27FC236}">
                <a16:creationId xmlns:a16="http://schemas.microsoft.com/office/drawing/2014/main" id="{9476A912-6C8A-5548-ADE8-A9C5D90BCE92}"/>
              </a:ext>
            </a:extLst>
          </p:cNvPr>
          <p:cNvSpPr>
            <a:spLocks noGrp="1"/>
          </p:cNvSpPr>
          <p:nvPr>
            <p:ph type="pic" sz="quarter" idx="20" hasCustomPrompt="1"/>
          </p:nvPr>
        </p:nvSpPr>
        <p:spPr>
          <a:xfrm>
            <a:off x="8148674"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5" name="Footer Placeholder 4">
            <a:extLst>
              <a:ext uri="{FF2B5EF4-FFF2-40B4-BE49-F238E27FC236}">
                <a16:creationId xmlns:a16="http://schemas.microsoft.com/office/drawing/2014/main"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98946DF3-DB7F-AA4D-BD78-0CFEC656789E}"/>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21770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 Ic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5" name="Footer Placeholder 4">
            <a:extLst>
              <a:ext uri="{FF2B5EF4-FFF2-40B4-BE49-F238E27FC236}">
                <a16:creationId xmlns:a16="http://schemas.microsoft.com/office/drawing/2014/main"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98946DF3-DB7F-AA4D-BD78-0CFEC656789E}"/>
              </a:ext>
            </a:extLst>
          </p:cNvPr>
          <p:cNvPicPr>
            <a:picLocks noChangeAspect="1"/>
          </p:cNvPicPr>
          <p:nvPr userDrawn="1"/>
        </p:nvPicPr>
        <p:blipFill>
          <a:blip r:embed="rId2"/>
          <a:stretch>
            <a:fillRect/>
          </a:stretch>
        </p:blipFill>
        <p:spPr>
          <a:xfrm>
            <a:off x="665097" y="5775529"/>
            <a:ext cx="2078103" cy="678687"/>
          </a:xfrm>
          <a:prstGeom prst="rect">
            <a:avLst/>
          </a:prstGeom>
        </p:spPr>
      </p:pic>
      <p:sp>
        <p:nvSpPr>
          <p:cNvPr id="34" name="Picture Placeholder 6">
            <a:extLst>
              <a:ext uri="{FF2B5EF4-FFF2-40B4-BE49-F238E27FC236}">
                <a16:creationId xmlns:a16="http://schemas.microsoft.com/office/drawing/2014/main" id="{DA3B9E7A-AA85-DE41-8434-D39A0D13C2BD}"/>
              </a:ext>
            </a:extLst>
          </p:cNvPr>
          <p:cNvSpPr>
            <a:spLocks noGrp="1"/>
          </p:cNvSpPr>
          <p:nvPr>
            <p:ph type="pic" sz="quarter" idx="26" hasCustomPrompt="1"/>
          </p:nvPr>
        </p:nvSpPr>
        <p:spPr>
          <a:xfrm>
            <a:off x="695246" y="3760011"/>
            <a:ext cx="702804" cy="720000"/>
          </a:xfrm>
        </p:spPr>
        <p:txBody>
          <a:bodyPr/>
          <a:lstStyle>
            <a:lvl1pPr algn="ctr">
              <a:defRPr sz="900"/>
            </a:lvl1pPr>
          </a:lstStyle>
          <a:p>
            <a:r>
              <a:rPr lang="en-AU" dirty="0"/>
              <a:t>Click on Icon</a:t>
            </a:r>
          </a:p>
        </p:txBody>
      </p:sp>
      <p:sp>
        <p:nvSpPr>
          <p:cNvPr id="39" name="Picture Placeholder 6">
            <a:extLst>
              <a:ext uri="{FF2B5EF4-FFF2-40B4-BE49-F238E27FC236}">
                <a16:creationId xmlns:a16="http://schemas.microsoft.com/office/drawing/2014/main" id="{CEAE713A-892E-F042-B89A-20AFFAC7D8D4}"/>
              </a:ext>
            </a:extLst>
          </p:cNvPr>
          <p:cNvSpPr>
            <a:spLocks noGrp="1"/>
          </p:cNvSpPr>
          <p:nvPr>
            <p:ph type="pic" sz="quarter" idx="28" hasCustomPrompt="1"/>
          </p:nvPr>
        </p:nvSpPr>
        <p:spPr>
          <a:xfrm>
            <a:off x="3480609" y="3760011"/>
            <a:ext cx="702804" cy="720000"/>
          </a:xfrm>
        </p:spPr>
        <p:txBody>
          <a:bodyPr/>
          <a:lstStyle>
            <a:lvl1pPr algn="ctr">
              <a:defRPr sz="900"/>
            </a:lvl1pPr>
          </a:lstStyle>
          <a:p>
            <a:r>
              <a:rPr lang="en-AU" dirty="0"/>
              <a:t>Click on Icon</a:t>
            </a:r>
          </a:p>
        </p:txBody>
      </p:sp>
      <p:sp>
        <p:nvSpPr>
          <p:cNvPr id="41" name="Picture Placeholder 6">
            <a:extLst>
              <a:ext uri="{FF2B5EF4-FFF2-40B4-BE49-F238E27FC236}">
                <a16:creationId xmlns:a16="http://schemas.microsoft.com/office/drawing/2014/main" id="{7D3DDA8C-C6BA-7546-83E0-75766EE973BA}"/>
              </a:ext>
            </a:extLst>
          </p:cNvPr>
          <p:cNvSpPr>
            <a:spLocks noGrp="1"/>
          </p:cNvSpPr>
          <p:nvPr>
            <p:ph type="pic" sz="quarter" idx="30" hasCustomPrompt="1"/>
          </p:nvPr>
        </p:nvSpPr>
        <p:spPr>
          <a:xfrm>
            <a:off x="6272810" y="3760011"/>
            <a:ext cx="702804" cy="720000"/>
          </a:xfrm>
        </p:spPr>
        <p:txBody>
          <a:bodyPr/>
          <a:lstStyle>
            <a:lvl1pPr algn="ctr">
              <a:defRPr sz="900"/>
            </a:lvl1pPr>
          </a:lstStyle>
          <a:p>
            <a:r>
              <a:rPr lang="en-AU" dirty="0"/>
              <a:t>Click on Icon</a:t>
            </a:r>
          </a:p>
        </p:txBody>
      </p:sp>
      <p:sp>
        <p:nvSpPr>
          <p:cNvPr id="43" name="Picture Placeholder 6">
            <a:extLst>
              <a:ext uri="{FF2B5EF4-FFF2-40B4-BE49-F238E27FC236}">
                <a16:creationId xmlns:a16="http://schemas.microsoft.com/office/drawing/2014/main" id="{E9FF2B69-8A3B-144D-9E1E-0C655E384DF2}"/>
              </a:ext>
            </a:extLst>
          </p:cNvPr>
          <p:cNvSpPr>
            <a:spLocks noGrp="1"/>
          </p:cNvSpPr>
          <p:nvPr>
            <p:ph type="pic" sz="quarter" idx="32" hasCustomPrompt="1"/>
          </p:nvPr>
        </p:nvSpPr>
        <p:spPr>
          <a:xfrm>
            <a:off x="9078857" y="3760011"/>
            <a:ext cx="702804" cy="720000"/>
          </a:xfrm>
        </p:spPr>
        <p:txBody>
          <a:bodyPr/>
          <a:lstStyle>
            <a:lvl1pPr algn="ctr">
              <a:defRPr sz="900"/>
            </a:lvl1pPr>
          </a:lstStyle>
          <a:p>
            <a:r>
              <a:rPr lang="en-AU" dirty="0"/>
              <a:t>Click on Icon</a:t>
            </a:r>
          </a:p>
        </p:txBody>
      </p:sp>
      <p:sp>
        <p:nvSpPr>
          <p:cNvPr id="45" name="Picture Placeholder 6">
            <a:extLst>
              <a:ext uri="{FF2B5EF4-FFF2-40B4-BE49-F238E27FC236}">
                <a16:creationId xmlns:a16="http://schemas.microsoft.com/office/drawing/2014/main" id="{5BFF746A-447B-C441-A12E-54B9A92BB217}"/>
              </a:ext>
            </a:extLst>
          </p:cNvPr>
          <p:cNvSpPr>
            <a:spLocks noGrp="1"/>
          </p:cNvSpPr>
          <p:nvPr>
            <p:ph type="pic" sz="quarter" idx="34" hasCustomPrompt="1"/>
          </p:nvPr>
        </p:nvSpPr>
        <p:spPr>
          <a:xfrm>
            <a:off x="695246" y="1858963"/>
            <a:ext cx="702804" cy="720000"/>
          </a:xfrm>
        </p:spPr>
        <p:txBody>
          <a:bodyPr/>
          <a:lstStyle>
            <a:lvl1pPr algn="ctr">
              <a:defRPr sz="900"/>
            </a:lvl1pPr>
          </a:lstStyle>
          <a:p>
            <a:r>
              <a:rPr lang="en-AU" dirty="0"/>
              <a:t>Click on Icon</a:t>
            </a:r>
          </a:p>
        </p:txBody>
      </p:sp>
      <p:sp>
        <p:nvSpPr>
          <p:cNvPr id="46" name="Text Placeholder 11">
            <a:extLst>
              <a:ext uri="{FF2B5EF4-FFF2-40B4-BE49-F238E27FC236}">
                <a16:creationId xmlns:a16="http://schemas.microsoft.com/office/drawing/2014/main" id="{8B8D6293-2B32-E542-BF6B-89D5C00C303A}"/>
              </a:ext>
            </a:extLst>
          </p:cNvPr>
          <p:cNvSpPr>
            <a:spLocks noGrp="1"/>
          </p:cNvSpPr>
          <p:nvPr>
            <p:ph type="body" sz="quarter" idx="35"/>
          </p:nvPr>
        </p:nvSpPr>
        <p:spPr>
          <a:xfrm>
            <a:off x="687388" y="2691010"/>
            <a:ext cx="2433600" cy="801045"/>
          </a:xfrm>
        </p:spPr>
        <p:txBody>
          <a:bodyPr/>
          <a:lstStyle>
            <a:lvl1pPr>
              <a:lnSpc>
                <a:spcPct val="110000"/>
              </a:lnSpc>
              <a:spcBef>
                <a:spcPts val="600"/>
              </a:spcBef>
              <a:defRPr sz="1000"/>
            </a:lvl1pPr>
          </a:lstStyle>
          <a:p>
            <a:pPr lvl="0"/>
            <a:endParaRPr lang="en-AU" dirty="0"/>
          </a:p>
        </p:txBody>
      </p:sp>
      <p:sp>
        <p:nvSpPr>
          <p:cNvPr id="47" name="Picture Placeholder 6">
            <a:extLst>
              <a:ext uri="{FF2B5EF4-FFF2-40B4-BE49-F238E27FC236}">
                <a16:creationId xmlns:a16="http://schemas.microsoft.com/office/drawing/2014/main" id="{67C6F08C-4166-6742-8B10-38975F056D56}"/>
              </a:ext>
            </a:extLst>
          </p:cNvPr>
          <p:cNvSpPr>
            <a:spLocks noGrp="1"/>
          </p:cNvSpPr>
          <p:nvPr>
            <p:ph type="pic" sz="quarter" idx="36" hasCustomPrompt="1"/>
          </p:nvPr>
        </p:nvSpPr>
        <p:spPr>
          <a:xfrm>
            <a:off x="3480609" y="1862958"/>
            <a:ext cx="702804" cy="720000"/>
          </a:xfrm>
        </p:spPr>
        <p:txBody>
          <a:bodyPr/>
          <a:lstStyle>
            <a:lvl1pPr algn="ctr">
              <a:defRPr sz="900"/>
            </a:lvl1pPr>
          </a:lstStyle>
          <a:p>
            <a:r>
              <a:rPr lang="en-AU" dirty="0"/>
              <a:t>Click on Icon</a:t>
            </a:r>
          </a:p>
        </p:txBody>
      </p:sp>
      <p:sp>
        <p:nvSpPr>
          <p:cNvPr id="49" name="Picture Placeholder 6">
            <a:extLst>
              <a:ext uri="{FF2B5EF4-FFF2-40B4-BE49-F238E27FC236}">
                <a16:creationId xmlns:a16="http://schemas.microsoft.com/office/drawing/2014/main" id="{0A91C20C-34BA-9E48-A34E-7B4DD355B01A}"/>
              </a:ext>
            </a:extLst>
          </p:cNvPr>
          <p:cNvSpPr>
            <a:spLocks noGrp="1"/>
          </p:cNvSpPr>
          <p:nvPr>
            <p:ph type="pic" sz="quarter" idx="38" hasCustomPrompt="1"/>
          </p:nvPr>
        </p:nvSpPr>
        <p:spPr>
          <a:xfrm>
            <a:off x="6272810" y="1862958"/>
            <a:ext cx="702804" cy="720000"/>
          </a:xfrm>
        </p:spPr>
        <p:txBody>
          <a:bodyPr/>
          <a:lstStyle>
            <a:lvl1pPr algn="ctr">
              <a:defRPr sz="900"/>
            </a:lvl1pPr>
          </a:lstStyle>
          <a:p>
            <a:r>
              <a:rPr lang="en-AU" dirty="0"/>
              <a:t>Click on Icon</a:t>
            </a:r>
          </a:p>
        </p:txBody>
      </p:sp>
      <p:sp>
        <p:nvSpPr>
          <p:cNvPr id="51" name="Picture Placeholder 6">
            <a:extLst>
              <a:ext uri="{FF2B5EF4-FFF2-40B4-BE49-F238E27FC236}">
                <a16:creationId xmlns:a16="http://schemas.microsoft.com/office/drawing/2014/main" id="{E5A34424-9F09-1B41-A980-6BB29A714741}"/>
              </a:ext>
            </a:extLst>
          </p:cNvPr>
          <p:cNvSpPr>
            <a:spLocks noGrp="1"/>
          </p:cNvSpPr>
          <p:nvPr>
            <p:ph type="pic" sz="quarter" idx="40" hasCustomPrompt="1"/>
          </p:nvPr>
        </p:nvSpPr>
        <p:spPr>
          <a:xfrm>
            <a:off x="9078857" y="1862958"/>
            <a:ext cx="702804" cy="720000"/>
          </a:xfrm>
        </p:spPr>
        <p:txBody>
          <a:bodyPr/>
          <a:lstStyle>
            <a:lvl1pPr algn="ctr">
              <a:defRPr sz="900"/>
            </a:lvl1pPr>
          </a:lstStyle>
          <a:p>
            <a:r>
              <a:rPr lang="en-AU" dirty="0"/>
              <a:t>Click on Icon</a:t>
            </a:r>
          </a:p>
        </p:txBody>
      </p:sp>
      <p:sp>
        <p:nvSpPr>
          <p:cNvPr id="60" name="Text Placeholder 11">
            <a:extLst>
              <a:ext uri="{FF2B5EF4-FFF2-40B4-BE49-F238E27FC236}">
                <a16:creationId xmlns:a16="http://schemas.microsoft.com/office/drawing/2014/main" id="{E3AC2B02-FC97-814F-8752-04D3C1E25820}"/>
              </a:ext>
            </a:extLst>
          </p:cNvPr>
          <p:cNvSpPr>
            <a:spLocks noGrp="1"/>
          </p:cNvSpPr>
          <p:nvPr>
            <p:ph type="body" sz="quarter" idx="48"/>
          </p:nvPr>
        </p:nvSpPr>
        <p:spPr>
          <a:xfrm>
            <a:off x="687388" y="4589884"/>
            <a:ext cx="2433600" cy="801045"/>
          </a:xfrm>
        </p:spPr>
        <p:txBody>
          <a:bodyPr/>
          <a:lstStyle>
            <a:lvl1pPr>
              <a:lnSpc>
                <a:spcPct val="110000"/>
              </a:lnSpc>
              <a:spcBef>
                <a:spcPts val="600"/>
              </a:spcBef>
              <a:defRPr sz="1000"/>
            </a:lvl1pPr>
          </a:lstStyle>
          <a:p>
            <a:pPr lvl="0"/>
            <a:endParaRPr lang="en-AU" dirty="0"/>
          </a:p>
        </p:txBody>
      </p:sp>
      <p:sp>
        <p:nvSpPr>
          <p:cNvPr id="61" name="Text Placeholder 11">
            <a:extLst>
              <a:ext uri="{FF2B5EF4-FFF2-40B4-BE49-F238E27FC236}">
                <a16:creationId xmlns:a16="http://schemas.microsoft.com/office/drawing/2014/main" id="{F4F0C355-696A-D941-994C-9E28F00BD455}"/>
              </a:ext>
            </a:extLst>
          </p:cNvPr>
          <p:cNvSpPr>
            <a:spLocks noGrp="1"/>
          </p:cNvSpPr>
          <p:nvPr>
            <p:ph type="body" sz="quarter" idx="49"/>
          </p:nvPr>
        </p:nvSpPr>
        <p:spPr>
          <a:xfrm>
            <a:off x="3481041" y="2691010"/>
            <a:ext cx="2433600" cy="801045"/>
          </a:xfrm>
        </p:spPr>
        <p:txBody>
          <a:bodyPr/>
          <a:lstStyle>
            <a:lvl1pPr>
              <a:lnSpc>
                <a:spcPct val="110000"/>
              </a:lnSpc>
              <a:spcBef>
                <a:spcPts val="600"/>
              </a:spcBef>
              <a:defRPr sz="1000"/>
            </a:lvl1pPr>
          </a:lstStyle>
          <a:p>
            <a:pPr lvl="0"/>
            <a:endParaRPr lang="en-AU" dirty="0"/>
          </a:p>
        </p:txBody>
      </p:sp>
      <p:sp>
        <p:nvSpPr>
          <p:cNvPr id="62" name="Text Placeholder 11">
            <a:extLst>
              <a:ext uri="{FF2B5EF4-FFF2-40B4-BE49-F238E27FC236}">
                <a16:creationId xmlns:a16="http://schemas.microsoft.com/office/drawing/2014/main" id="{CB8BCC6D-F7F9-D44F-A4EA-949388AA876F}"/>
              </a:ext>
            </a:extLst>
          </p:cNvPr>
          <p:cNvSpPr>
            <a:spLocks noGrp="1"/>
          </p:cNvSpPr>
          <p:nvPr>
            <p:ph type="body" sz="quarter" idx="50"/>
          </p:nvPr>
        </p:nvSpPr>
        <p:spPr>
          <a:xfrm>
            <a:off x="3481041" y="4589884"/>
            <a:ext cx="2433600" cy="801045"/>
          </a:xfrm>
        </p:spPr>
        <p:txBody>
          <a:bodyPr/>
          <a:lstStyle>
            <a:lvl1pPr>
              <a:lnSpc>
                <a:spcPct val="110000"/>
              </a:lnSpc>
              <a:spcBef>
                <a:spcPts val="600"/>
              </a:spcBef>
              <a:defRPr sz="1000"/>
            </a:lvl1pPr>
          </a:lstStyle>
          <a:p>
            <a:pPr lvl="0"/>
            <a:endParaRPr lang="en-AU" dirty="0"/>
          </a:p>
        </p:txBody>
      </p:sp>
      <p:sp>
        <p:nvSpPr>
          <p:cNvPr id="63" name="Text Placeholder 11">
            <a:extLst>
              <a:ext uri="{FF2B5EF4-FFF2-40B4-BE49-F238E27FC236}">
                <a16:creationId xmlns:a16="http://schemas.microsoft.com/office/drawing/2014/main" id="{C983E79F-ACA2-A44D-B119-A64EDFE26E94}"/>
              </a:ext>
            </a:extLst>
          </p:cNvPr>
          <p:cNvSpPr>
            <a:spLocks noGrp="1"/>
          </p:cNvSpPr>
          <p:nvPr>
            <p:ph type="body" sz="quarter" idx="51"/>
          </p:nvPr>
        </p:nvSpPr>
        <p:spPr>
          <a:xfrm>
            <a:off x="6281796" y="2691010"/>
            <a:ext cx="2433600" cy="801045"/>
          </a:xfrm>
        </p:spPr>
        <p:txBody>
          <a:bodyPr/>
          <a:lstStyle>
            <a:lvl1pPr>
              <a:lnSpc>
                <a:spcPct val="110000"/>
              </a:lnSpc>
              <a:spcBef>
                <a:spcPts val="600"/>
              </a:spcBef>
              <a:defRPr sz="1000"/>
            </a:lvl1pPr>
          </a:lstStyle>
          <a:p>
            <a:pPr lvl="0"/>
            <a:endParaRPr lang="en-AU" dirty="0"/>
          </a:p>
        </p:txBody>
      </p:sp>
      <p:sp>
        <p:nvSpPr>
          <p:cNvPr id="64" name="Text Placeholder 11">
            <a:extLst>
              <a:ext uri="{FF2B5EF4-FFF2-40B4-BE49-F238E27FC236}">
                <a16:creationId xmlns:a16="http://schemas.microsoft.com/office/drawing/2014/main" id="{704056E3-F37C-3F44-9726-B0F0DA0DCAA9}"/>
              </a:ext>
            </a:extLst>
          </p:cNvPr>
          <p:cNvSpPr>
            <a:spLocks noGrp="1"/>
          </p:cNvSpPr>
          <p:nvPr>
            <p:ph type="body" sz="quarter" idx="52"/>
          </p:nvPr>
        </p:nvSpPr>
        <p:spPr>
          <a:xfrm>
            <a:off x="6281796" y="4589884"/>
            <a:ext cx="2433600" cy="801045"/>
          </a:xfrm>
        </p:spPr>
        <p:txBody>
          <a:bodyPr/>
          <a:lstStyle>
            <a:lvl1pPr>
              <a:lnSpc>
                <a:spcPct val="110000"/>
              </a:lnSpc>
              <a:spcBef>
                <a:spcPts val="600"/>
              </a:spcBef>
              <a:defRPr sz="1000"/>
            </a:lvl1pPr>
          </a:lstStyle>
          <a:p>
            <a:pPr lvl="0"/>
            <a:endParaRPr lang="en-AU" dirty="0"/>
          </a:p>
        </p:txBody>
      </p:sp>
      <p:sp>
        <p:nvSpPr>
          <p:cNvPr id="65" name="Text Placeholder 11">
            <a:extLst>
              <a:ext uri="{FF2B5EF4-FFF2-40B4-BE49-F238E27FC236}">
                <a16:creationId xmlns:a16="http://schemas.microsoft.com/office/drawing/2014/main" id="{7FCD966E-2B71-0F43-8443-E3372F4182D1}"/>
              </a:ext>
            </a:extLst>
          </p:cNvPr>
          <p:cNvSpPr>
            <a:spLocks noGrp="1"/>
          </p:cNvSpPr>
          <p:nvPr>
            <p:ph type="body" sz="quarter" idx="53"/>
          </p:nvPr>
        </p:nvSpPr>
        <p:spPr>
          <a:xfrm>
            <a:off x="9090108" y="2691010"/>
            <a:ext cx="2433600" cy="801045"/>
          </a:xfrm>
        </p:spPr>
        <p:txBody>
          <a:bodyPr/>
          <a:lstStyle>
            <a:lvl1pPr>
              <a:lnSpc>
                <a:spcPct val="110000"/>
              </a:lnSpc>
              <a:spcBef>
                <a:spcPts val="600"/>
              </a:spcBef>
              <a:defRPr sz="1000"/>
            </a:lvl1pPr>
          </a:lstStyle>
          <a:p>
            <a:pPr lvl="0"/>
            <a:endParaRPr lang="en-AU" dirty="0"/>
          </a:p>
        </p:txBody>
      </p:sp>
      <p:sp>
        <p:nvSpPr>
          <p:cNvPr id="66" name="Text Placeholder 11">
            <a:extLst>
              <a:ext uri="{FF2B5EF4-FFF2-40B4-BE49-F238E27FC236}">
                <a16:creationId xmlns:a16="http://schemas.microsoft.com/office/drawing/2014/main" id="{E8205795-2837-D141-8B48-C13B18EE617A}"/>
              </a:ext>
            </a:extLst>
          </p:cNvPr>
          <p:cNvSpPr>
            <a:spLocks noGrp="1"/>
          </p:cNvSpPr>
          <p:nvPr>
            <p:ph type="body" sz="quarter" idx="54"/>
          </p:nvPr>
        </p:nvSpPr>
        <p:spPr>
          <a:xfrm>
            <a:off x="9090108" y="4589884"/>
            <a:ext cx="2433600" cy="801045"/>
          </a:xfrm>
        </p:spPr>
        <p:txBody>
          <a:bodyPr/>
          <a:lstStyle>
            <a:lvl1pPr>
              <a:lnSpc>
                <a:spcPct val="110000"/>
              </a:lnSpc>
              <a:spcBef>
                <a:spcPts val="600"/>
              </a:spcBef>
              <a:defRPr sz="1000"/>
            </a:lvl1pPr>
          </a:lstStyle>
          <a:p>
            <a:pPr lvl="0"/>
            <a:endParaRPr lang="en-AU" dirty="0"/>
          </a:p>
        </p:txBody>
      </p:sp>
    </p:spTree>
    <p:extLst>
      <p:ext uri="{BB962C8B-B14F-4D97-AF65-F5344CB8AC3E}">
        <p14:creationId xmlns:p14="http://schemas.microsoft.com/office/powerpoint/2010/main" val="26888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Opt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id="{D07C35CD-6A55-4A44-8670-FC642BF0B7ED}"/>
              </a:ext>
            </a:extLst>
          </p:cNvPr>
          <p:cNvSpPr>
            <a:spLocks noGrp="1"/>
          </p:cNvSpPr>
          <p:nvPr>
            <p:ph type="chart" sz="quarter" idx="16" hasCustomPrompt="1"/>
          </p:nvPr>
        </p:nvSpPr>
        <p:spPr>
          <a:xfrm>
            <a:off x="6966408" y="728664"/>
            <a:ext cx="4530267" cy="4840864"/>
          </a:xfrm>
        </p:spPr>
        <p:txBody>
          <a:bodyPr tIns="198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id="{877C511F-0495-064F-A5FA-185157B9D9DC}"/>
              </a:ext>
            </a:extLst>
          </p:cNvPr>
          <p:cNvSpPr>
            <a:spLocks noGrp="1"/>
          </p:cNvSpPr>
          <p:nvPr>
            <p:ph type="ftr" sz="quarter" idx="17"/>
          </p:nvPr>
        </p:nvSpPr>
        <p:spPr/>
        <p:txBody>
          <a:bodyPr/>
          <a:lstStyle/>
          <a:p>
            <a:r>
              <a:rPr lang="en-AU"/>
              <a:t>Clinical Excellence Commission</a:t>
            </a:r>
            <a:endParaRPr lang="en-AU" dirty="0"/>
          </a:p>
        </p:txBody>
      </p:sp>
      <p:sp>
        <p:nvSpPr>
          <p:cNvPr id="10" name="Slide Number Placeholder 9">
            <a:extLst>
              <a:ext uri="{FF2B5EF4-FFF2-40B4-BE49-F238E27FC236}">
                <a16:creationId xmlns:a16="http://schemas.microsoft.com/office/drawing/2014/main" id="{1C6561ED-C2A8-DB4B-977B-34BD9FB4D840}"/>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id="{024485E1-4962-0B47-9A81-E1E2AA0B56EB}"/>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57408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pt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id="{D07C35CD-6A55-4A44-8670-FC642BF0B7ED}"/>
              </a:ext>
            </a:extLst>
          </p:cNvPr>
          <p:cNvSpPr>
            <a:spLocks noGrp="1"/>
          </p:cNvSpPr>
          <p:nvPr>
            <p:ph type="chart" sz="quarter" idx="16" hasCustomPrompt="1"/>
          </p:nvPr>
        </p:nvSpPr>
        <p:spPr>
          <a:xfrm>
            <a:off x="6966408" y="728663"/>
            <a:ext cx="4530267" cy="2270384"/>
          </a:xfrm>
        </p:spPr>
        <p:txBody>
          <a:bodyPr tIns="720000"/>
          <a:lstStyle>
            <a:lvl1pPr algn="ctr">
              <a:defRPr sz="1200"/>
            </a:lvl1pPr>
          </a:lstStyle>
          <a:p>
            <a:r>
              <a:rPr lang="en-AU" dirty="0"/>
              <a:t>Click icon to insert chart</a:t>
            </a:r>
          </a:p>
        </p:txBody>
      </p:sp>
      <p:sp>
        <p:nvSpPr>
          <p:cNvPr id="10" name="Chart Placeholder 8">
            <a:extLst>
              <a:ext uri="{FF2B5EF4-FFF2-40B4-BE49-F238E27FC236}">
                <a16:creationId xmlns:a16="http://schemas.microsoft.com/office/drawing/2014/main" id="{FE9474CA-19D9-C341-B8EE-EE1752B6FECB}"/>
              </a:ext>
            </a:extLst>
          </p:cNvPr>
          <p:cNvSpPr>
            <a:spLocks noGrp="1"/>
          </p:cNvSpPr>
          <p:nvPr>
            <p:ph type="chart" sz="quarter" idx="17" hasCustomPrompt="1"/>
          </p:nvPr>
        </p:nvSpPr>
        <p:spPr>
          <a:xfrm>
            <a:off x="6966408" y="3284029"/>
            <a:ext cx="4530267" cy="2285498"/>
          </a:xfrm>
        </p:spPr>
        <p:txBody>
          <a:bodyPr tIns="72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id="{A98E9BD2-ECD1-A449-9CA2-757E5A3BF408}"/>
              </a:ext>
            </a:extLst>
          </p:cNvPr>
          <p:cNvSpPr>
            <a:spLocks noGrp="1"/>
          </p:cNvSpPr>
          <p:nvPr>
            <p:ph type="ftr" sz="quarter" idx="18"/>
          </p:nvPr>
        </p:nvSpPr>
        <p:spPr/>
        <p:txBody>
          <a:bodyPr/>
          <a:lstStyle/>
          <a:p>
            <a:r>
              <a:rPr lang="en-AU"/>
              <a:t>Clinical Excellence Commission</a:t>
            </a:r>
            <a:endParaRPr lang="en-AU" dirty="0"/>
          </a:p>
        </p:txBody>
      </p:sp>
      <p:sp>
        <p:nvSpPr>
          <p:cNvPr id="11" name="Slide Number Placeholder 10">
            <a:extLst>
              <a:ext uri="{FF2B5EF4-FFF2-40B4-BE49-F238E27FC236}">
                <a16:creationId xmlns:a16="http://schemas.microsoft.com/office/drawing/2014/main" id="{EAFDB584-B706-8449-8EC5-5F13D886FF65}"/>
              </a:ext>
            </a:extLst>
          </p:cNvPr>
          <p:cNvSpPr>
            <a:spLocks noGrp="1"/>
          </p:cNvSpPr>
          <p:nvPr>
            <p:ph type="sldNum" sz="quarter" idx="19"/>
          </p:nvPr>
        </p:nvSpPr>
        <p:spPr/>
        <p:txBody>
          <a:bodyPr/>
          <a:lstStyle/>
          <a:p>
            <a:fld id="{84D3DED8-CEC3-1449-A2AB-4F5665AE0AC9}" type="slidenum">
              <a:rPr lang="en-AU" smtClean="0"/>
              <a:t>‹#›</a:t>
            </a:fld>
            <a:endParaRPr lang="en-AU" dirty="0"/>
          </a:p>
        </p:txBody>
      </p:sp>
      <p:pic>
        <p:nvPicPr>
          <p:cNvPr id="12" name="Picture 11">
            <a:extLst>
              <a:ext uri="{FF2B5EF4-FFF2-40B4-BE49-F238E27FC236}">
                <a16:creationId xmlns:a16="http://schemas.microsoft.com/office/drawing/2014/main" id="{B6DFFC1E-177E-E344-B71A-9B94A61C988F}"/>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60690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C39399-7E71-0343-BDF9-7AFA171646C8}"/>
              </a:ext>
            </a:extLst>
          </p:cNvPr>
          <p:cNvSpPr>
            <a:spLocks noGrp="1"/>
          </p:cNvSpPr>
          <p:nvPr userDrawn="1">
            <p:ph type="ftr" sz="quarter" idx="10"/>
          </p:nvPr>
        </p:nvSpPr>
        <p:spPr/>
        <p:txBody>
          <a:bodyPr/>
          <a:lstStyle>
            <a:lvl1pPr>
              <a:defRPr>
                <a:solidFill>
                  <a:schemeClr val="bg1"/>
                </a:solidFill>
              </a:defRPr>
            </a:lvl1pPr>
          </a:lstStyle>
          <a:p>
            <a:r>
              <a:rPr lang="en-AU" dirty="0"/>
              <a:t>Clinical Excellence Commission</a:t>
            </a:r>
          </a:p>
        </p:txBody>
      </p:sp>
      <p:sp>
        <p:nvSpPr>
          <p:cNvPr id="4" name="Slide Number Placeholder 3">
            <a:extLst>
              <a:ext uri="{FF2B5EF4-FFF2-40B4-BE49-F238E27FC236}">
                <a16:creationId xmlns:a16="http://schemas.microsoft.com/office/drawing/2014/main" id="{B6651742-9387-7945-B9F4-50422F00B6BE}"/>
              </a:ext>
            </a:extLst>
          </p:cNvPr>
          <p:cNvSpPr>
            <a:spLocks noGrp="1"/>
          </p:cNvSpPr>
          <p:nvPr userDrawn="1">
            <p:ph type="sldNum" sz="quarter" idx="11"/>
          </p:nvPr>
        </p:nvSpPr>
        <p:spPr/>
        <p:txBody>
          <a:bodyPr/>
          <a:lstStyle>
            <a:lvl1pPr>
              <a:defRPr>
                <a:solidFill>
                  <a:schemeClr val="bg1"/>
                </a:solidFill>
              </a:defRPr>
            </a:lvl1pPr>
          </a:lstStyle>
          <a:p>
            <a:fld id="{84D3DED8-CEC3-1449-A2AB-4F5665AE0AC9}" type="slidenum">
              <a:rPr lang="en-AU" smtClean="0"/>
              <a:pPr/>
              <a:t>‹#›</a:t>
            </a:fld>
            <a:endParaRPr lang="en-AU" dirty="0"/>
          </a:p>
        </p:txBody>
      </p:sp>
      <p:sp>
        <p:nvSpPr>
          <p:cNvPr id="5" name="Freeform 4">
            <a:extLst>
              <a:ext uri="{FF2B5EF4-FFF2-40B4-BE49-F238E27FC236}">
                <a16:creationId xmlns:a16="http://schemas.microsoft.com/office/drawing/2014/main" id="{6C1BCC8B-B276-9143-B16C-A1B76A98E77D}"/>
              </a:ext>
            </a:extLst>
          </p:cNvPr>
          <p:cNvSpPr>
            <a:spLocks noChangeArrowheads="1"/>
          </p:cNvSpPr>
          <p:nvPr userDrawn="1"/>
        </p:nvSpPr>
        <p:spPr bwMode="auto">
          <a:xfrm>
            <a:off x="690609" y="4259602"/>
            <a:ext cx="362027" cy="361825"/>
          </a:xfrm>
          <a:custGeom>
            <a:avLst/>
            <a:gdLst>
              <a:gd name="T0" fmla="*/ 3945 w 7871"/>
              <a:gd name="T1" fmla="*/ 0 h 7869"/>
              <a:gd name="T2" fmla="*/ 3945 w 7871"/>
              <a:gd name="T3" fmla="*/ 0 h 7869"/>
              <a:gd name="T4" fmla="*/ 5875 w 7871"/>
              <a:gd name="T5" fmla="*/ 509 h 7869"/>
              <a:gd name="T6" fmla="*/ 7339 w 7871"/>
              <a:gd name="T7" fmla="*/ 1951 h 7869"/>
              <a:gd name="T8" fmla="*/ 7870 w 7871"/>
              <a:gd name="T9" fmla="*/ 3924 h 7869"/>
              <a:gd name="T10" fmla="*/ 7361 w 7871"/>
              <a:gd name="T11" fmla="*/ 5895 h 7869"/>
              <a:gd name="T12" fmla="*/ 5896 w 7871"/>
              <a:gd name="T13" fmla="*/ 7338 h 7869"/>
              <a:gd name="T14" fmla="*/ 3945 w 7871"/>
              <a:gd name="T15" fmla="*/ 7868 h 7869"/>
              <a:gd name="T16" fmla="*/ 1973 w 7871"/>
              <a:gd name="T17" fmla="*/ 7338 h 7869"/>
              <a:gd name="T18" fmla="*/ 530 w 7871"/>
              <a:gd name="T19" fmla="*/ 5895 h 7869"/>
              <a:gd name="T20" fmla="*/ 0 w 7871"/>
              <a:gd name="T21" fmla="*/ 3924 h 7869"/>
              <a:gd name="T22" fmla="*/ 530 w 7871"/>
              <a:gd name="T23" fmla="*/ 1951 h 7869"/>
              <a:gd name="T24" fmla="*/ 2015 w 7871"/>
              <a:gd name="T25" fmla="*/ 509 h 7869"/>
              <a:gd name="T26" fmla="*/ 3945 w 7871"/>
              <a:gd name="T27" fmla="*/ 0 h 7869"/>
              <a:gd name="T28" fmla="*/ 3097 w 7871"/>
              <a:gd name="T29" fmla="*/ 5789 h 7869"/>
              <a:gd name="T30" fmla="*/ 3097 w 7871"/>
              <a:gd name="T31" fmla="*/ 5789 h 7869"/>
              <a:gd name="T32" fmla="*/ 4836 w 7871"/>
              <a:gd name="T33" fmla="*/ 5153 h 7869"/>
              <a:gd name="T34" fmla="*/ 5621 w 7871"/>
              <a:gd name="T35" fmla="*/ 4008 h 7869"/>
              <a:gd name="T36" fmla="*/ 5770 w 7871"/>
              <a:gd name="T37" fmla="*/ 3160 h 7869"/>
              <a:gd name="T38" fmla="*/ 5770 w 7871"/>
              <a:gd name="T39" fmla="*/ 2991 h 7869"/>
              <a:gd name="T40" fmla="*/ 6024 w 7871"/>
              <a:gd name="T41" fmla="*/ 2757 h 7869"/>
              <a:gd name="T42" fmla="*/ 6236 w 7871"/>
              <a:gd name="T43" fmla="*/ 2503 h 7869"/>
              <a:gd name="T44" fmla="*/ 6236 w 7871"/>
              <a:gd name="T45" fmla="*/ 2503 h 7869"/>
              <a:gd name="T46" fmla="*/ 5706 w 7871"/>
              <a:gd name="T47" fmla="*/ 2651 h 7869"/>
              <a:gd name="T48" fmla="*/ 5706 w 7871"/>
              <a:gd name="T49" fmla="*/ 2630 h 7869"/>
              <a:gd name="T50" fmla="*/ 5896 w 7871"/>
              <a:gd name="T51" fmla="*/ 2481 h 7869"/>
              <a:gd name="T52" fmla="*/ 6109 w 7871"/>
              <a:gd name="T53" fmla="*/ 2121 h 7869"/>
              <a:gd name="T54" fmla="*/ 5727 w 7871"/>
              <a:gd name="T55" fmla="*/ 2291 h 7869"/>
              <a:gd name="T56" fmla="*/ 5515 w 7871"/>
              <a:gd name="T57" fmla="*/ 2355 h 7869"/>
              <a:gd name="T58" fmla="*/ 4836 w 7871"/>
              <a:gd name="T59" fmla="*/ 2057 h 7869"/>
              <a:gd name="T60" fmla="*/ 4157 w 7871"/>
              <a:gd name="T61" fmla="*/ 2333 h 7869"/>
              <a:gd name="T62" fmla="*/ 3882 w 7871"/>
              <a:gd name="T63" fmla="*/ 2991 h 7869"/>
              <a:gd name="T64" fmla="*/ 3903 w 7871"/>
              <a:gd name="T65" fmla="*/ 3203 h 7869"/>
              <a:gd name="T66" fmla="*/ 3500 w 7871"/>
              <a:gd name="T67" fmla="*/ 3160 h 7869"/>
              <a:gd name="T68" fmla="*/ 2587 w 7871"/>
              <a:gd name="T69" fmla="*/ 2779 h 7869"/>
              <a:gd name="T70" fmla="*/ 1951 w 7871"/>
              <a:gd name="T71" fmla="*/ 2227 h 7869"/>
              <a:gd name="T72" fmla="*/ 1846 w 7871"/>
              <a:gd name="T73" fmla="*/ 2694 h 7869"/>
              <a:gd name="T74" fmla="*/ 2057 w 7871"/>
              <a:gd name="T75" fmla="*/ 3309 h 7869"/>
              <a:gd name="T76" fmla="*/ 2248 w 7871"/>
              <a:gd name="T77" fmla="*/ 3479 h 7869"/>
              <a:gd name="T78" fmla="*/ 2248 w 7871"/>
              <a:gd name="T79" fmla="*/ 3479 h 7869"/>
              <a:gd name="T80" fmla="*/ 1824 w 7871"/>
              <a:gd name="T81" fmla="*/ 3373 h 7869"/>
              <a:gd name="T82" fmla="*/ 2121 w 7871"/>
              <a:gd name="T83" fmla="*/ 4071 h 7869"/>
              <a:gd name="T84" fmla="*/ 2440 w 7871"/>
              <a:gd name="T85" fmla="*/ 4262 h 7869"/>
              <a:gd name="T86" fmla="*/ 2566 w 7871"/>
              <a:gd name="T87" fmla="*/ 4305 h 7869"/>
              <a:gd name="T88" fmla="*/ 2461 w 7871"/>
              <a:gd name="T89" fmla="*/ 4326 h 7869"/>
              <a:gd name="T90" fmla="*/ 2355 w 7871"/>
              <a:gd name="T91" fmla="*/ 4347 h 7869"/>
              <a:gd name="T92" fmla="*/ 2312 w 7871"/>
              <a:gd name="T93" fmla="*/ 4347 h 7869"/>
              <a:gd name="T94" fmla="*/ 2163 w 7871"/>
              <a:gd name="T95" fmla="*/ 4326 h 7869"/>
              <a:gd name="T96" fmla="*/ 2545 w 7871"/>
              <a:gd name="T97" fmla="*/ 4814 h 7869"/>
              <a:gd name="T98" fmla="*/ 3033 w 7871"/>
              <a:gd name="T99" fmla="*/ 4984 h 7869"/>
              <a:gd name="T100" fmla="*/ 2757 w 7871"/>
              <a:gd name="T101" fmla="*/ 5153 h 7869"/>
              <a:gd name="T102" fmla="*/ 1909 w 7871"/>
              <a:gd name="T103" fmla="*/ 5386 h 7869"/>
              <a:gd name="T104" fmla="*/ 1633 w 7871"/>
              <a:gd name="T105" fmla="*/ 5365 h 7869"/>
              <a:gd name="T106" fmla="*/ 3097 w 7871"/>
              <a:gd name="T107" fmla="*/ 5789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71" h="7869">
                <a:moveTo>
                  <a:pt x="3945" y="0"/>
                </a:moveTo>
                <a:lnTo>
                  <a:pt x="3945" y="0"/>
                </a:lnTo>
                <a:cubicBezTo>
                  <a:pt x="4603" y="0"/>
                  <a:pt x="5239" y="170"/>
                  <a:pt x="5875" y="509"/>
                </a:cubicBezTo>
                <a:cubicBezTo>
                  <a:pt x="6490" y="827"/>
                  <a:pt x="6999" y="1315"/>
                  <a:pt x="7339" y="1951"/>
                </a:cubicBezTo>
                <a:cubicBezTo>
                  <a:pt x="7700" y="2587"/>
                  <a:pt x="7870" y="3245"/>
                  <a:pt x="7870" y="3924"/>
                </a:cubicBezTo>
                <a:cubicBezTo>
                  <a:pt x="7870" y="4623"/>
                  <a:pt x="7700" y="5259"/>
                  <a:pt x="7361" y="5895"/>
                </a:cubicBezTo>
                <a:cubicBezTo>
                  <a:pt x="7021" y="6511"/>
                  <a:pt x="6533" y="6998"/>
                  <a:pt x="5896" y="7338"/>
                </a:cubicBezTo>
                <a:cubicBezTo>
                  <a:pt x="5282" y="7699"/>
                  <a:pt x="4624" y="7868"/>
                  <a:pt x="3945" y="7868"/>
                </a:cubicBezTo>
                <a:cubicBezTo>
                  <a:pt x="3266" y="7868"/>
                  <a:pt x="2609" y="7699"/>
                  <a:pt x="1973" y="7338"/>
                </a:cubicBezTo>
                <a:cubicBezTo>
                  <a:pt x="1358" y="6998"/>
                  <a:pt x="870" y="6511"/>
                  <a:pt x="530" y="5895"/>
                </a:cubicBezTo>
                <a:cubicBezTo>
                  <a:pt x="170" y="5259"/>
                  <a:pt x="0" y="4623"/>
                  <a:pt x="0" y="3924"/>
                </a:cubicBezTo>
                <a:cubicBezTo>
                  <a:pt x="0" y="3245"/>
                  <a:pt x="191" y="2587"/>
                  <a:pt x="530" y="1951"/>
                </a:cubicBezTo>
                <a:cubicBezTo>
                  <a:pt x="891" y="1315"/>
                  <a:pt x="1379" y="827"/>
                  <a:pt x="2015" y="509"/>
                </a:cubicBezTo>
                <a:cubicBezTo>
                  <a:pt x="2630" y="170"/>
                  <a:pt x="3266" y="0"/>
                  <a:pt x="3945" y="0"/>
                </a:cubicBezTo>
                <a:close/>
                <a:moveTo>
                  <a:pt x="3097" y="5789"/>
                </a:moveTo>
                <a:lnTo>
                  <a:pt x="3097" y="5789"/>
                </a:lnTo>
                <a:cubicBezTo>
                  <a:pt x="3733" y="5789"/>
                  <a:pt x="4327" y="5578"/>
                  <a:pt x="4836" y="5153"/>
                </a:cubicBezTo>
                <a:cubicBezTo>
                  <a:pt x="5197" y="4835"/>
                  <a:pt x="5451" y="4453"/>
                  <a:pt x="5621" y="4008"/>
                </a:cubicBezTo>
                <a:cubicBezTo>
                  <a:pt x="5727" y="3690"/>
                  <a:pt x="5770" y="3415"/>
                  <a:pt x="5770" y="3160"/>
                </a:cubicBezTo>
                <a:cubicBezTo>
                  <a:pt x="5770" y="2991"/>
                  <a:pt x="5770" y="2991"/>
                  <a:pt x="5770" y="2991"/>
                </a:cubicBezTo>
                <a:cubicBezTo>
                  <a:pt x="5833" y="2948"/>
                  <a:pt x="5918" y="2885"/>
                  <a:pt x="6024" y="2757"/>
                </a:cubicBezTo>
                <a:cubicBezTo>
                  <a:pt x="6130" y="2672"/>
                  <a:pt x="6194" y="2587"/>
                  <a:pt x="6236" y="2503"/>
                </a:cubicBezTo>
                <a:lnTo>
                  <a:pt x="6236" y="2503"/>
                </a:lnTo>
                <a:cubicBezTo>
                  <a:pt x="6003" y="2609"/>
                  <a:pt x="5812" y="2651"/>
                  <a:pt x="5706" y="2651"/>
                </a:cubicBezTo>
                <a:cubicBezTo>
                  <a:pt x="5706" y="2630"/>
                  <a:pt x="5706" y="2630"/>
                  <a:pt x="5706" y="2630"/>
                </a:cubicBezTo>
                <a:cubicBezTo>
                  <a:pt x="5749" y="2630"/>
                  <a:pt x="5812" y="2566"/>
                  <a:pt x="5896" y="2481"/>
                </a:cubicBezTo>
                <a:cubicBezTo>
                  <a:pt x="6003" y="2355"/>
                  <a:pt x="6066" y="2248"/>
                  <a:pt x="6109" y="2121"/>
                </a:cubicBezTo>
                <a:cubicBezTo>
                  <a:pt x="5981" y="2206"/>
                  <a:pt x="5854" y="2248"/>
                  <a:pt x="5727" y="2291"/>
                </a:cubicBezTo>
                <a:cubicBezTo>
                  <a:pt x="5600" y="2333"/>
                  <a:pt x="5536" y="2355"/>
                  <a:pt x="5515" y="2355"/>
                </a:cubicBezTo>
                <a:cubicBezTo>
                  <a:pt x="5303" y="2163"/>
                  <a:pt x="5070" y="2057"/>
                  <a:pt x="4836" y="2057"/>
                </a:cubicBezTo>
                <a:cubicBezTo>
                  <a:pt x="4582" y="2057"/>
                  <a:pt x="4348" y="2142"/>
                  <a:pt x="4157" y="2333"/>
                </a:cubicBezTo>
                <a:cubicBezTo>
                  <a:pt x="3967" y="2524"/>
                  <a:pt x="3882" y="2736"/>
                  <a:pt x="3882" y="2991"/>
                </a:cubicBezTo>
                <a:cubicBezTo>
                  <a:pt x="3882" y="3054"/>
                  <a:pt x="3882" y="3139"/>
                  <a:pt x="3903" y="3203"/>
                </a:cubicBezTo>
                <a:cubicBezTo>
                  <a:pt x="3839" y="3203"/>
                  <a:pt x="3690" y="3203"/>
                  <a:pt x="3500" y="3160"/>
                </a:cubicBezTo>
                <a:cubicBezTo>
                  <a:pt x="3139" y="3075"/>
                  <a:pt x="2842" y="2948"/>
                  <a:pt x="2587" y="2779"/>
                </a:cubicBezTo>
                <a:cubicBezTo>
                  <a:pt x="2397" y="2672"/>
                  <a:pt x="2185" y="2481"/>
                  <a:pt x="1951" y="2227"/>
                </a:cubicBezTo>
                <a:cubicBezTo>
                  <a:pt x="1867" y="2376"/>
                  <a:pt x="1846" y="2545"/>
                  <a:pt x="1846" y="2694"/>
                </a:cubicBezTo>
                <a:cubicBezTo>
                  <a:pt x="1846" y="2927"/>
                  <a:pt x="1909" y="3118"/>
                  <a:pt x="2057" y="3309"/>
                </a:cubicBezTo>
                <a:cubicBezTo>
                  <a:pt x="2142" y="3394"/>
                  <a:pt x="2206" y="3458"/>
                  <a:pt x="2248" y="3479"/>
                </a:cubicBezTo>
                <a:lnTo>
                  <a:pt x="2248" y="3479"/>
                </a:lnTo>
                <a:cubicBezTo>
                  <a:pt x="2121" y="3479"/>
                  <a:pt x="1973" y="3458"/>
                  <a:pt x="1824" y="3373"/>
                </a:cubicBezTo>
                <a:cubicBezTo>
                  <a:pt x="1824" y="3627"/>
                  <a:pt x="1930" y="3860"/>
                  <a:pt x="2121" y="4071"/>
                </a:cubicBezTo>
                <a:cubicBezTo>
                  <a:pt x="2227" y="4177"/>
                  <a:pt x="2333" y="4241"/>
                  <a:pt x="2440" y="4262"/>
                </a:cubicBezTo>
                <a:cubicBezTo>
                  <a:pt x="2503" y="4283"/>
                  <a:pt x="2566" y="4305"/>
                  <a:pt x="2566" y="4305"/>
                </a:cubicBezTo>
                <a:cubicBezTo>
                  <a:pt x="2566" y="4305"/>
                  <a:pt x="2545" y="4326"/>
                  <a:pt x="2461" y="4326"/>
                </a:cubicBezTo>
                <a:cubicBezTo>
                  <a:pt x="2355" y="4347"/>
                  <a:pt x="2355" y="4347"/>
                  <a:pt x="2355" y="4347"/>
                </a:cubicBezTo>
                <a:cubicBezTo>
                  <a:pt x="2312" y="4347"/>
                  <a:pt x="2312" y="4347"/>
                  <a:pt x="2312" y="4347"/>
                </a:cubicBezTo>
                <a:cubicBezTo>
                  <a:pt x="2270" y="4347"/>
                  <a:pt x="2227" y="4326"/>
                  <a:pt x="2163" y="4326"/>
                </a:cubicBezTo>
                <a:cubicBezTo>
                  <a:pt x="2227" y="4538"/>
                  <a:pt x="2355" y="4707"/>
                  <a:pt x="2545" y="4814"/>
                </a:cubicBezTo>
                <a:cubicBezTo>
                  <a:pt x="2715" y="4920"/>
                  <a:pt x="2864" y="4984"/>
                  <a:pt x="3033" y="4984"/>
                </a:cubicBezTo>
                <a:cubicBezTo>
                  <a:pt x="2949" y="5047"/>
                  <a:pt x="2842" y="5111"/>
                  <a:pt x="2757" y="5153"/>
                </a:cubicBezTo>
                <a:cubicBezTo>
                  <a:pt x="2482" y="5301"/>
                  <a:pt x="2185" y="5386"/>
                  <a:pt x="1909" y="5386"/>
                </a:cubicBezTo>
                <a:cubicBezTo>
                  <a:pt x="1782" y="5386"/>
                  <a:pt x="1697" y="5365"/>
                  <a:pt x="1633" y="5365"/>
                </a:cubicBezTo>
                <a:cubicBezTo>
                  <a:pt x="2078" y="5662"/>
                  <a:pt x="2566" y="5789"/>
                  <a:pt x="3097" y="5789"/>
                </a:cubicBez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6" name="Freeform 5">
            <a:extLst>
              <a:ext uri="{FF2B5EF4-FFF2-40B4-BE49-F238E27FC236}">
                <a16:creationId xmlns:a16="http://schemas.microsoft.com/office/drawing/2014/main" id="{F8151C70-1848-A448-AB34-E8450E4EDE23}"/>
              </a:ext>
            </a:extLst>
          </p:cNvPr>
          <p:cNvSpPr>
            <a:spLocks noChangeArrowheads="1"/>
          </p:cNvSpPr>
          <p:nvPr userDrawn="1"/>
        </p:nvSpPr>
        <p:spPr bwMode="auto">
          <a:xfrm>
            <a:off x="1172168" y="4259602"/>
            <a:ext cx="362839" cy="361825"/>
          </a:xfrm>
          <a:custGeom>
            <a:avLst/>
            <a:gdLst>
              <a:gd name="T0" fmla="*/ 3946 w 7891"/>
              <a:gd name="T1" fmla="*/ 0 h 7869"/>
              <a:gd name="T2" fmla="*/ 3946 w 7891"/>
              <a:gd name="T3" fmla="*/ 0 h 7869"/>
              <a:gd name="T4" fmla="*/ 5874 w 7891"/>
              <a:gd name="T5" fmla="*/ 509 h 7869"/>
              <a:gd name="T6" fmla="*/ 7339 w 7891"/>
              <a:gd name="T7" fmla="*/ 1951 h 7869"/>
              <a:gd name="T8" fmla="*/ 7890 w 7891"/>
              <a:gd name="T9" fmla="*/ 3924 h 7869"/>
              <a:gd name="T10" fmla="*/ 7360 w 7891"/>
              <a:gd name="T11" fmla="*/ 5895 h 7869"/>
              <a:gd name="T12" fmla="*/ 5917 w 7891"/>
              <a:gd name="T13" fmla="*/ 7338 h 7869"/>
              <a:gd name="T14" fmla="*/ 3946 w 7891"/>
              <a:gd name="T15" fmla="*/ 7868 h 7869"/>
              <a:gd name="T16" fmla="*/ 1973 w 7891"/>
              <a:gd name="T17" fmla="*/ 7338 h 7869"/>
              <a:gd name="T18" fmla="*/ 531 w 7891"/>
              <a:gd name="T19" fmla="*/ 5895 h 7869"/>
              <a:gd name="T20" fmla="*/ 0 w 7891"/>
              <a:gd name="T21" fmla="*/ 3924 h 7869"/>
              <a:gd name="T22" fmla="*/ 531 w 7891"/>
              <a:gd name="T23" fmla="*/ 1951 h 7869"/>
              <a:gd name="T24" fmla="*/ 2015 w 7891"/>
              <a:gd name="T25" fmla="*/ 509 h 7869"/>
              <a:gd name="T26" fmla="*/ 3946 w 7891"/>
              <a:gd name="T27" fmla="*/ 0 h 7869"/>
              <a:gd name="T28" fmla="*/ 3966 w 7891"/>
              <a:gd name="T29" fmla="*/ 5471 h 7869"/>
              <a:gd name="T30" fmla="*/ 3966 w 7891"/>
              <a:gd name="T31" fmla="*/ 5471 h 7869"/>
              <a:gd name="T32" fmla="*/ 4814 w 7891"/>
              <a:gd name="T33" fmla="*/ 5471 h 7869"/>
              <a:gd name="T34" fmla="*/ 5599 w 7891"/>
              <a:gd name="T35" fmla="*/ 5429 h 7869"/>
              <a:gd name="T36" fmla="*/ 5874 w 7891"/>
              <a:gd name="T37" fmla="*/ 5301 h 7869"/>
              <a:gd name="T38" fmla="*/ 6045 w 7891"/>
              <a:gd name="T39" fmla="*/ 5047 h 7869"/>
              <a:gd name="T40" fmla="*/ 6151 w 7891"/>
              <a:gd name="T41" fmla="*/ 4114 h 7869"/>
              <a:gd name="T42" fmla="*/ 6151 w 7891"/>
              <a:gd name="T43" fmla="*/ 3754 h 7869"/>
              <a:gd name="T44" fmla="*/ 6108 w 7891"/>
              <a:gd name="T45" fmla="*/ 3033 h 7869"/>
              <a:gd name="T46" fmla="*/ 5938 w 7891"/>
              <a:gd name="T47" fmla="*/ 2609 h 7869"/>
              <a:gd name="T48" fmla="*/ 5853 w 7891"/>
              <a:gd name="T49" fmla="*/ 2545 h 7869"/>
              <a:gd name="T50" fmla="*/ 5621 w 7891"/>
              <a:gd name="T51" fmla="*/ 2439 h 7869"/>
              <a:gd name="T52" fmla="*/ 3946 w 7891"/>
              <a:gd name="T53" fmla="*/ 2376 h 7869"/>
              <a:gd name="T54" fmla="*/ 3139 w 7891"/>
              <a:gd name="T55" fmla="*/ 2397 h 7869"/>
              <a:gd name="T56" fmla="*/ 2270 w 7891"/>
              <a:gd name="T57" fmla="*/ 2439 h 7869"/>
              <a:gd name="T58" fmla="*/ 1930 w 7891"/>
              <a:gd name="T59" fmla="*/ 2651 h 7869"/>
              <a:gd name="T60" fmla="*/ 1782 w 7891"/>
              <a:gd name="T61" fmla="*/ 3033 h 7869"/>
              <a:gd name="T62" fmla="*/ 1740 w 7891"/>
              <a:gd name="T63" fmla="*/ 3754 h 7869"/>
              <a:gd name="T64" fmla="*/ 1824 w 7891"/>
              <a:gd name="T65" fmla="*/ 4920 h 7869"/>
              <a:gd name="T66" fmla="*/ 1888 w 7891"/>
              <a:gd name="T67" fmla="*/ 5132 h 7869"/>
              <a:gd name="T68" fmla="*/ 2228 w 7891"/>
              <a:gd name="T69" fmla="*/ 5386 h 7869"/>
              <a:gd name="T70" fmla="*/ 2397 w 7891"/>
              <a:gd name="T71" fmla="*/ 5429 h 7869"/>
              <a:gd name="T72" fmla="*/ 2800 w 7891"/>
              <a:gd name="T73" fmla="*/ 5450 h 7869"/>
              <a:gd name="T74" fmla="*/ 3966 w 7891"/>
              <a:gd name="T75" fmla="*/ 5471 h 7869"/>
              <a:gd name="T76" fmla="*/ 3352 w 7891"/>
              <a:gd name="T77" fmla="*/ 4538 h 7869"/>
              <a:gd name="T78" fmla="*/ 3352 w 7891"/>
              <a:gd name="T79" fmla="*/ 4538 h 7869"/>
              <a:gd name="T80" fmla="*/ 3352 w 7891"/>
              <a:gd name="T81" fmla="*/ 3309 h 7869"/>
              <a:gd name="T82" fmla="*/ 4326 w 7891"/>
              <a:gd name="T83" fmla="*/ 3818 h 7869"/>
              <a:gd name="T84" fmla="*/ 4539 w 7891"/>
              <a:gd name="T85" fmla="*/ 3924 h 7869"/>
              <a:gd name="T86" fmla="*/ 3352 w 7891"/>
              <a:gd name="T87" fmla="*/ 4538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91" h="7869">
                <a:moveTo>
                  <a:pt x="3946" y="0"/>
                </a:moveTo>
                <a:lnTo>
                  <a:pt x="3946" y="0"/>
                </a:lnTo>
                <a:cubicBezTo>
                  <a:pt x="4602" y="0"/>
                  <a:pt x="5238" y="170"/>
                  <a:pt x="5874" y="509"/>
                </a:cubicBezTo>
                <a:cubicBezTo>
                  <a:pt x="6511" y="827"/>
                  <a:pt x="6999" y="1315"/>
                  <a:pt x="7339" y="1951"/>
                </a:cubicBezTo>
                <a:cubicBezTo>
                  <a:pt x="7699" y="2587"/>
                  <a:pt x="7890" y="3245"/>
                  <a:pt x="7890" y="3924"/>
                </a:cubicBezTo>
                <a:cubicBezTo>
                  <a:pt x="7890" y="4623"/>
                  <a:pt x="7699" y="5259"/>
                  <a:pt x="7360" y="5895"/>
                </a:cubicBezTo>
                <a:cubicBezTo>
                  <a:pt x="7020" y="6511"/>
                  <a:pt x="6532" y="6998"/>
                  <a:pt x="5917" y="7338"/>
                </a:cubicBezTo>
                <a:cubicBezTo>
                  <a:pt x="5281" y="7699"/>
                  <a:pt x="4623" y="7868"/>
                  <a:pt x="3946" y="7868"/>
                </a:cubicBezTo>
                <a:cubicBezTo>
                  <a:pt x="3267" y="7868"/>
                  <a:pt x="2609" y="7699"/>
                  <a:pt x="1973" y="7338"/>
                </a:cubicBezTo>
                <a:cubicBezTo>
                  <a:pt x="1358" y="6998"/>
                  <a:pt x="870" y="6511"/>
                  <a:pt x="531" y="5895"/>
                </a:cubicBezTo>
                <a:cubicBezTo>
                  <a:pt x="191" y="5259"/>
                  <a:pt x="0" y="4623"/>
                  <a:pt x="0" y="3924"/>
                </a:cubicBezTo>
                <a:cubicBezTo>
                  <a:pt x="0" y="3245"/>
                  <a:pt x="191" y="2587"/>
                  <a:pt x="531" y="1951"/>
                </a:cubicBezTo>
                <a:cubicBezTo>
                  <a:pt x="891" y="1315"/>
                  <a:pt x="1379" y="827"/>
                  <a:pt x="2015" y="509"/>
                </a:cubicBezTo>
                <a:cubicBezTo>
                  <a:pt x="2630" y="170"/>
                  <a:pt x="3288" y="0"/>
                  <a:pt x="3946" y="0"/>
                </a:cubicBezTo>
                <a:close/>
                <a:moveTo>
                  <a:pt x="3966" y="5471"/>
                </a:moveTo>
                <a:lnTo>
                  <a:pt x="3966" y="5471"/>
                </a:lnTo>
                <a:cubicBezTo>
                  <a:pt x="4178" y="5471"/>
                  <a:pt x="4475" y="5471"/>
                  <a:pt x="4814" y="5471"/>
                </a:cubicBezTo>
                <a:cubicBezTo>
                  <a:pt x="5259" y="5450"/>
                  <a:pt x="5536" y="5429"/>
                  <a:pt x="5599" y="5429"/>
                </a:cubicBezTo>
                <a:cubicBezTo>
                  <a:pt x="5705" y="5408"/>
                  <a:pt x="5790" y="5365"/>
                  <a:pt x="5874" y="5301"/>
                </a:cubicBezTo>
                <a:cubicBezTo>
                  <a:pt x="5938" y="5238"/>
                  <a:pt x="6002" y="5153"/>
                  <a:pt x="6045" y="5047"/>
                </a:cubicBezTo>
                <a:cubicBezTo>
                  <a:pt x="6108" y="4877"/>
                  <a:pt x="6151" y="4559"/>
                  <a:pt x="6151" y="4114"/>
                </a:cubicBezTo>
                <a:cubicBezTo>
                  <a:pt x="6151" y="3754"/>
                  <a:pt x="6151" y="3754"/>
                  <a:pt x="6151" y="3754"/>
                </a:cubicBezTo>
                <a:cubicBezTo>
                  <a:pt x="6151" y="3542"/>
                  <a:pt x="6130" y="3309"/>
                  <a:pt x="6108" y="3033"/>
                </a:cubicBezTo>
                <a:cubicBezTo>
                  <a:pt x="6066" y="2842"/>
                  <a:pt x="6023" y="2694"/>
                  <a:pt x="5938" y="2609"/>
                </a:cubicBezTo>
                <a:cubicBezTo>
                  <a:pt x="5896" y="2566"/>
                  <a:pt x="5874" y="2545"/>
                  <a:pt x="5853" y="2545"/>
                </a:cubicBezTo>
                <a:cubicBezTo>
                  <a:pt x="5769" y="2481"/>
                  <a:pt x="5705" y="2460"/>
                  <a:pt x="5621" y="2439"/>
                </a:cubicBezTo>
                <a:cubicBezTo>
                  <a:pt x="5408" y="2397"/>
                  <a:pt x="4835" y="2376"/>
                  <a:pt x="3946" y="2376"/>
                </a:cubicBezTo>
                <a:cubicBezTo>
                  <a:pt x="3712" y="2376"/>
                  <a:pt x="3437" y="2376"/>
                  <a:pt x="3139" y="2397"/>
                </a:cubicBezTo>
                <a:cubicBezTo>
                  <a:pt x="2630" y="2397"/>
                  <a:pt x="2334" y="2418"/>
                  <a:pt x="2270" y="2439"/>
                </a:cubicBezTo>
                <a:cubicBezTo>
                  <a:pt x="2143" y="2460"/>
                  <a:pt x="2015" y="2524"/>
                  <a:pt x="1930" y="2651"/>
                </a:cubicBezTo>
                <a:cubicBezTo>
                  <a:pt x="1867" y="2715"/>
                  <a:pt x="1824" y="2842"/>
                  <a:pt x="1782" y="3033"/>
                </a:cubicBezTo>
                <a:cubicBezTo>
                  <a:pt x="1761" y="3309"/>
                  <a:pt x="1740" y="3542"/>
                  <a:pt x="1740" y="3754"/>
                </a:cubicBezTo>
                <a:cubicBezTo>
                  <a:pt x="1740" y="4390"/>
                  <a:pt x="1761" y="4792"/>
                  <a:pt x="1824" y="4920"/>
                </a:cubicBezTo>
                <a:cubicBezTo>
                  <a:pt x="1846" y="5005"/>
                  <a:pt x="1867" y="5090"/>
                  <a:pt x="1888" y="5132"/>
                </a:cubicBezTo>
                <a:cubicBezTo>
                  <a:pt x="1951" y="5259"/>
                  <a:pt x="2058" y="5344"/>
                  <a:pt x="2228" y="5386"/>
                </a:cubicBezTo>
                <a:cubicBezTo>
                  <a:pt x="2397" y="5429"/>
                  <a:pt x="2397" y="5429"/>
                  <a:pt x="2397" y="5429"/>
                </a:cubicBezTo>
                <a:cubicBezTo>
                  <a:pt x="2439" y="5429"/>
                  <a:pt x="2588" y="5450"/>
                  <a:pt x="2800" y="5450"/>
                </a:cubicBezTo>
                <a:cubicBezTo>
                  <a:pt x="3331" y="5471"/>
                  <a:pt x="3712" y="5471"/>
                  <a:pt x="3966" y="5471"/>
                </a:cubicBezTo>
                <a:close/>
                <a:moveTo>
                  <a:pt x="3352" y="4538"/>
                </a:moveTo>
                <a:lnTo>
                  <a:pt x="3352" y="4538"/>
                </a:lnTo>
                <a:cubicBezTo>
                  <a:pt x="3352" y="3309"/>
                  <a:pt x="3352" y="3309"/>
                  <a:pt x="3352" y="3309"/>
                </a:cubicBezTo>
                <a:cubicBezTo>
                  <a:pt x="3373" y="3309"/>
                  <a:pt x="3691" y="3479"/>
                  <a:pt x="4326" y="3818"/>
                </a:cubicBezTo>
                <a:cubicBezTo>
                  <a:pt x="4475" y="3903"/>
                  <a:pt x="4539" y="3924"/>
                  <a:pt x="4539" y="3924"/>
                </a:cubicBezTo>
                <a:lnTo>
                  <a:pt x="3352" y="4538"/>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 name="Freeform 6">
            <a:extLst>
              <a:ext uri="{FF2B5EF4-FFF2-40B4-BE49-F238E27FC236}">
                <a16:creationId xmlns:a16="http://schemas.microsoft.com/office/drawing/2014/main" id="{9C60BE3D-D004-094F-BA3B-3E4D1D038C6F}"/>
              </a:ext>
            </a:extLst>
          </p:cNvPr>
          <p:cNvSpPr>
            <a:spLocks noChangeArrowheads="1"/>
          </p:cNvSpPr>
          <p:nvPr userDrawn="1"/>
        </p:nvSpPr>
        <p:spPr bwMode="auto">
          <a:xfrm>
            <a:off x="1647365" y="4259602"/>
            <a:ext cx="362027" cy="361825"/>
          </a:xfrm>
          <a:custGeom>
            <a:avLst/>
            <a:gdLst>
              <a:gd name="T0" fmla="*/ 3924 w 7870"/>
              <a:gd name="T1" fmla="*/ 0 h 7869"/>
              <a:gd name="T2" fmla="*/ 3924 w 7870"/>
              <a:gd name="T3" fmla="*/ 0 h 7869"/>
              <a:gd name="T4" fmla="*/ 5854 w 7870"/>
              <a:gd name="T5" fmla="*/ 509 h 7869"/>
              <a:gd name="T6" fmla="*/ 7339 w 7870"/>
              <a:gd name="T7" fmla="*/ 1951 h 7869"/>
              <a:gd name="T8" fmla="*/ 7869 w 7870"/>
              <a:gd name="T9" fmla="*/ 3924 h 7869"/>
              <a:gd name="T10" fmla="*/ 7339 w 7870"/>
              <a:gd name="T11" fmla="*/ 5895 h 7869"/>
              <a:gd name="T12" fmla="*/ 5897 w 7870"/>
              <a:gd name="T13" fmla="*/ 7338 h 7869"/>
              <a:gd name="T14" fmla="*/ 3924 w 7870"/>
              <a:gd name="T15" fmla="*/ 7868 h 7869"/>
              <a:gd name="T16" fmla="*/ 1972 w 7870"/>
              <a:gd name="T17" fmla="*/ 7338 h 7869"/>
              <a:gd name="T18" fmla="*/ 509 w 7870"/>
              <a:gd name="T19" fmla="*/ 5895 h 7869"/>
              <a:gd name="T20" fmla="*/ 0 w 7870"/>
              <a:gd name="T21" fmla="*/ 3924 h 7869"/>
              <a:gd name="T22" fmla="*/ 530 w 7870"/>
              <a:gd name="T23" fmla="*/ 1951 h 7869"/>
              <a:gd name="T24" fmla="*/ 1994 w 7870"/>
              <a:gd name="T25" fmla="*/ 509 h 7869"/>
              <a:gd name="T26" fmla="*/ 3924 w 7870"/>
              <a:gd name="T27" fmla="*/ 0 h 7869"/>
              <a:gd name="T28" fmla="*/ 2248 w 7870"/>
              <a:gd name="T29" fmla="*/ 2757 h 7869"/>
              <a:gd name="T30" fmla="*/ 2248 w 7870"/>
              <a:gd name="T31" fmla="*/ 2757 h 7869"/>
              <a:gd name="T32" fmla="*/ 2630 w 7870"/>
              <a:gd name="T33" fmla="*/ 2630 h 7869"/>
              <a:gd name="T34" fmla="*/ 2779 w 7870"/>
              <a:gd name="T35" fmla="*/ 2291 h 7869"/>
              <a:gd name="T36" fmla="*/ 2630 w 7870"/>
              <a:gd name="T37" fmla="*/ 1930 h 7869"/>
              <a:gd name="T38" fmla="*/ 2269 w 7870"/>
              <a:gd name="T39" fmla="*/ 1803 h 7869"/>
              <a:gd name="T40" fmla="*/ 1866 w 7870"/>
              <a:gd name="T41" fmla="*/ 1930 h 7869"/>
              <a:gd name="T42" fmla="*/ 1718 w 7870"/>
              <a:gd name="T43" fmla="*/ 2291 h 7869"/>
              <a:gd name="T44" fmla="*/ 1866 w 7870"/>
              <a:gd name="T45" fmla="*/ 2630 h 7869"/>
              <a:gd name="T46" fmla="*/ 2248 w 7870"/>
              <a:gd name="T47" fmla="*/ 2757 h 7869"/>
              <a:gd name="T48" fmla="*/ 2715 w 7870"/>
              <a:gd name="T49" fmla="*/ 3160 h 7869"/>
              <a:gd name="T50" fmla="*/ 2715 w 7870"/>
              <a:gd name="T51" fmla="*/ 3160 h 7869"/>
              <a:gd name="T52" fmla="*/ 1781 w 7870"/>
              <a:gd name="T53" fmla="*/ 3160 h 7869"/>
              <a:gd name="T54" fmla="*/ 1781 w 7870"/>
              <a:gd name="T55" fmla="*/ 5980 h 7869"/>
              <a:gd name="T56" fmla="*/ 2715 w 7870"/>
              <a:gd name="T57" fmla="*/ 5980 h 7869"/>
              <a:gd name="T58" fmla="*/ 2715 w 7870"/>
              <a:gd name="T59" fmla="*/ 3160 h 7869"/>
              <a:gd name="T60" fmla="*/ 6109 w 7870"/>
              <a:gd name="T61" fmla="*/ 4368 h 7869"/>
              <a:gd name="T62" fmla="*/ 6109 w 7870"/>
              <a:gd name="T63" fmla="*/ 4368 h 7869"/>
              <a:gd name="T64" fmla="*/ 5790 w 7870"/>
              <a:gd name="T65" fmla="*/ 3394 h 7869"/>
              <a:gd name="T66" fmla="*/ 5027 w 7870"/>
              <a:gd name="T67" fmla="*/ 3096 h 7869"/>
              <a:gd name="T68" fmla="*/ 4454 w 7870"/>
              <a:gd name="T69" fmla="*/ 3245 h 7869"/>
              <a:gd name="T70" fmla="*/ 4178 w 7870"/>
              <a:gd name="T71" fmla="*/ 3563 h 7869"/>
              <a:gd name="T72" fmla="*/ 4178 w 7870"/>
              <a:gd name="T73" fmla="*/ 3160 h 7869"/>
              <a:gd name="T74" fmla="*/ 3245 w 7870"/>
              <a:gd name="T75" fmla="*/ 3160 h 7869"/>
              <a:gd name="T76" fmla="*/ 3245 w 7870"/>
              <a:gd name="T77" fmla="*/ 4665 h 7869"/>
              <a:gd name="T78" fmla="*/ 3245 w 7870"/>
              <a:gd name="T79" fmla="*/ 5980 h 7869"/>
              <a:gd name="T80" fmla="*/ 4178 w 7870"/>
              <a:gd name="T81" fmla="*/ 5980 h 7869"/>
              <a:gd name="T82" fmla="*/ 4178 w 7870"/>
              <a:gd name="T83" fmla="*/ 4411 h 7869"/>
              <a:gd name="T84" fmla="*/ 4178 w 7870"/>
              <a:gd name="T85" fmla="*/ 4283 h 7869"/>
              <a:gd name="T86" fmla="*/ 4200 w 7870"/>
              <a:gd name="T87" fmla="*/ 4177 h 7869"/>
              <a:gd name="T88" fmla="*/ 4370 w 7870"/>
              <a:gd name="T89" fmla="*/ 3944 h 7869"/>
              <a:gd name="T90" fmla="*/ 4687 w 7870"/>
              <a:gd name="T91" fmla="*/ 3839 h 7869"/>
              <a:gd name="T92" fmla="*/ 5048 w 7870"/>
              <a:gd name="T93" fmla="*/ 4008 h 7869"/>
              <a:gd name="T94" fmla="*/ 5154 w 7870"/>
              <a:gd name="T95" fmla="*/ 4475 h 7869"/>
              <a:gd name="T96" fmla="*/ 5154 w 7870"/>
              <a:gd name="T97" fmla="*/ 5980 h 7869"/>
              <a:gd name="T98" fmla="*/ 6109 w 7870"/>
              <a:gd name="T99" fmla="*/ 5980 h 7869"/>
              <a:gd name="T100" fmla="*/ 6109 w 7870"/>
              <a:gd name="T101" fmla="*/ 4368 h 7869"/>
              <a:gd name="T102" fmla="*/ 4157 w 7870"/>
              <a:gd name="T103" fmla="*/ 3584 h 7869"/>
              <a:gd name="T104" fmla="*/ 4157 w 7870"/>
              <a:gd name="T105" fmla="*/ 3584 h 7869"/>
              <a:gd name="T106" fmla="*/ 4178 w 7870"/>
              <a:gd name="T107" fmla="*/ 3563 h 7869"/>
              <a:gd name="T108" fmla="*/ 4178 w 7870"/>
              <a:gd name="T109" fmla="*/ 3584 h 7869"/>
              <a:gd name="T110" fmla="*/ 4157 w 7870"/>
              <a:gd name="T111" fmla="*/ 3584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0" h="7869">
                <a:moveTo>
                  <a:pt x="3924" y="0"/>
                </a:moveTo>
                <a:lnTo>
                  <a:pt x="3924" y="0"/>
                </a:lnTo>
                <a:cubicBezTo>
                  <a:pt x="4581" y="0"/>
                  <a:pt x="5239" y="170"/>
                  <a:pt x="5854" y="509"/>
                </a:cubicBezTo>
                <a:cubicBezTo>
                  <a:pt x="6491" y="827"/>
                  <a:pt x="6978" y="1315"/>
                  <a:pt x="7339" y="1951"/>
                </a:cubicBezTo>
                <a:cubicBezTo>
                  <a:pt x="7679" y="2587"/>
                  <a:pt x="7869" y="3245"/>
                  <a:pt x="7869" y="3924"/>
                </a:cubicBezTo>
                <a:cubicBezTo>
                  <a:pt x="7869" y="4623"/>
                  <a:pt x="7700" y="5259"/>
                  <a:pt x="7339" y="5895"/>
                </a:cubicBezTo>
                <a:cubicBezTo>
                  <a:pt x="7000" y="6511"/>
                  <a:pt x="6512" y="6998"/>
                  <a:pt x="5897" y="7338"/>
                </a:cubicBezTo>
                <a:cubicBezTo>
                  <a:pt x="5260" y="7699"/>
                  <a:pt x="4602" y="7868"/>
                  <a:pt x="3924" y="7868"/>
                </a:cubicBezTo>
                <a:cubicBezTo>
                  <a:pt x="3245" y="7868"/>
                  <a:pt x="2588" y="7699"/>
                  <a:pt x="1972" y="7338"/>
                </a:cubicBezTo>
                <a:cubicBezTo>
                  <a:pt x="1336" y="6998"/>
                  <a:pt x="848" y="6511"/>
                  <a:pt x="509" y="5895"/>
                </a:cubicBezTo>
                <a:cubicBezTo>
                  <a:pt x="169" y="5259"/>
                  <a:pt x="0" y="4623"/>
                  <a:pt x="0" y="3924"/>
                </a:cubicBezTo>
                <a:cubicBezTo>
                  <a:pt x="0" y="3245"/>
                  <a:pt x="169" y="2587"/>
                  <a:pt x="530" y="1951"/>
                </a:cubicBezTo>
                <a:cubicBezTo>
                  <a:pt x="869" y="1315"/>
                  <a:pt x="1357" y="827"/>
                  <a:pt x="1994" y="509"/>
                </a:cubicBezTo>
                <a:cubicBezTo>
                  <a:pt x="2609" y="170"/>
                  <a:pt x="3267" y="0"/>
                  <a:pt x="3924" y="0"/>
                </a:cubicBezTo>
                <a:close/>
                <a:moveTo>
                  <a:pt x="2248" y="2757"/>
                </a:moveTo>
                <a:lnTo>
                  <a:pt x="2248" y="2757"/>
                </a:lnTo>
                <a:cubicBezTo>
                  <a:pt x="2418" y="2757"/>
                  <a:pt x="2545" y="2715"/>
                  <a:pt x="2630" y="2630"/>
                </a:cubicBezTo>
                <a:cubicBezTo>
                  <a:pt x="2736" y="2545"/>
                  <a:pt x="2779" y="2418"/>
                  <a:pt x="2779" y="2291"/>
                </a:cubicBezTo>
                <a:cubicBezTo>
                  <a:pt x="2779" y="2142"/>
                  <a:pt x="2715" y="2036"/>
                  <a:pt x="2630" y="1930"/>
                </a:cubicBezTo>
                <a:cubicBezTo>
                  <a:pt x="2545" y="1845"/>
                  <a:pt x="2418" y="1803"/>
                  <a:pt x="2269" y="1803"/>
                </a:cubicBezTo>
                <a:cubicBezTo>
                  <a:pt x="2100" y="1803"/>
                  <a:pt x="1972" y="1845"/>
                  <a:pt x="1866" y="1930"/>
                </a:cubicBezTo>
                <a:cubicBezTo>
                  <a:pt x="1781" y="2036"/>
                  <a:pt x="1718" y="2142"/>
                  <a:pt x="1718" y="2291"/>
                </a:cubicBezTo>
                <a:cubicBezTo>
                  <a:pt x="1718" y="2418"/>
                  <a:pt x="1781" y="2545"/>
                  <a:pt x="1866" y="2630"/>
                </a:cubicBezTo>
                <a:cubicBezTo>
                  <a:pt x="1951" y="2715"/>
                  <a:pt x="2079" y="2757"/>
                  <a:pt x="2248" y="2757"/>
                </a:cubicBezTo>
                <a:close/>
                <a:moveTo>
                  <a:pt x="2715" y="3160"/>
                </a:moveTo>
                <a:lnTo>
                  <a:pt x="2715" y="3160"/>
                </a:lnTo>
                <a:cubicBezTo>
                  <a:pt x="1781" y="3160"/>
                  <a:pt x="1781" y="3160"/>
                  <a:pt x="1781" y="3160"/>
                </a:cubicBezTo>
                <a:cubicBezTo>
                  <a:pt x="1781" y="5980"/>
                  <a:pt x="1781" y="5980"/>
                  <a:pt x="1781" y="5980"/>
                </a:cubicBezTo>
                <a:cubicBezTo>
                  <a:pt x="2715" y="5980"/>
                  <a:pt x="2715" y="5980"/>
                  <a:pt x="2715" y="5980"/>
                </a:cubicBezTo>
                <a:lnTo>
                  <a:pt x="2715" y="3160"/>
                </a:lnTo>
                <a:close/>
                <a:moveTo>
                  <a:pt x="6109" y="4368"/>
                </a:moveTo>
                <a:lnTo>
                  <a:pt x="6109" y="4368"/>
                </a:lnTo>
                <a:cubicBezTo>
                  <a:pt x="6109" y="3924"/>
                  <a:pt x="6003" y="3605"/>
                  <a:pt x="5790" y="3394"/>
                </a:cubicBezTo>
                <a:cubicBezTo>
                  <a:pt x="5600" y="3203"/>
                  <a:pt x="5345" y="3096"/>
                  <a:pt x="5027" y="3096"/>
                </a:cubicBezTo>
                <a:cubicBezTo>
                  <a:pt x="4772" y="3096"/>
                  <a:pt x="4581" y="3139"/>
                  <a:pt x="4454" y="3245"/>
                </a:cubicBezTo>
                <a:cubicBezTo>
                  <a:pt x="4327" y="3351"/>
                  <a:pt x="4242" y="3458"/>
                  <a:pt x="4178" y="3563"/>
                </a:cubicBezTo>
                <a:cubicBezTo>
                  <a:pt x="4178" y="3160"/>
                  <a:pt x="4178" y="3160"/>
                  <a:pt x="4178" y="3160"/>
                </a:cubicBezTo>
                <a:cubicBezTo>
                  <a:pt x="3245" y="3160"/>
                  <a:pt x="3245" y="3160"/>
                  <a:pt x="3245" y="3160"/>
                </a:cubicBezTo>
                <a:cubicBezTo>
                  <a:pt x="3245" y="4665"/>
                  <a:pt x="3245" y="4665"/>
                  <a:pt x="3245" y="4665"/>
                </a:cubicBezTo>
                <a:cubicBezTo>
                  <a:pt x="3245" y="5980"/>
                  <a:pt x="3245" y="5980"/>
                  <a:pt x="3245" y="5980"/>
                </a:cubicBezTo>
                <a:cubicBezTo>
                  <a:pt x="4178" y="5980"/>
                  <a:pt x="4178" y="5980"/>
                  <a:pt x="4178" y="5980"/>
                </a:cubicBezTo>
                <a:cubicBezTo>
                  <a:pt x="4178" y="4411"/>
                  <a:pt x="4178" y="4411"/>
                  <a:pt x="4178" y="4411"/>
                </a:cubicBezTo>
                <a:cubicBezTo>
                  <a:pt x="4178" y="4368"/>
                  <a:pt x="4178" y="4326"/>
                  <a:pt x="4178" y="4283"/>
                </a:cubicBezTo>
                <a:cubicBezTo>
                  <a:pt x="4178" y="4241"/>
                  <a:pt x="4200" y="4198"/>
                  <a:pt x="4200" y="4177"/>
                </a:cubicBezTo>
                <a:cubicBezTo>
                  <a:pt x="4242" y="4092"/>
                  <a:pt x="4306" y="4008"/>
                  <a:pt x="4370" y="3944"/>
                </a:cubicBezTo>
                <a:cubicBezTo>
                  <a:pt x="4454" y="3860"/>
                  <a:pt x="4560" y="3839"/>
                  <a:pt x="4687" y="3839"/>
                </a:cubicBezTo>
                <a:cubicBezTo>
                  <a:pt x="4857" y="3839"/>
                  <a:pt x="4985" y="3882"/>
                  <a:pt x="5048" y="4008"/>
                </a:cubicBezTo>
                <a:cubicBezTo>
                  <a:pt x="5133" y="4135"/>
                  <a:pt x="5154" y="4283"/>
                  <a:pt x="5154" y="4475"/>
                </a:cubicBezTo>
                <a:cubicBezTo>
                  <a:pt x="5154" y="5980"/>
                  <a:pt x="5154" y="5980"/>
                  <a:pt x="5154" y="5980"/>
                </a:cubicBezTo>
                <a:cubicBezTo>
                  <a:pt x="6109" y="5980"/>
                  <a:pt x="6109" y="5980"/>
                  <a:pt x="6109" y="5980"/>
                </a:cubicBezTo>
                <a:lnTo>
                  <a:pt x="6109" y="4368"/>
                </a:lnTo>
                <a:close/>
                <a:moveTo>
                  <a:pt x="4157" y="3584"/>
                </a:moveTo>
                <a:lnTo>
                  <a:pt x="4157" y="3584"/>
                </a:lnTo>
                <a:cubicBezTo>
                  <a:pt x="4157" y="3563"/>
                  <a:pt x="4178" y="3563"/>
                  <a:pt x="4178" y="3563"/>
                </a:cubicBezTo>
                <a:cubicBezTo>
                  <a:pt x="4178" y="3584"/>
                  <a:pt x="4178" y="3584"/>
                  <a:pt x="4178" y="3584"/>
                </a:cubicBezTo>
                <a:lnTo>
                  <a:pt x="4157" y="3584"/>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9" name="Picture 8">
            <a:extLst>
              <a:ext uri="{FF2B5EF4-FFF2-40B4-BE49-F238E27FC236}">
                <a16:creationId xmlns:a16="http://schemas.microsoft.com/office/drawing/2014/main" id="{E365E8B2-562C-924E-8E84-614A47E7AA81}"/>
              </a:ext>
            </a:extLst>
          </p:cNvPr>
          <p:cNvPicPr>
            <a:picLocks noChangeAspect="1"/>
          </p:cNvPicPr>
          <p:nvPr userDrawn="1"/>
        </p:nvPicPr>
        <p:blipFill>
          <a:blip r:embed="rId2"/>
          <a:stretch>
            <a:fillRect/>
          </a:stretch>
        </p:blipFill>
        <p:spPr>
          <a:xfrm>
            <a:off x="665097" y="5775529"/>
            <a:ext cx="2078103" cy="678687"/>
          </a:xfrm>
          <a:prstGeom prst="rect">
            <a:avLst/>
          </a:prstGeom>
        </p:spPr>
      </p:pic>
      <p:sp>
        <p:nvSpPr>
          <p:cNvPr id="13" name="Text Placeholder 12">
            <a:extLst>
              <a:ext uri="{FF2B5EF4-FFF2-40B4-BE49-F238E27FC236}">
                <a16:creationId xmlns:a16="http://schemas.microsoft.com/office/drawing/2014/main" id="{210687AD-4BE6-9E45-9824-1ABF36233175}"/>
              </a:ext>
            </a:extLst>
          </p:cNvPr>
          <p:cNvSpPr>
            <a:spLocks noGrp="1"/>
          </p:cNvSpPr>
          <p:nvPr userDrawn="1">
            <p:ph type="body" sz="quarter" idx="12" hasCustomPrompt="1"/>
          </p:nvPr>
        </p:nvSpPr>
        <p:spPr>
          <a:xfrm>
            <a:off x="721956" y="1578841"/>
            <a:ext cx="4150014" cy="2487468"/>
          </a:xfrm>
        </p:spPr>
        <p:txBody>
          <a:bodyPr anchor="b" anchorCtr="0"/>
          <a:lstStyle>
            <a:lvl1pPr marL="0" indent="0">
              <a:spcBef>
                <a:spcPts val="0"/>
              </a:spcBef>
              <a:buFont typeface="Arial" panose="020B0604020202020204" pitchFamily="34" charset="0"/>
              <a:buNone/>
              <a:tabLst>
                <a:tab pos="309563" algn="l"/>
              </a:tabLst>
              <a:defRPr b="0">
                <a:solidFill>
                  <a:schemeClr val="accent6">
                    <a:lumMod val="75000"/>
                    <a:lumOff val="25000"/>
                  </a:schemeClr>
                </a:solidFill>
              </a:defRPr>
            </a:lvl1pPr>
            <a:lvl2pPr marL="0" indent="0">
              <a:buNone/>
              <a:defRPr/>
            </a:lvl2pPr>
            <a:lvl3pPr marL="221400" indent="0">
              <a:buNone/>
              <a:defRPr/>
            </a:lvl3pPr>
            <a:lvl4pPr marL="581400" indent="0">
              <a:buNone/>
              <a:defRPr/>
            </a:lvl4pPr>
            <a:lvl5pPr marL="941400" indent="0">
              <a:buNone/>
              <a:defRPr/>
            </a:lvl5pPr>
          </a:lstStyle>
          <a:p>
            <a:pPr lvl="0"/>
            <a:r>
              <a:rPr lang="en-US" dirty="0"/>
              <a:t>Click to add text</a:t>
            </a:r>
          </a:p>
        </p:txBody>
      </p:sp>
      <p:grpSp>
        <p:nvGrpSpPr>
          <p:cNvPr id="8" name="Group 7">
            <a:extLst>
              <a:ext uri="{FF2B5EF4-FFF2-40B4-BE49-F238E27FC236}">
                <a16:creationId xmlns:a16="http://schemas.microsoft.com/office/drawing/2014/main" id="{E6B82838-FAF7-774E-9F22-3221C994163A}"/>
              </a:ext>
            </a:extLst>
          </p:cNvPr>
          <p:cNvGrpSpPr/>
          <p:nvPr userDrawn="1"/>
        </p:nvGrpSpPr>
        <p:grpSpPr>
          <a:xfrm>
            <a:off x="3768018" y="-17569"/>
            <a:ext cx="8430115" cy="6908203"/>
            <a:chOff x="3768018" y="-17569"/>
            <a:chExt cx="8430115" cy="6908203"/>
          </a:xfrm>
        </p:grpSpPr>
        <p:sp>
          <p:nvSpPr>
            <p:cNvPr id="26" name="Freeform 25">
              <a:extLst>
                <a:ext uri="{FF2B5EF4-FFF2-40B4-BE49-F238E27FC236}">
                  <a16:creationId xmlns:a16="http://schemas.microsoft.com/office/drawing/2014/main" id="{A4282C61-86A7-6340-B83E-701ED8F9A81A}"/>
                </a:ext>
              </a:extLst>
            </p:cNvPr>
            <p:cNvSpPr>
              <a:spLocks noChangeArrowheads="1"/>
            </p:cNvSpPr>
            <p:nvPr userDrawn="1"/>
          </p:nvSpPr>
          <p:spPr bwMode="auto">
            <a:xfrm>
              <a:off x="10385234" y="-17569"/>
              <a:ext cx="1806320" cy="3262534"/>
            </a:xfrm>
            <a:custGeom>
              <a:avLst/>
              <a:gdLst>
                <a:gd name="connsiteX0" fmla="*/ 1758661 w 1758661"/>
                <a:gd name="connsiteY0" fmla="*/ 0 h 3176453"/>
                <a:gd name="connsiteX1" fmla="*/ 1758661 w 1758661"/>
                <a:gd name="connsiteY1" fmla="*/ 3176453 h 3176453"/>
                <a:gd name="connsiteX2" fmla="*/ 1532473 w 1758661"/>
                <a:gd name="connsiteY2" fmla="*/ 3061286 h 3176453"/>
                <a:gd name="connsiteX3" fmla="*/ 0 w 1758661"/>
                <a:gd name="connsiteY3" fmla="*/ 2374503 h 3176453"/>
                <a:gd name="connsiteX4" fmla="*/ 1709608 w 1758661"/>
                <a:gd name="connsiteY4" fmla="*/ 83269 h 3176453"/>
                <a:gd name="connsiteX5" fmla="*/ 1758661 w 1758661"/>
                <a:gd name="connsiteY5" fmla="*/ 0 h 31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661" h="3176453">
                  <a:moveTo>
                    <a:pt x="1758661" y="0"/>
                  </a:moveTo>
                  <a:lnTo>
                    <a:pt x="1758661" y="3176453"/>
                  </a:lnTo>
                  <a:lnTo>
                    <a:pt x="1532473" y="3061286"/>
                  </a:lnTo>
                  <a:cubicBezTo>
                    <a:pt x="1012581" y="2804795"/>
                    <a:pt x="501083" y="2576810"/>
                    <a:pt x="0" y="2374503"/>
                  </a:cubicBezTo>
                  <a:cubicBezTo>
                    <a:pt x="642415" y="1662796"/>
                    <a:pt x="1215421" y="896343"/>
                    <a:pt x="1709608" y="83269"/>
                  </a:cubicBezTo>
                  <a:lnTo>
                    <a:pt x="1758661" y="0"/>
                  </a:lnTo>
                  <a:close/>
                </a:path>
              </a:pathLst>
            </a:custGeom>
            <a:solidFill>
              <a:schemeClr val="accent4"/>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dirty="0"/>
            </a:p>
          </p:txBody>
        </p:sp>
        <p:sp>
          <p:nvSpPr>
            <p:cNvPr id="31" name="Freeform 30">
              <a:extLst>
                <a:ext uri="{FF2B5EF4-FFF2-40B4-BE49-F238E27FC236}">
                  <a16:creationId xmlns:a16="http://schemas.microsoft.com/office/drawing/2014/main" id="{C33E4EE3-4FC4-B043-9197-359A071CA6E5}"/>
                </a:ext>
              </a:extLst>
            </p:cNvPr>
            <p:cNvSpPr/>
            <p:nvPr userDrawn="1"/>
          </p:nvSpPr>
          <p:spPr>
            <a:xfrm>
              <a:off x="7128456" y="2430381"/>
              <a:ext cx="5063368" cy="3662702"/>
            </a:xfrm>
            <a:custGeom>
              <a:avLst/>
              <a:gdLst>
                <a:gd name="connsiteX0" fmla="*/ 3170139 w 4929773"/>
                <a:gd name="connsiteY0" fmla="*/ 0 h 3566062"/>
                <a:gd name="connsiteX1" fmla="*/ 4702942 w 4929773"/>
                <a:gd name="connsiteY1" fmla="*/ 686832 h 3566062"/>
                <a:gd name="connsiteX2" fmla="*/ 4929773 w 4929773"/>
                <a:gd name="connsiteY2" fmla="*/ 802310 h 3566062"/>
                <a:gd name="connsiteX3" fmla="*/ 4929773 w 4929773"/>
                <a:gd name="connsiteY3" fmla="*/ 3566062 h 3566062"/>
                <a:gd name="connsiteX4" fmla="*/ 4692067 w 4929773"/>
                <a:gd name="connsiteY4" fmla="*/ 3493637 h 3566062"/>
                <a:gd name="connsiteX5" fmla="*/ 0 w 4929773"/>
                <a:gd name="connsiteY5" fmla="*/ 2694750 h 3566062"/>
                <a:gd name="connsiteX6" fmla="*/ 3170139 w 4929773"/>
                <a:gd name="connsiteY6" fmla="*/ 0 h 35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73" h="3566062">
                  <a:moveTo>
                    <a:pt x="3170139" y="0"/>
                  </a:moveTo>
                  <a:cubicBezTo>
                    <a:pt x="3671331" y="202322"/>
                    <a:pt x="4182938" y="430323"/>
                    <a:pt x="4702942" y="686832"/>
                  </a:cubicBezTo>
                  <a:lnTo>
                    <a:pt x="4929773" y="802310"/>
                  </a:lnTo>
                  <a:lnTo>
                    <a:pt x="4929773" y="3566062"/>
                  </a:lnTo>
                  <a:lnTo>
                    <a:pt x="4692067" y="3493637"/>
                  </a:lnTo>
                  <a:cubicBezTo>
                    <a:pt x="2919264" y="2973332"/>
                    <a:pt x="1346487" y="2748383"/>
                    <a:pt x="0" y="2694750"/>
                  </a:cubicBezTo>
                  <a:cubicBezTo>
                    <a:pt x="1181020" y="1928242"/>
                    <a:pt x="2247418" y="1021266"/>
                    <a:pt x="3170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6E1362E4-306D-5D46-AFD1-84B076F165C4}"/>
                </a:ext>
              </a:extLst>
            </p:cNvPr>
            <p:cNvSpPr/>
            <p:nvPr userDrawn="1"/>
          </p:nvSpPr>
          <p:spPr>
            <a:xfrm>
              <a:off x="3768018" y="5191569"/>
              <a:ext cx="8430115" cy="1699065"/>
            </a:xfrm>
            <a:custGeom>
              <a:avLst/>
              <a:gdLst>
                <a:gd name="connsiteX0" fmla="*/ 3376465 w 8430115"/>
                <a:gd name="connsiteY0" fmla="*/ 0 h 1699065"/>
                <a:gd name="connsiteX1" fmla="*/ 8195775 w 8430115"/>
                <a:gd name="connsiteY1" fmla="*/ 820331 h 1699065"/>
                <a:gd name="connsiteX2" fmla="*/ 8430115 w 8430115"/>
                <a:gd name="connsiteY2" fmla="*/ 891713 h 1699065"/>
                <a:gd name="connsiteX3" fmla="*/ 8430115 w 8430115"/>
                <a:gd name="connsiteY3" fmla="*/ 1699065 h 1699065"/>
                <a:gd name="connsiteX4" fmla="*/ 8420869 w 8430115"/>
                <a:gd name="connsiteY4" fmla="*/ 1699065 h 1699065"/>
                <a:gd name="connsiteX5" fmla="*/ 0 w 8430115"/>
                <a:gd name="connsiteY5" fmla="*/ 1699065 h 1699065"/>
                <a:gd name="connsiteX6" fmla="*/ 3376465 w 8430115"/>
                <a:gd name="connsiteY6" fmla="*/ 0 h 169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115" h="1699065">
                  <a:moveTo>
                    <a:pt x="3376465" y="0"/>
                  </a:moveTo>
                  <a:cubicBezTo>
                    <a:pt x="4759467" y="55073"/>
                    <a:pt x="6374897" y="286061"/>
                    <a:pt x="8195775" y="820331"/>
                  </a:cubicBezTo>
                  <a:lnTo>
                    <a:pt x="8430115" y="891713"/>
                  </a:lnTo>
                  <a:lnTo>
                    <a:pt x="8430115" y="1699065"/>
                  </a:lnTo>
                  <a:lnTo>
                    <a:pt x="8420869" y="1699065"/>
                  </a:lnTo>
                  <a:cubicBezTo>
                    <a:pt x="6895564" y="1699065"/>
                    <a:pt x="4326628" y="1699065"/>
                    <a:pt x="0" y="1699065"/>
                  </a:cubicBezTo>
                  <a:cubicBezTo>
                    <a:pt x="1200586" y="1251270"/>
                    <a:pt x="2332962" y="678905"/>
                    <a:pt x="33764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55792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BABEB17A-D1EE-1F45-BB06-C65DDFE8B9FC}"/>
              </a:ext>
            </a:extLst>
          </p:cNvPr>
          <p:cNvSpPr>
            <a:spLocks noGrp="1"/>
          </p:cNvSpPr>
          <p:nvPr userDrawn="1">
            <p:ph type="pic" sz="quarter" idx="11" hasCustomPrompt="1"/>
          </p:nvPr>
        </p:nvSpPr>
        <p:spPr>
          <a:xfrm>
            <a:off x="5135550" y="-17168"/>
            <a:ext cx="7083705" cy="6887468"/>
          </a:xfrm>
          <a:custGeom>
            <a:avLst/>
            <a:gdLst>
              <a:gd name="connsiteX0" fmla="*/ 47212 w 7083705"/>
              <a:gd name="connsiteY0" fmla="*/ 0 h 6887468"/>
              <a:gd name="connsiteX1" fmla="*/ 7083705 w 7083705"/>
              <a:gd name="connsiteY1" fmla="*/ 0 h 6887468"/>
              <a:gd name="connsiteX2" fmla="*/ 7083705 w 7083705"/>
              <a:gd name="connsiteY2" fmla="*/ 6887468 h 6887468"/>
              <a:gd name="connsiteX3" fmla="*/ 0 w 7083705"/>
              <a:gd name="connsiteY3" fmla="*/ 6887468 h 6887468"/>
              <a:gd name="connsiteX4" fmla="*/ 47212 w 7083705"/>
              <a:gd name="connsiteY4" fmla="*/ 0 h 688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3705" h="6887468">
                <a:moveTo>
                  <a:pt x="47212" y="0"/>
                </a:moveTo>
                <a:cubicBezTo>
                  <a:pt x="47212" y="0"/>
                  <a:pt x="47212" y="0"/>
                  <a:pt x="7083705" y="0"/>
                </a:cubicBezTo>
                <a:lnTo>
                  <a:pt x="7083705" y="6887468"/>
                </a:lnTo>
                <a:cubicBezTo>
                  <a:pt x="7083705" y="6887468"/>
                  <a:pt x="7083705" y="6887468"/>
                  <a:pt x="0" y="6887468"/>
                </a:cubicBezTo>
                <a:cubicBezTo>
                  <a:pt x="958779" y="2584050"/>
                  <a:pt x="47212" y="0"/>
                  <a:pt x="47212" y="0"/>
                </a:cubicBezTo>
                <a:close/>
              </a:path>
            </a:pathLst>
          </a:custGeom>
          <a:solidFill>
            <a:schemeClr val="bg1">
              <a:lumMod val="95000"/>
            </a:schemeClr>
          </a:solidFill>
        </p:spPr>
        <p:txBody>
          <a:bodyPr wrap="square" tIns="2880000" bIns="54000">
            <a:noAutofit/>
          </a:bodyPr>
          <a:lstStyle>
            <a:lvl1pPr algn="ctr">
              <a:defRPr sz="1200"/>
            </a:lvl1pPr>
          </a:lstStyle>
          <a:p>
            <a:r>
              <a:rPr lang="en-AU" dirty="0"/>
              <a:t>Click to insert image </a:t>
            </a:r>
          </a:p>
        </p:txBody>
      </p:sp>
      <p:sp>
        <p:nvSpPr>
          <p:cNvPr id="2" name="Title 1">
            <a:extLst>
              <a:ext uri="{FF2B5EF4-FFF2-40B4-BE49-F238E27FC236}">
                <a16:creationId xmlns:a16="http://schemas.microsoft.com/office/drawing/2014/main" id="{1364D27C-D4B4-4146-8198-6898DDE1FCF1}"/>
              </a:ext>
            </a:extLst>
          </p:cNvPr>
          <p:cNvSpPr>
            <a:spLocks noGrp="1"/>
          </p:cNvSpPr>
          <p:nvPr userDrawn="1">
            <p:ph type="title" hasCustomPrompt="1"/>
          </p:nvPr>
        </p:nvSpPr>
        <p:spPr>
          <a:xfrm>
            <a:off x="695325" y="867123"/>
            <a:ext cx="4458566" cy="2482888"/>
          </a:xfrm>
        </p:spPr>
        <p:txBody>
          <a:bodyPr anchor="b" anchorCtr="0">
            <a:noAutofit/>
          </a:bodyPr>
          <a:lstStyle>
            <a:lvl1pPr>
              <a:defRPr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69CDF758-E512-A347-9814-D93B67A4B137}"/>
              </a:ext>
            </a:extLst>
          </p:cNvPr>
          <p:cNvSpPr>
            <a:spLocks noGrp="1"/>
          </p:cNvSpPr>
          <p:nvPr>
            <p:ph type="subTitle" idx="1"/>
          </p:nvPr>
        </p:nvSpPr>
        <p:spPr>
          <a:xfrm>
            <a:off x="705425" y="3678461"/>
            <a:ext cx="4456024" cy="787602"/>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4" name="Picture 13">
            <a:extLst>
              <a:ext uri="{FF2B5EF4-FFF2-40B4-BE49-F238E27FC236}">
                <a16:creationId xmlns:a16="http://schemas.microsoft.com/office/drawing/2014/main" id="{2F13A160-545F-9344-9593-2E0669967308}"/>
              </a:ext>
            </a:extLst>
          </p:cNvPr>
          <p:cNvPicPr>
            <a:picLocks noChangeAspect="1"/>
          </p:cNvPicPr>
          <p:nvPr userDrawn="1"/>
        </p:nvPicPr>
        <p:blipFill>
          <a:blip r:embed="rId2"/>
          <a:stretch>
            <a:fillRect/>
          </a:stretch>
        </p:blipFill>
        <p:spPr>
          <a:xfrm>
            <a:off x="641535" y="5506982"/>
            <a:ext cx="2925381" cy="955399"/>
          </a:xfrm>
          <a:prstGeom prst="rect">
            <a:avLst/>
          </a:prstGeom>
        </p:spPr>
      </p:pic>
      <p:sp>
        <p:nvSpPr>
          <p:cNvPr id="48" name="Freeform 47">
            <a:extLst>
              <a:ext uri="{FF2B5EF4-FFF2-40B4-BE49-F238E27FC236}">
                <a16:creationId xmlns:a16="http://schemas.microsoft.com/office/drawing/2014/main" id="{4B25394D-FF73-FD44-9B0F-CA4794F453E3}"/>
              </a:ext>
            </a:extLst>
          </p:cNvPr>
          <p:cNvSpPr>
            <a:spLocks noChangeArrowheads="1"/>
          </p:cNvSpPr>
          <p:nvPr userDrawn="1"/>
        </p:nvSpPr>
        <p:spPr bwMode="auto">
          <a:xfrm>
            <a:off x="8404135" y="17425"/>
            <a:ext cx="3814756" cy="6852571"/>
          </a:xfrm>
          <a:custGeom>
            <a:avLst/>
            <a:gdLst>
              <a:gd name="connsiteX0" fmla="*/ 3799591 w 3799591"/>
              <a:gd name="connsiteY0" fmla="*/ 0 h 6825329"/>
              <a:gd name="connsiteX1" fmla="*/ 3799591 w 3799591"/>
              <a:gd name="connsiteY1" fmla="*/ 12859 h 6825329"/>
              <a:gd name="connsiteX2" fmla="*/ 3799591 w 3799591"/>
              <a:gd name="connsiteY2" fmla="*/ 6825329 h 6825329"/>
              <a:gd name="connsiteX3" fmla="*/ 3793607 w 3799591"/>
              <a:gd name="connsiteY3" fmla="*/ 6825329 h 6825329"/>
              <a:gd name="connsiteX4" fmla="*/ 3775975 w 3799591"/>
              <a:gd name="connsiteY4" fmla="*/ 6825329 h 6825329"/>
              <a:gd name="connsiteX5" fmla="*/ 3741640 w 3799591"/>
              <a:gd name="connsiteY5" fmla="*/ 6825329 h 6825329"/>
              <a:gd name="connsiteX6" fmla="*/ 3685033 w 3799591"/>
              <a:gd name="connsiteY6" fmla="*/ 6825329 h 6825329"/>
              <a:gd name="connsiteX7" fmla="*/ 3646637 w 3799591"/>
              <a:gd name="connsiteY7" fmla="*/ 6825329 h 6825329"/>
              <a:gd name="connsiteX8" fmla="*/ 3600586 w 3799591"/>
              <a:gd name="connsiteY8" fmla="*/ 6825329 h 6825329"/>
              <a:gd name="connsiteX9" fmla="*/ 3546183 w 3799591"/>
              <a:gd name="connsiteY9" fmla="*/ 6825329 h 6825329"/>
              <a:gd name="connsiteX10" fmla="*/ 3482732 w 3799591"/>
              <a:gd name="connsiteY10" fmla="*/ 6825329 h 6825329"/>
              <a:gd name="connsiteX11" fmla="*/ 3409537 w 3799591"/>
              <a:gd name="connsiteY11" fmla="*/ 6825329 h 6825329"/>
              <a:gd name="connsiteX12" fmla="*/ 3325902 w 3799591"/>
              <a:gd name="connsiteY12" fmla="*/ 6825329 h 6825329"/>
              <a:gd name="connsiteX13" fmla="*/ 3231132 w 3799591"/>
              <a:gd name="connsiteY13" fmla="*/ 6825329 h 6825329"/>
              <a:gd name="connsiteX14" fmla="*/ 3124529 w 3799591"/>
              <a:gd name="connsiteY14" fmla="*/ 6825329 h 6825329"/>
              <a:gd name="connsiteX15" fmla="*/ 3005399 w 3799591"/>
              <a:gd name="connsiteY15" fmla="*/ 6825329 h 6825329"/>
              <a:gd name="connsiteX16" fmla="*/ 2873045 w 3799591"/>
              <a:gd name="connsiteY16" fmla="*/ 6825329 h 6825329"/>
              <a:gd name="connsiteX17" fmla="*/ 2726771 w 3799591"/>
              <a:gd name="connsiteY17" fmla="*/ 6825329 h 6825329"/>
              <a:gd name="connsiteX18" fmla="*/ 2565882 w 3799591"/>
              <a:gd name="connsiteY18" fmla="*/ 6825329 h 6825329"/>
              <a:gd name="connsiteX19" fmla="*/ 2389680 w 3799591"/>
              <a:gd name="connsiteY19" fmla="*/ 6825329 h 6825329"/>
              <a:gd name="connsiteX20" fmla="*/ 2197471 w 3799591"/>
              <a:gd name="connsiteY20" fmla="*/ 6825329 h 6825329"/>
              <a:gd name="connsiteX21" fmla="*/ 1988558 w 3799591"/>
              <a:gd name="connsiteY21" fmla="*/ 6825329 h 6825329"/>
              <a:gd name="connsiteX22" fmla="*/ 1762246 w 3799591"/>
              <a:gd name="connsiteY22" fmla="*/ 6825329 h 6825329"/>
              <a:gd name="connsiteX23" fmla="*/ 1517837 w 3799591"/>
              <a:gd name="connsiteY23" fmla="*/ 6825329 h 6825329"/>
              <a:gd name="connsiteX24" fmla="*/ 1254637 w 3799591"/>
              <a:gd name="connsiteY24" fmla="*/ 6825329 h 6825329"/>
              <a:gd name="connsiteX25" fmla="*/ 971949 w 3799591"/>
              <a:gd name="connsiteY25" fmla="*/ 6825329 h 6825329"/>
              <a:gd name="connsiteX26" fmla="*/ 669078 w 3799591"/>
              <a:gd name="connsiteY26" fmla="*/ 6825329 h 6825329"/>
              <a:gd name="connsiteX27" fmla="*/ 345327 w 3799591"/>
              <a:gd name="connsiteY27" fmla="*/ 6825329 h 6825329"/>
              <a:gd name="connsiteX28" fmla="*/ 0 w 3799591"/>
              <a:gd name="connsiteY28" fmla="*/ 6825329 h 6825329"/>
              <a:gd name="connsiteX29" fmla="*/ 1 w 3799591"/>
              <a:gd name="connsiteY29" fmla="*/ 6825328 h 6825329"/>
              <a:gd name="connsiteX30" fmla="*/ 3799590 w 3799591"/>
              <a:gd name="connsiteY30" fmla="*/ 6825328 h 6825329"/>
              <a:gd name="connsiteX31" fmla="*/ 3799590 w 3799591"/>
              <a:gd name="connsiteY31" fmla="*/ 12858 h 6825329"/>
              <a:gd name="connsiteX32" fmla="*/ 3799590 w 3799591"/>
              <a:gd name="connsiteY32" fmla="*/ 2 h 6825329"/>
              <a:gd name="connsiteX33" fmla="*/ 3799591 w 3799591"/>
              <a:gd name="connsiteY33" fmla="*/ 0 h 682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99591" h="6825329">
                <a:moveTo>
                  <a:pt x="3799591" y="0"/>
                </a:moveTo>
                <a:lnTo>
                  <a:pt x="3799591" y="12859"/>
                </a:lnTo>
                <a:cubicBezTo>
                  <a:pt x="3799591" y="208745"/>
                  <a:pt x="3799591" y="1253469"/>
                  <a:pt x="3799591" y="6825329"/>
                </a:cubicBezTo>
                <a:lnTo>
                  <a:pt x="3793607" y="6825329"/>
                </a:lnTo>
                <a:lnTo>
                  <a:pt x="3775975" y="6825329"/>
                </a:lnTo>
                <a:lnTo>
                  <a:pt x="3741640" y="6825329"/>
                </a:lnTo>
                <a:lnTo>
                  <a:pt x="3685033" y="6825329"/>
                </a:lnTo>
                <a:lnTo>
                  <a:pt x="3646637" y="6825329"/>
                </a:lnTo>
                <a:lnTo>
                  <a:pt x="3600586" y="6825329"/>
                </a:lnTo>
                <a:lnTo>
                  <a:pt x="3546183" y="6825329"/>
                </a:lnTo>
                <a:lnTo>
                  <a:pt x="3482732" y="6825329"/>
                </a:lnTo>
                <a:lnTo>
                  <a:pt x="3409537" y="6825329"/>
                </a:lnTo>
                <a:lnTo>
                  <a:pt x="3325902" y="6825329"/>
                </a:lnTo>
                <a:lnTo>
                  <a:pt x="3231132" y="6825329"/>
                </a:lnTo>
                <a:lnTo>
                  <a:pt x="3124529" y="6825329"/>
                </a:lnTo>
                <a:lnTo>
                  <a:pt x="3005399" y="6825329"/>
                </a:lnTo>
                <a:lnTo>
                  <a:pt x="2873045" y="6825329"/>
                </a:lnTo>
                <a:lnTo>
                  <a:pt x="2726771" y="6825329"/>
                </a:lnTo>
                <a:lnTo>
                  <a:pt x="2565882" y="6825329"/>
                </a:lnTo>
                <a:lnTo>
                  <a:pt x="2389680" y="6825329"/>
                </a:lnTo>
                <a:lnTo>
                  <a:pt x="2197471" y="6825329"/>
                </a:lnTo>
                <a:lnTo>
                  <a:pt x="1988558" y="6825329"/>
                </a:lnTo>
                <a:lnTo>
                  <a:pt x="1762246" y="6825329"/>
                </a:lnTo>
                <a:lnTo>
                  <a:pt x="1517837" y="6825329"/>
                </a:lnTo>
                <a:lnTo>
                  <a:pt x="1254637" y="6825329"/>
                </a:lnTo>
                <a:lnTo>
                  <a:pt x="971949" y="6825329"/>
                </a:lnTo>
                <a:lnTo>
                  <a:pt x="669078" y="6825329"/>
                </a:lnTo>
                <a:lnTo>
                  <a:pt x="345327" y="6825329"/>
                </a:lnTo>
                <a:lnTo>
                  <a:pt x="0" y="6825329"/>
                </a:lnTo>
                <a:lnTo>
                  <a:pt x="1" y="6825328"/>
                </a:lnTo>
                <a:lnTo>
                  <a:pt x="3799590" y="6825328"/>
                </a:lnTo>
                <a:cubicBezTo>
                  <a:pt x="3799590" y="1253468"/>
                  <a:pt x="3799590" y="208744"/>
                  <a:pt x="3799590" y="12858"/>
                </a:cubicBezTo>
                <a:lnTo>
                  <a:pt x="3799590" y="2"/>
                </a:lnTo>
                <a:lnTo>
                  <a:pt x="3799591" y="0"/>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a:p>
        </p:txBody>
      </p:sp>
      <p:grpSp>
        <p:nvGrpSpPr>
          <p:cNvPr id="39" name="Group 38">
            <a:extLst>
              <a:ext uri="{FF2B5EF4-FFF2-40B4-BE49-F238E27FC236}">
                <a16:creationId xmlns:a16="http://schemas.microsoft.com/office/drawing/2014/main" id="{62DB0004-AB0B-4841-9DF7-A3C71A440391}"/>
              </a:ext>
            </a:extLst>
          </p:cNvPr>
          <p:cNvGrpSpPr/>
          <p:nvPr userDrawn="1"/>
        </p:nvGrpSpPr>
        <p:grpSpPr>
          <a:xfrm>
            <a:off x="5137199" y="-17168"/>
            <a:ext cx="7072600" cy="6888376"/>
            <a:chOff x="5143137" y="-17168"/>
            <a:chExt cx="7072600" cy="6888376"/>
          </a:xfrm>
        </p:grpSpPr>
        <p:sp>
          <p:nvSpPr>
            <p:cNvPr id="40" name="Freeform 9">
              <a:extLst>
                <a:ext uri="{FF2B5EF4-FFF2-40B4-BE49-F238E27FC236}">
                  <a16:creationId xmlns:a16="http://schemas.microsoft.com/office/drawing/2014/main" id="{98AC1D3F-FBFC-BF48-939B-AB365DF2CC16}"/>
                </a:ext>
              </a:extLst>
            </p:cNvPr>
            <p:cNvSpPr>
              <a:spLocks noChangeArrowheads="1"/>
            </p:cNvSpPr>
            <p:nvPr/>
          </p:nvSpPr>
          <p:spPr bwMode="auto">
            <a:xfrm>
              <a:off x="5143137" y="-17168"/>
              <a:ext cx="3544311" cy="6888376"/>
            </a:xfrm>
            <a:custGeom>
              <a:avLst/>
              <a:gdLst>
                <a:gd name="T0" fmla="*/ 51 w 3902"/>
                <a:gd name="T1" fmla="*/ 0 h 7584"/>
                <a:gd name="T2" fmla="*/ 51 w 3902"/>
                <a:gd name="T3" fmla="*/ 0 h 7584"/>
                <a:gd name="T4" fmla="*/ 0 w 3902"/>
                <a:gd name="T5" fmla="*/ 7583 h 7584"/>
                <a:gd name="T6" fmla="*/ 1455 w 3902"/>
                <a:gd name="T7" fmla="*/ 7583 h 7584"/>
                <a:gd name="T8" fmla="*/ 3901 w 3902"/>
                <a:gd name="T9" fmla="*/ 0 h 7584"/>
                <a:gd name="T10" fmla="*/ 51 w 3902"/>
                <a:gd name="T11" fmla="*/ 0 h 7584"/>
              </a:gdLst>
              <a:ahLst/>
              <a:cxnLst>
                <a:cxn ang="0">
                  <a:pos x="T0" y="T1"/>
                </a:cxn>
                <a:cxn ang="0">
                  <a:pos x="T2" y="T3"/>
                </a:cxn>
                <a:cxn ang="0">
                  <a:pos x="T4" y="T5"/>
                </a:cxn>
                <a:cxn ang="0">
                  <a:pos x="T6" y="T7"/>
                </a:cxn>
                <a:cxn ang="0">
                  <a:pos x="T8" y="T9"/>
                </a:cxn>
                <a:cxn ang="0">
                  <a:pos x="T10" y="T11"/>
                </a:cxn>
              </a:cxnLst>
              <a:rect l="0" t="0" r="r" b="b"/>
              <a:pathLst>
                <a:path w="3902" h="7584">
                  <a:moveTo>
                    <a:pt x="51" y="0"/>
                  </a:moveTo>
                  <a:lnTo>
                    <a:pt x="51" y="0"/>
                  </a:lnTo>
                  <a:cubicBezTo>
                    <a:pt x="51" y="0"/>
                    <a:pt x="1043" y="2845"/>
                    <a:pt x="0" y="7583"/>
                  </a:cubicBezTo>
                  <a:cubicBezTo>
                    <a:pt x="1455" y="7583"/>
                    <a:pt x="1455" y="7583"/>
                    <a:pt x="1455" y="7583"/>
                  </a:cubicBezTo>
                  <a:cubicBezTo>
                    <a:pt x="1455" y="7583"/>
                    <a:pt x="3411" y="3630"/>
                    <a:pt x="3901" y="0"/>
                  </a:cubicBezTo>
                  <a:lnTo>
                    <a:pt x="51" y="0"/>
                  </a:lnTo>
                </a:path>
              </a:pathLst>
            </a:custGeom>
            <a:solidFill>
              <a:srgbClr val="006666">
                <a:alpha val="70000"/>
              </a:srgbClr>
            </a:solidFill>
            <a:ln w="9525" cap="flat">
              <a:noFill/>
              <a:bevel/>
              <a:headEnd/>
              <a:tailEnd/>
            </a:ln>
            <a:effectLst/>
          </p:spPr>
          <p:txBody>
            <a:bodyPr wrap="none" anchor="ctr"/>
            <a:lstStyle/>
            <a:p>
              <a:endParaRPr lang="en-AU" dirty="0"/>
            </a:p>
          </p:txBody>
        </p:sp>
        <p:sp>
          <p:nvSpPr>
            <p:cNvPr id="41" name="Freeform 10">
              <a:extLst>
                <a:ext uri="{FF2B5EF4-FFF2-40B4-BE49-F238E27FC236}">
                  <a16:creationId xmlns:a16="http://schemas.microsoft.com/office/drawing/2014/main" id="{84DF8959-D7C6-2048-838C-E52A520B0AAE}"/>
                </a:ext>
              </a:extLst>
            </p:cNvPr>
            <p:cNvSpPr>
              <a:spLocks noChangeArrowheads="1"/>
            </p:cNvSpPr>
            <p:nvPr/>
          </p:nvSpPr>
          <p:spPr bwMode="auto">
            <a:xfrm>
              <a:off x="8388003" y="-17168"/>
              <a:ext cx="3824652" cy="6888376"/>
            </a:xfrm>
            <a:custGeom>
              <a:avLst/>
              <a:gdLst>
                <a:gd name="T0" fmla="*/ 3102 w 4210"/>
                <a:gd name="T1" fmla="*/ 7583 h 7584"/>
                <a:gd name="T2" fmla="*/ 3102 w 4210"/>
                <a:gd name="T3" fmla="*/ 7583 h 7584"/>
                <a:gd name="T4" fmla="*/ 4209 w 4210"/>
                <a:gd name="T5" fmla="*/ 6411 h 7584"/>
                <a:gd name="T6" fmla="*/ 4209 w 4210"/>
                <a:gd name="T7" fmla="*/ 0 h 7584"/>
                <a:gd name="T8" fmla="*/ 0 w 4210"/>
                <a:gd name="T9" fmla="*/ 7583 h 7584"/>
                <a:gd name="T10" fmla="*/ 3102 w 4210"/>
                <a:gd name="T11" fmla="*/ 7583 h 7584"/>
              </a:gdLst>
              <a:ahLst/>
              <a:cxnLst>
                <a:cxn ang="0">
                  <a:pos x="T0" y="T1"/>
                </a:cxn>
                <a:cxn ang="0">
                  <a:pos x="T2" y="T3"/>
                </a:cxn>
                <a:cxn ang="0">
                  <a:pos x="T4" y="T5"/>
                </a:cxn>
                <a:cxn ang="0">
                  <a:pos x="T6" y="T7"/>
                </a:cxn>
                <a:cxn ang="0">
                  <a:pos x="T8" y="T9"/>
                </a:cxn>
                <a:cxn ang="0">
                  <a:pos x="T10" y="T11"/>
                </a:cxn>
              </a:cxnLst>
              <a:rect l="0" t="0" r="r" b="b"/>
              <a:pathLst>
                <a:path w="4210" h="7584">
                  <a:moveTo>
                    <a:pt x="3102" y="7583"/>
                  </a:moveTo>
                  <a:lnTo>
                    <a:pt x="3102" y="7583"/>
                  </a:lnTo>
                  <a:cubicBezTo>
                    <a:pt x="3707" y="7003"/>
                    <a:pt x="4209" y="6411"/>
                    <a:pt x="4209" y="6411"/>
                  </a:cubicBezTo>
                  <a:cubicBezTo>
                    <a:pt x="4209" y="0"/>
                    <a:pt x="4209" y="0"/>
                    <a:pt x="4209" y="0"/>
                  </a:cubicBezTo>
                  <a:cubicBezTo>
                    <a:pt x="4209" y="0"/>
                    <a:pt x="3012" y="3515"/>
                    <a:pt x="0" y="7583"/>
                  </a:cubicBezTo>
                  <a:lnTo>
                    <a:pt x="3102" y="7583"/>
                  </a:lnTo>
                </a:path>
              </a:pathLst>
            </a:custGeom>
            <a:solidFill>
              <a:srgbClr val="00CCCC">
                <a:alpha val="70000"/>
              </a:srgbClr>
            </a:solidFill>
            <a:ln w="9525" cap="flat">
              <a:noFill/>
              <a:bevel/>
              <a:headEnd/>
              <a:tailEnd/>
            </a:ln>
            <a:effectLst/>
          </p:spPr>
          <p:txBody>
            <a:bodyPr wrap="none" anchor="ctr"/>
            <a:lstStyle/>
            <a:p>
              <a:endParaRPr lang="en-AU" dirty="0"/>
            </a:p>
          </p:txBody>
        </p:sp>
        <p:sp>
          <p:nvSpPr>
            <p:cNvPr id="42" name="Freeform 11">
              <a:extLst>
                <a:ext uri="{FF2B5EF4-FFF2-40B4-BE49-F238E27FC236}">
                  <a16:creationId xmlns:a16="http://schemas.microsoft.com/office/drawing/2014/main" id="{6D46B642-6F57-FD4D-8D70-4D6C5090002C}"/>
                </a:ext>
              </a:extLst>
            </p:cNvPr>
            <p:cNvSpPr>
              <a:spLocks noChangeArrowheads="1"/>
            </p:cNvSpPr>
            <p:nvPr/>
          </p:nvSpPr>
          <p:spPr bwMode="auto">
            <a:xfrm>
              <a:off x="6464744" y="-17168"/>
              <a:ext cx="5750993" cy="6888376"/>
            </a:xfrm>
            <a:custGeom>
              <a:avLst/>
              <a:gdLst>
                <a:gd name="T0" fmla="*/ 0 w 6334"/>
                <a:gd name="T1" fmla="*/ 7583 h 7584"/>
                <a:gd name="T2" fmla="*/ 0 w 6334"/>
                <a:gd name="T3" fmla="*/ 7583 h 7584"/>
                <a:gd name="T4" fmla="*/ 2446 w 6334"/>
                <a:gd name="T5" fmla="*/ 0 h 7584"/>
                <a:gd name="T6" fmla="*/ 6333 w 6334"/>
                <a:gd name="T7" fmla="*/ 0 h 7584"/>
                <a:gd name="T8" fmla="*/ 2124 w 6334"/>
                <a:gd name="T9" fmla="*/ 7583 h 7584"/>
                <a:gd name="T10" fmla="*/ 0 w 6334"/>
                <a:gd name="T11" fmla="*/ 7583 h 7584"/>
              </a:gdLst>
              <a:ahLst/>
              <a:cxnLst>
                <a:cxn ang="0">
                  <a:pos x="T0" y="T1"/>
                </a:cxn>
                <a:cxn ang="0">
                  <a:pos x="T2" y="T3"/>
                </a:cxn>
                <a:cxn ang="0">
                  <a:pos x="T4" y="T5"/>
                </a:cxn>
                <a:cxn ang="0">
                  <a:pos x="T6" y="T7"/>
                </a:cxn>
                <a:cxn ang="0">
                  <a:pos x="T8" y="T9"/>
                </a:cxn>
                <a:cxn ang="0">
                  <a:pos x="T10" y="T11"/>
                </a:cxn>
              </a:cxnLst>
              <a:rect l="0" t="0" r="r" b="b"/>
              <a:pathLst>
                <a:path w="6334" h="7584">
                  <a:moveTo>
                    <a:pt x="0" y="7583"/>
                  </a:moveTo>
                  <a:lnTo>
                    <a:pt x="0" y="7583"/>
                  </a:lnTo>
                  <a:cubicBezTo>
                    <a:pt x="0" y="7583"/>
                    <a:pt x="1956" y="3630"/>
                    <a:pt x="2446" y="0"/>
                  </a:cubicBezTo>
                  <a:cubicBezTo>
                    <a:pt x="6333" y="0"/>
                    <a:pt x="6333" y="0"/>
                    <a:pt x="6333" y="0"/>
                  </a:cubicBezTo>
                  <a:cubicBezTo>
                    <a:pt x="6333" y="0"/>
                    <a:pt x="5136" y="3515"/>
                    <a:pt x="2124" y="7583"/>
                  </a:cubicBezTo>
                  <a:lnTo>
                    <a:pt x="0" y="7583"/>
                  </a:lnTo>
                </a:path>
              </a:pathLst>
            </a:custGeom>
            <a:solidFill>
              <a:srgbClr val="009999">
                <a:alpha val="70000"/>
              </a:srgbClr>
            </a:solidFill>
            <a:ln w="9525" cap="flat">
              <a:noFill/>
              <a:bevel/>
              <a:headEnd/>
              <a:tailEnd/>
            </a:ln>
            <a:effectLst/>
          </p:spPr>
          <p:txBody>
            <a:bodyPr wrap="none" anchor="ctr"/>
            <a:lstStyle/>
            <a:p>
              <a:endParaRPr lang="en-AU" dirty="0"/>
            </a:p>
          </p:txBody>
        </p:sp>
        <p:sp>
          <p:nvSpPr>
            <p:cNvPr id="43" name="Freeform 12">
              <a:extLst>
                <a:ext uri="{FF2B5EF4-FFF2-40B4-BE49-F238E27FC236}">
                  <a16:creationId xmlns:a16="http://schemas.microsoft.com/office/drawing/2014/main" id="{8FC5F9AC-8368-B548-9678-1F382E3BD1F1}"/>
                </a:ext>
              </a:extLst>
            </p:cNvPr>
            <p:cNvSpPr>
              <a:spLocks noChangeArrowheads="1"/>
            </p:cNvSpPr>
            <p:nvPr/>
          </p:nvSpPr>
          <p:spPr bwMode="auto">
            <a:xfrm>
              <a:off x="11209778" y="5802738"/>
              <a:ext cx="1005221" cy="1065295"/>
            </a:xfrm>
            <a:custGeom>
              <a:avLst/>
              <a:gdLst>
                <a:gd name="T0" fmla="*/ 0 w 1108"/>
                <a:gd name="T1" fmla="*/ 1172 h 1173"/>
                <a:gd name="T2" fmla="*/ 0 w 1108"/>
                <a:gd name="T3" fmla="*/ 1172 h 1173"/>
                <a:gd name="T4" fmla="*/ 1107 w 1108"/>
                <a:gd name="T5" fmla="*/ 0 h 1173"/>
                <a:gd name="T6" fmla="*/ 1107 w 1108"/>
                <a:gd name="T7" fmla="*/ 1172 h 1173"/>
                <a:gd name="T8" fmla="*/ 0 w 1108"/>
                <a:gd name="T9" fmla="*/ 1172 h 1173"/>
              </a:gdLst>
              <a:ahLst/>
              <a:cxnLst>
                <a:cxn ang="0">
                  <a:pos x="T0" y="T1"/>
                </a:cxn>
                <a:cxn ang="0">
                  <a:pos x="T2" y="T3"/>
                </a:cxn>
                <a:cxn ang="0">
                  <a:pos x="T4" y="T5"/>
                </a:cxn>
                <a:cxn ang="0">
                  <a:pos x="T6" y="T7"/>
                </a:cxn>
                <a:cxn ang="0">
                  <a:pos x="T8" y="T9"/>
                </a:cxn>
              </a:cxnLst>
              <a:rect l="0" t="0" r="r" b="b"/>
              <a:pathLst>
                <a:path w="1108" h="1173">
                  <a:moveTo>
                    <a:pt x="0" y="1172"/>
                  </a:moveTo>
                  <a:lnTo>
                    <a:pt x="0" y="1172"/>
                  </a:lnTo>
                  <a:cubicBezTo>
                    <a:pt x="605" y="592"/>
                    <a:pt x="1107" y="0"/>
                    <a:pt x="1107" y="0"/>
                  </a:cubicBezTo>
                  <a:cubicBezTo>
                    <a:pt x="1107" y="1172"/>
                    <a:pt x="1107" y="1172"/>
                    <a:pt x="1107" y="1172"/>
                  </a:cubicBezTo>
                  <a:lnTo>
                    <a:pt x="0" y="1172"/>
                  </a:lnTo>
                </a:path>
              </a:pathLst>
            </a:custGeom>
            <a:solidFill>
              <a:srgbClr val="74DECA">
                <a:alpha val="70000"/>
              </a:srgbClr>
            </a:solidFill>
            <a:ln w="9525" cap="flat">
              <a:noFill/>
              <a:bevel/>
              <a:headEnd/>
              <a:tailEnd/>
            </a:ln>
            <a:effectLst/>
          </p:spPr>
          <p:txBody>
            <a:bodyPr wrap="none" anchor="ctr"/>
            <a:lstStyle/>
            <a:p>
              <a:endParaRPr lang="en-AU" dirty="0"/>
            </a:p>
          </p:txBody>
        </p:sp>
      </p:grpSp>
    </p:spTree>
    <p:extLst>
      <p:ext uri="{BB962C8B-B14F-4D97-AF65-F5344CB8AC3E}">
        <p14:creationId xmlns:p14="http://schemas.microsoft.com/office/powerpoint/2010/main" val="341999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3CCC9F9-B92A-CA43-86E1-46513A4D4877}"/>
              </a:ext>
            </a:extLst>
          </p:cNvPr>
          <p:cNvSpPr>
            <a:spLocks noGrp="1"/>
          </p:cNvSpPr>
          <p:nvPr>
            <p:ph type="pic" sz="quarter" idx="11" hasCustomPrompt="1"/>
          </p:nvPr>
        </p:nvSpPr>
        <p:spPr>
          <a:xfrm>
            <a:off x="-24225" y="-24226"/>
            <a:ext cx="12237540" cy="3794610"/>
          </a:xfrm>
          <a:custGeom>
            <a:avLst/>
            <a:gdLst>
              <a:gd name="connsiteX0" fmla="*/ 0 w 12237540"/>
              <a:gd name="connsiteY0" fmla="*/ 0 h 3794610"/>
              <a:gd name="connsiteX1" fmla="*/ 12237540 w 12237540"/>
              <a:gd name="connsiteY1" fmla="*/ 0 h 3794610"/>
              <a:gd name="connsiteX2" fmla="*/ 12237540 w 12237540"/>
              <a:gd name="connsiteY2" fmla="*/ 3222335 h 3794610"/>
              <a:gd name="connsiteX3" fmla="*/ 9609897 w 12237540"/>
              <a:gd name="connsiteY3" fmla="*/ 3794610 h 3794610"/>
              <a:gd name="connsiteX4" fmla="*/ 5780451 w 12237540"/>
              <a:gd name="connsiteY4" fmla="*/ 2848678 h 3794610"/>
              <a:gd name="connsiteX5" fmla="*/ 2019938 w 12237540"/>
              <a:gd name="connsiteY5" fmla="*/ 2148526 h 3794610"/>
              <a:gd name="connsiteX6" fmla="*/ 0 w 12237540"/>
              <a:gd name="connsiteY6" fmla="*/ 2323564 h 3794610"/>
              <a:gd name="connsiteX7" fmla="*/ 0 w 12237540"/>
              <a:gd name="connsiteY7" fmla="*/ 0 h 37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7540" h="3794610">
                <a:moveTo>
                  <a:pt x="0" y="0"/>
                </a:moveTo>
                <a:cubicBezTo>
                  <a:pt x="0" y="0"/>
                  <a:pt x="0" y="0"/>
                  <a:pt x="12237540" y="0"/>
                </a:cubicBezTo>
                <a:lnTo>
                  <a:pt x="12237540" y="3222335"/>
                </a:lnTo>
                <a:cubicBezTo>
                  <a:pt x="11325983" y="3631362"/>
                  <a:pt x="10789026" y="3794610"/>
                  <a:pt x="9609897" y="3794610"/>
                </a:cubicBezTo>
                <a:cubicBezTo>
                  <a:pt x="8465236" y="3794610"/>
                  <a:pt x="7064794" y="3385583"/>
                  <a:pt x="5780451" y="2848678"/>
                </a:cubicBezTo>
                <a:cubicBezTo>
                  <a:pt x="4495200" y="2323564"/>
                  <a:pt x="3234440" y="2148526"/>
                  <a:pt x="2019938" y="2148526"/>
                </a:cubicBezTo>
                <a:cubicBezTo>
                  <a:pt x="805436" y="2148526"/>
                  <a:pt x="0" y="2323564"/>
                  <a:pt x="0" y="2323564"/>
                </a:cubicBezTo>
                <a:cubicBezTo>
                  <a:pt x="0" y="2323564"/>
                  <a:pt x="0" y="2323564"/>
                  <a:pt x="0" y="0"/>
                </a:cubicBezTo>
                <a:close/>
              </a:path>
            </a:pathLst>
          </a:custGeom>
          <a:solidFill>
            <a:schemeClr val="bg1">
              <a:lumMod val="95000"/>
            </a:schemeClr>
          </a:solidFill>
        </p:spPr>
        <p:txBody>
          <a:bodyPr wrap="square" tIns="1260000" bIns="54000">
            <a:noAutofit/>
          </a:bodyPr>
          <a:lstStyle>
            <a:lvl1pPr algn="ctr">
              <a:defRPr sz="1200"/>
            </a:lvl1pPr>
          </a:lstStyle>
          <a:p>
            <a:r>
              <a:rPr lang="en-AU" dirty="0"/>
              <a:t>Click to insert image</a:t>
            </a:r>
          </a:p>
        </p:txBody>
      </p:sp>
      <p:grpSp>
        <p:nvGrpSpPr>
          <p:cNvPr id="4" name="Group 3">
            <a:extLst>
              <a:ext uri="{FF2B5EF4-FFF2-40B4-BE49-F238E27FC236}">
                <a16:creationId xmlns:a16="http://schemas.microsoft.com/office/drawing/2014/main" id="{AA4193E0-5FED-7F4F-A9C5-E2DA8C4E93AB}"/>
              </a:ext>
            </a:extLst>
          </p:cNvPr>
          <p:cNvGrpSpPr/>
          <p:nvPr userDrawn="1"/>
        </p:nvGrpSpPr>
        <p:grpSpPr>
          <a:xfrm>
            <a:off x="-24225" y="-24225"/>
            <a:ext cx="12238449" cy="3795517"/>
            <a:chOff x="-24225" y="-24225"/>
            <a:chExt cx="12238449" cy="3795517"/>
          </a:xfrm>
        </p:grpSpPr>
        <p:sp>
          <p:nvSpPr>
            <p:cNvPr id="9" name="Freeform 1">
              <a:extLst>
                <a:ext uri="{FF2B5EF4-FFF2-40B4-BE49-F238E27FC236}">
                  <a16:creationId xmlns:a16="http://schemas.microsoft.com/office/drawing/2014/main" id="{4EBDE098-8274-5440-A270-FE13C6DAA38C}"/>
                </a:ext>
              </a:extLst>
            </p:cNvPr>
            <p:cNvSpPr>
              <a:spLocks noChangeArrowheads="1"/>
            </p:cNvSpPr>
            <p:nvPr/>
          </p:nvSpPr>
          <p:spPr bwMode="auto">
            <a:xfrm>
              <a:off x="6570939" y="-24225"/>
              <a:ext cx="5639284" cy="1671788"/>
            </a:xfrm>
            <a:custGeom>
              <a:avLst/>
              <a:gdLst>
                <a:gd name="T0" fmla="*/ 6218 w 6219"/>
                <a:gd name="T1" fmla="*/ 1841 h 1842"/>
                <a:gd name="T2" fmla="*/ 6218 w 6219"/>
                <a:gd name="T3" fmla="*/ 1841 h 1842"/>
                <a:gd name="T4" fmla="*/ 0 w 6219"/>
                <a:gd name="T5" fmla="*/ 0 h 1842"/>
                <a:gd name="T6" fmla="*/ 3515 w 6219"/>
                <a:gd name="T7" fmla="*/ 0 h 1842"/>
                <a:gd name="T8" fmla="*/ 6218 w 6219"/>
                <a:gd name="T9" fmla="*/ 1107 h 1842"/>
                <a:gd name="T10" fmla="*/ 6218 w 6219"/>
                <a:gd name="T11" fmla="*/ 1841 h 1842"/>
              </a:gdLst>
              <a:ahLst/>
              <a:cxnLst>
                <a:cxn ang="0">
                  <a:pos x="T0" y="T1"/>
                </a:cxn>
                <a:cxn ang="0">
                  <a:pos x="T2" y="T3"/>
                </a:cxn>
                <a:cxn ang="0">
                  <a:pos x="T4" y="T5"/>
                </a:cxn>
                <a:cxn ang="0">
                  <a:pos x="T6" y="T7"/>
                </a:cxn>
                <a:cxn ang="0">
                  <a:pos x="T8" y="T9"/>
                </a:cxn>
                <a:cxn ang="0">
                  <a:pos x="T10" y="T11"/>
                </a:cxn>
              </a:cxnLst>
              <a:rect l="0" t="0" r="r" b="b"/>
              <a:pathLst>
                <a:path w="6219" h="1842">
                  <a:moveTo>
                    <a:pt x="6218" y="1841"/>
                  </a:moveTo>
                  <a:lnTo>
                    <a:pt x="6218" y="1841"/>
                  </a:lnTo>
                  <a:cubicBezTo>
                    <a:pt x="2549" y="1712"/>
                    <a:pt x="0" y="0"/>
                    <a:pt x="0" y="0"/>
                  </a:cubicBezTo>
                  <a:cubicBezTo>
                    <a:pt x="3515" y="0"/>
                    <a:pt x="3515" y="0"/>
                    <a:pt x="3515" y="0"/>
                  </a:cubicBezTo>
                  <a:cubicBezTo>
                    <a:pt x="3515" y="0"/>
                    <a:pt x="4738" y="695"/>
                    <a:pt x="6218" y="1107"/>
                  </a:cubicBezTo>
                  <a:lnTo>
                    <a:pt x="6218" y="1841"/>
                  </a:lnTo>
                </a:path>
              </a:pathLst>
            </a:custGeom>
            <a:solidFill>
              <a:srgbClr val="00CCCC">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2">
              <a:extLst>
                <a:ext uri="{FF2B5EF4-FFF2-40B4-BE49-F238E27FC236}">
                  <a16:creationId xmlns:a16="http://schemas.microsoft.com/office/drawing/2014/main" id="{4BD665E7-263D-A244-A211-41B7ED96823B}"/>
                </a:ext>
              </a:extLst>
            </p:cNvPr>
            <p:cNvSpPr>
              <a:spLocks noChangeArrowheads="1"/>
            </p:cNvSpPr>
            <p:nvPr/>
          </p:nvSpPr>
          <p:spPr bwMode="auto">
            <a:xfrm>
              <a:off x="3151374" y="-24225"/>
              <a:ext cx="9058849" cy="2791646"/>
            </a:xfrm>
            <a:custGeom>
              <a:avLst/>
              <a:gdLst>
                <a:gd name="T0" fmla="*/ 9989 w 9990"/>
                <a:gd name="T1" fmla="*/ 2781 h 3078"/>
                <a:gd name="T2" fmla="*/ 9989 w 9990"/>
                <a:gd name="T3" fmla="*/ 2781 h 3078"/>
                <a:gd name="T4" fmla="*/ 9989 w 9990"/>
                <a:gd name="T5" fmla="*/ 1841 h 3078"/>
                <a:gd name="T6" fmla="*/ 3771 w 9990"/>
                <a:gd name="T7" fmla="*/ 0 h 3078"/>
                <a:gd name="T8" fmla="*/ 0 w 9990"/>
                <a:gd name="T9" fmla="*/ 0 h 3078"/>
                <a:gd name="T10" fmla="*/ 7659 w 9990"/>
                <a:gd name="T11" fmla="*/ 3038 h 3078"/>
                <a:gd name="T12" fmla="*/ 9989 w 9990"/>
                <a:gd name="T13" fmla="*/ 2781 h 3078"/>
              </a:gdLst>
              <a:ahLst/>
              <a:cxnLst>
                <a:cxn ang="0">
                  <a:pos x="T0" y="T1"/>
                </a:cxn>
                <a:cxn ang="0">
                  <a:pos x="T2" y="T3"/>
                </a:cxn>
                <a:cxn ang="0">
                  <a:pos x="T4" y="T5"/>
                </a:cxn>
                <a:cxn ang="0">
                  <a:pos x="T6" y="T7"/>
                </a:cxn>
                <a:cxn ang="0">
                  <a:pos x="T8" y="T9"/>
                </a:cxn>
                <a:cxn ang="0">
                  <a:pos x="T10" y="T11"/>
                </a:cxn>
                <a:cxn ang="0">
                  <a:pos x="T12" y="T13"/>
                </a:cxn>
              </a:cxnLst>
              <a:rect l="0" t="0" r="r" b="b"/>
              <a:pathLst>
                <a:path w="9990" h="3078">
                  <a:moveTo>
                    <a:pt x="9989" y="2781"/>
                  </a:moveTo>
                  <a:lnTo>
                    <a:pt x="9989" y="2781"/>
                  </a:lnTo>
                  <a:cubicBezTo>
                    <a:pt x="9989" y="1841"/>
                    <a:pt x="9989" y="1841"/>
                    <a:pt x="9989" y="1841"/>
                  </a:cubicBezTo>
                  <a:cubicBezTo>
                    <a:pt x="6320" y="1712"/>
                    <a:pt x="3771" y="0"/>
                    <a:pt x="3771" y="0"/>
                  </a:cubicBezTo>
                  <a:cubicBezTo>
                    <a:pt x="0" y="0"/>
                    <a:pt x="0" y="0"/>
                    <a:pt x="0" y="0"/>
                  </a:cubicBezTo>
                  <a:cubicBezTo>
                    <a:pt x="0" y="0"/>
                    <a:pt x="2961" y="2807"/>
                    <a:pt x="7659" y="3038"/>
                  </a:cubicBezTo>
                  <a:cubicBezTo>
                    <a:pt x="8238" y="3077"/>
                    <a:pt x="9294" y="3000"/>
                    <a:pt x="9989" y="2781"/>
                  </a:cubicBezTo>
                </a:path>
              </a:pathLst>
            </a:custGeom>
            <a:solidFill>
              <a:srgbClr val="74DECA">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3">
              <a:extLst>
                <a:ext uri="{FF2B5EF4-FFF2-40B4-BE49-F238E27FC236}">
                  <a16:creationId xmlns:a16="http://schemas.microsoft.com/office/drawing/2014/main" id="{0B2EDF15-3AC4-7B4E-9AB4-EEEC982333A8}"/>
                </a:ext>
              </a:extLst>
            </p:cNvPr>
            <p:cNvSpPr>
              <a:spLocks noChangeArrowheads="1"/>
            </p:cNvSpPr>
            <p:nvPr/>
          </p:nvSpPr>
          <p:spPr bwMode="auto">
            <a:xfrm>
              <a:off x="-24225" y="-24225"/>
              <a:ext cx="12238449" cy="3795517"/>
            </a:xfrm>
            <a:custGeom>
              <a:avLst/>
              <a:gdLst>
                <a:gd name="T0" fmla="*/ 13491 w 13492"/>
                <a:gd name="T1" fmla="*/ 3553 h 4185"/>
                <a:gd name="T2" fmla="*/ 13491 w 13492"/>
                <a:gd name="T3" fmla="*/ 3553 h 4185"/>
                <a:gd name="T4" fmla="*/ 10608 w 13492"/>
                <a:gd name="T5" fmla="*/ 4184 h 4185"/>
                <a:gd name="T6" fmla="*/ 6372 w 13492"/>
                <a:gd name="T7" fmla="*/ 3141 h 4185"/>
                <a:gd name="T8" fmla="*/ 2227 w 13492"/>
                <a:gd name="T9" fmla="*/ 2369 h 4185"/>
                <a:gd name="T10" fmla="*/ 0 w 13492"/>
                <a:gd name="T11" fmla="*/ 2562 h 4185"/>
                <a:gd name="T12" fmla="*/ 0 w 13492"/>
                <a:gd name="T13" fmla="*/ 0 h 4185"/>
                <a:gd name="T14" fmla="*/ 3502 w 13492"/>
                <a:gd name="T15" fmla="*/ 0 h 4185"/>
                <a:gd name="T16" fmla="*/ 11161 w 13492"/>
                <a:gd name="T17" fmla="*/ 3038 h 4185"/>
                <a:gd name="T18" fmla="*/ 13491 w 13492"/>
                <a:gd name="T19" fmla="*/ 2781 h 4185"/>
                <a:gd name="T20" fmla="*/ 13491 w 13492"/>
                <a:gd name="T21" fmla="*/ 3553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92" h="4185">
                  <a:moveTo>
                    <a:pt x="13491" y="3553"/>
                  </a:moveTo>
                  <a:lnTo>
                    <a:pt x="13491" y="3553"/>
                  </a:lnTo>
                  <a:cubicBezTo>
                    <a:pt x="12487" y="4004"/>
                    <a:pt x="11895" y="4184"/>
                    <a:pt x="10608" y="4184"/>
                  </a:cubicBezTo>
                  <a:cubicBezTo>
                    <a:pt x="9333" y="4184"/>
                    <a:pt x="7788" y="3733"/>
                    <a:pt x="6372" y="3141"/>
                  </a:cubicBezTo>
                  <a:cubicBezTo>
                    <a:pt x="4956" y="2562"/>
                    <a:pt x="3566" y="2369"/>
                    <a:pt x="2227" y="2369"/>
                  </a:cubicBezTo>
                  <a:cubicBezTo>
                    <a:pt x="901" y="2369"/>
                    <a:pt x="0" y="2562"/>
                    <a:pt x="0" y="2562"/>
                  </a:cubicBezTo>
                  <a:cubicBezTo>
                    <a:pt x="0" y="0"/>
                    <a:pt x="0" y="0"/>
                    <a:pt x="0" y="0"/>
                  </a:cubicBezTo>
                  <a:cubicBezTo>
                    <a:pt x="3502" y="0"/>
                    <a:pt x="3502" y="0"/>
                    <a:pt x="3502" y="0"/>
                  </a:cubicBezTo>
                  <a:cubicBezTo>
                    <a:pt x="3502" y="0"/>
                    <a:pt x="6463" y="2807"/>
                    <a:pt x="11161" y="3038"/>
                  </a:cubicBezTo>
                  <a:cubicBezTo>
                    <a:pt x="11740" y="3077"/>
                    <a:pt x="12796" y="3000"/>
                    <a:pt x="13491" y="2781"/>
                  </a:cubicBezTo>
                  <a:lnTo>
                    <a:pt x="13491" y="3553"/>
                  </a:lnTo>
                </a:path>
              </a:pathLst>
            </a:custGeom>
            <a:solidFill>
              <a:srgbClr val="BDF0E8">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4" name="Freeform 5">
              <a:extLst>
                <a:ext uri="{FF2B5EF4-FFF2-40B4-BE49-F238E27FC236}">
                  <a16:creationId xmlns:a16="http://schemas.microsoft.com/office/drawing/2014/main" id="{FA156060-6BE5-9147-B8A0-F256DE65C650}"/>
                </a:ext>
              </a:extLst>
            </p:cNvPr>
            <p:cNvSpPr>
              <a:spLocks noChangeArrowheads="1"/>
            </p:cNvSpPr>
            <p:nvPr/>
          </p:nvSpPr>
          <p:spPr bwMode="auto">
            <a:xfrm>
              <a:off x="9758536" y="-24225"/>
              <a:ext cx="2451688" cy="1003871"/>
            </a:xfrm>
            <a:custGeom>
              <a:avLst/>
              <a:gdLst>
                <a:gd name="T0" fmla="*/ 2703 w 2704"/>
                <a:gd name="T1" fmla="*/ 322 h 1108"/>
                <a:gd name="T2" fmla="*/ 2703 w 2704"/>
                <a:gd name="T3" fmla="*/ 322 h 1108"/>
                <a:gd name="T4" fmla="*/ 2201 w 2704"/>
                <a:gd name="T5" fmla="*/ 0 h 1108"/>
                <a:gd name="T6" fmla="*/ 0 w 2704"/>
                <a:gd name="T7" fmla="*/ 0 h 1108"/>
                <a:gd name="T8" fmla="*/ 2703 w 2704"/>
                <a:gd name="T9" fmla="*/ 1107 h 1108"/>
                <a:gd name="T10" fmla="*/ 2703 w 2704"/>
                <a:gd name="T11" fmla="*/ 322 h 1108"/>
              </a:gdLst>
              <a:ahLst/>
              <a:cxnLst>
                <a:cxn ang="0">
                  <a:pos x="T0" y="T1"/>
                </a:cxn>
                <a:cxn ang="0">
                  <a:pos x="T2" y="T3"/>
                </a:cxn>
                <a:cxn ang="0">
                  <a:pos x="T4" y="T5"/>
                </a:cxn>
                <a:cxn ang="0">
                  <a:pos x="T6" y="T7"/>
                </a:cxn>
                <a:cxn ang="0">
                  <a:pos x="T8" y="T9"/>
                </a:cxn>
                <a:cxn ang="0">
                  <a:pos x="T10" y="T11"/>
                </a:cxn>
              </a:cxnLst>
              <a:rect l="0" t="0" r="r" b="b"/>
              <a:pathLst>
                <a:path w="2704" h="1108">
                  <a:moveTo>
                    <a:pt x="2703" y="322"/>
                  </a:moveTo>
                  <a:lnTo>
                    <a:pt x="2703" y="322"/>
                  </a:lnTo>
                  <a:cubicBezTo>
                    <a:pt x="2201" y="0"/>
                    <a:pt x="2201" y="0"/>
                    <a:pt x="2201" y="0"/>
                  </a:cubicBezTo>
                  <a:cubicBezTo>
                    <a:pt x="0" y="0"/>
                    <a:pt x="0" y="0"/>
                    <a:pt x="0" y="0"/>
                  </a:cubicBezTo>
                  <a:cubicBezTo>
                    <a:pt x="0" y="0"/>
                    <a:pt x="1223" y="695"/>
                    <a:pt x="2703" y="1107"/>
                  </a:cubicBezTo>
                  <a:lnTo>
                    <a:pt x="2703" y="322"/>
                  </a:lnTo>
                </a:path>
              </a:pathLst>
            </a:custGeom>
            <a:solidFill>
              <a:srgbClr val="009999">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5" name="Freeform 6">
              <a:extLst>
                <a:ext uri="{FF2B5EF4-FFF2-40B4-BE49-F238E27FC236}">
                  <a16:creationId xmlns:a16="http://schemas.microsoft.com/office/drawing/2014/main" id="{AEF14DBE-6477-2540-A686-8F91C1395D63}"/>
                </a:ext>
              </a:extLst>
            </p:cNvPr>
            <p:cNvSpPr>
              <a:spLocks noChangeArrowheads="1"/>
            </p:cNvSpPr>
            <p:nvPr/>
          </p:nvSpPr>
          <p:spPr bwMode="auto">
            <a:xfrm>
              <a:off x="11755107" y="-21050"/>
              <a:ext cx="455942" cy="291962"/>
            </a:xfrm>
            <a:custGeom>
              <a:avLst/>
              <a:gdLst>
                <a:gd name="T0" fmla="*/ 0 w 503"/>
                <a:gd name="T1" fmla="*/ 0 h 323"/>
                <a:gd name="T2" fmla="*/ 502 w 503"/>
                <a:gd name="T3" fmla="*/ 322 h 323"/>
                <a:gd name="T4" fmla="*/ 502 w 503"/>
                <a:gd name="T5" fmla="*/ 0 h 323"/>
                <a:gd name="T6" fmla="*/ 0 w 503"/>
                <a:gd name="T7" fmla="*/ 0 h 323"/>
              </a:gdLst>
              <a:ahLst/>
              <a:cxnLst>
                <a:cxn ang="0">
                  <a:pos x="T0" y="T1"/>
                </a:cxn>
                <a:cxn ang="0">
                  <a:pos x="T2" y="T3"/>
                </a:cxn>
                <a:cxn ang="0">
                  <a:pos x="T4" y="T5"/>
                </a:cxn>
                <a:cxn ang="0">
                  <a:pos x="T6" y="T7"/>
                </a:cxn>
              </a:cxnLst>
              <a:rect l="0" t="0" r="r" b="b"/>
              <a:pathLst>
                <a:path w="503" h="323">
                  <a:moveTo>
                    <a:pt x="0" y="0"/>
                  </a:moveTo>
                  <a:lnTo>
                    <a:pt x="502" y="322"/>
                  </a:lnTo>
                  <a:lnTo>
                    <a:pt x="502" y="0"/>
                  </a:lnTo>
                  <a:lnTo>
                    <a:pt x="0" y="0"/>
                  </a:lnTo>
                </a:path>
              </a:pathLst>
            </a:custGeom>
            <a:solidFill>
              <a:srgbClr val="006666">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1364D27C-D4B4-4146-8198-6898DDE1FCF1}"/>
              </a:ext>
            </a:extLst>
          </p:cNvPr>
          <p:cNvSpPr>
            <a:spLocks noGrp="1"/>
          </p:cNvSpPr>
          <p:nvPr userDrawn="1">
            <p:ph type="title" hasCustomPrompt="1"/>
          </p:nvPr>
        </p:nvSpPr>
        <p:spPr>
          <a:xfrm>
            <a:off x="695325" y="3854450"/>
            <a:ext cx="6156325" cy="1490256"/>
          </a:xfrm>
        </p:spPr>
        <p:txBody>
          <a:bodyPr anchor="b" anchorCtr="0">
            <a:noAutofit/>
          </a:bodyPr>
          <a:lstStyle>
            <a:lvl1pPr>
              <a:defRPr sz="4800"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69CDF758-E512-A347-9814-D93B67A4B137}"/>
              </a:ext>
            </a:extLst>
          </p:cNvPr>
          <p:cNvSpPr>
            <a:spLocks noGrp="1"/>
          </p:cNvSpPr>
          <p:nvPr>
            <p:ph type="subTitle" idx="1"/>
          </p:nvPr>
        </p:nvSpPr>
        <p:spPr>
          <a:xfrm>
            <a:off x="705424" y="5904716"/>
            <a:ext cx="4535649" cy="615738"/>
          </a:xfrm>
        </p:spPr>
        <p:txBody>
          <a:bodyPr lIns="0" tIns="0" rIns="0" bIns="0" anchor="b" anchorCtr="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id="{43F7A200-BF56-3E41-9566-CC0B5D6603B5}"/>
              </a:ext>
            </a:extLst>
          </p:cNvPr>
          <p:cNvPicPr>
            <a:picLocks noChangeAspect="1"/>
          </p:cNvPicPr>
          <p:nvPr userDrawn="1"/>
        </p:nvPicPr>
        <p:blipFill>
          <a:blip r:embed="rId2"/>
          <a:stretch>
            <a:fillRect/>
          </a:stretch>
        </p:blipFill>
        <p:spPr>
          <a:xfrm>
            <a:off x="8568854" y="5506982"/>
            <a:ext cx="2925381" cy="955399"/>
          </a:xfrm>
          <a:prstGeom prst="rect">
            <a:avLst/>
          </a:prstGeom>
        </p:spPr>
      </p:pic>
    </p:spTree>
    <p:extLst>
      <p:ext uri="{BB962C8B-B14F-4D97-AF65-F5344CB8AC3E}">
        <p14:creationId xmlns:p14="http://schemas.microsoft.com/office/powerpoint/2010/main" val="19959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1CC0AC9-CB21-AC4E-8609-488DC7B4DF30}"/>
              </a:ext>
            </a:extLst>
          </p:cNvPr>
          <p:cNvGrpSpPr/>
          <p:nvPr userDrawn="1"/>
        </p:nvGrpSpPr>
        <p:grpSpPr>
          <a:xfrm>
            <a:off x="0" y="-9566"/>
            <a:ext cx="12204821" cy="6868940"/>
            <a:chOff x="0" y="-9566"/>
            <a:chExt cx="12204821" cy="6868940"/>
          </a:xfrm>
        </p:grpSpPr>
        <p:sp>
          <p:nvSpPr>
            <p:cNvPr id="14" name="Rectangle 13">
              <a:extLst>
                <a:ext uri="{FF2B5EF4-FFF2-40B4-BE49-F238E27FC236}">
                  <a16:creationId xmlns:a16="http://schemas.microsoft.com/office/drawing/2014/main" id="{03F5C85F-2924-2748-A81E-D9A49310E839}"/>
                </a:ext>
              </a:extLst>
            </p:cNvPr>
            <p:cNvSpPr/>
            <p:nvPr userDrawn="1"/>
          </p:nvSpPr>
          <p:spPr>
            <a:xfrm>
              <a:off x="0" y="-9566"/>
              <a:ext cx="12192000" cy="68675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2">
              <a:extLst>
                <a:ext uri="{FF2B5EF4-FFF2-40B4-BE49-F238E27FC236}">
                  <a16:creationId xmlns:a16="http://schemas.microsoft.com/office/drawing/2014/main" id="{C45705DA-549D-6542-A653-B07369F65606}"/>
                </a:ext>
              </a:extLst>
            </p:cNvPr>
            <p:cNvSpPr>
              <a:spLocks noChangeArrowheads="1"/>
            </p:cNvSpPr>
            <p:nvPr/>
          </p:nvSpPr>
          <p:spPr bwMode="auto">
            <a:xfrm>
              <a:off x="1490571" y="5245161"/>
              <a:ext cx="10116648" cy="1614213"/>
            </a:xfrm>
            <a:custGeom>
              <a:avLst/>
              <a:gdLst>
                <a:gd name="T0" fmla="*/ 30750 w 32477"/>
                <a:gd name="T1" fmla="*/ 4455 h 5184"/>
                <a:gd name="T2" fmla="*/ 30750 w 32477"/>
                <a:gd name="T3" fmla="*/ 4455 h 5184"/>
                <a:gd name="T4" fmla="*/ 10296 w 32477"/>
                <a:gd name="T5" fmla="*/ 0 h 5184"/>
                <a:gd name="T6" fmla="*/ 0 w 32477"/>
                <a:gd name="T7" fmla="*/ 5183 h 5184"/>
                <a:gd name="T8" fmla="*/ 32476 w 32477"/>
                <a:gd name="T9" fmla="*/ 5183 h 5184"/>
                <a:gd name="T10" fmla="*/ 30750 w 32477"/>
                <a:gd name="T11" fmla="*/ 4455 h 5184"/>
              </a:gdLst>
              <a:ahLst/>
              <a:cxnLst>
                <a:cxn ang="0">
                  <a:pos x="T0" y="T1"/>
                </a:cxn>
                <a:cxn ang="0">
                  <a:pos x="T2" y="T3"/>
                </a:cxn>
                <a:cxn ang="0">
                  <a:pos x="T4" y="T5"/>
                </a:cxn>
                <a:cxn ang="0">
                  <a:pos x="T6" y="T7"/>
                </a:cxn>
                <a:cxn ang="0">
                  <a:pos x="T8" y="T9"/>
                </a:cxn>
                <a:cxn ang="0">
                  <a:pos x="T10" y="T11"/>
                </a:cxn>
              </a:cxnLst>
              <a:rect l="0" t="0" r="r" b="b"/>
              <a:pathLst>
                <a:path w="32477" h="5184">
                  <a:moveTo>
                    <a:pt x="30750" y="4455"/>
                  </a:moveTo>
                  <a:lnTo>
                    <a:pt x="30750" y="4455"/>
                  </a:lnTo>
                  <a:cubicBezTo>
                    <a:pt x="22802" y="1402"/>
                    <a:pt x="15919" y="224"/>
                    <a:pt x="10296" y="0"/>
                  </a:cubicBezTo>
                  <a:cubicBezTo>
                    <a:pt x="7114" y="2071"/>
                    <a:pt x="3661" y="3817"/>
                    <a:pt x="0" y="5183"/>
                  </a:cubicBezTo>
                  <a:cubicBezTo>
                    <a:pt x="32476" y="5183"/>
                    <a:pt x="32476" y="5183"/>
                    <a:pt x="32476" y="5183"/>
                  </a:cubicBezTo>
                  <a:cubicBezTo>
                    <a:pt x="31398" y="4711"/>
                    <a:pt x="30750" y="4455"/>
                    <a:pt x="30750" y="4455"/>
                  </a:cubicBezTo>
                </a:path>
              </a:pathLst>
            </a:custGeom>
            <a:solidFill>
              <a:srgbClr val="009999"/>
            </a:solidFill>
            <a:ln w="9525"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sp>
          <p:nvSpPr>
            <p:cNvPr id="7" name="Freeform 3">
              <a:extLst>
                <a:ext uri="{FF2B5EF4-FFF2-40B4-BE49-F238E27FC236}">
                  <a16:creationId xmlns:a16="http://schemas.microsoft.com/office/drawing/2014/main" id="{FACFF6B4-FB7D-F34A-A84C-53F5365C9DC5}"/>
                </a:ext>
              </a:extLst>
            </p:cNvPr>
            <p:cNvSpPr>
              <a:spLocks noChangeArrowheads="1"/>
            </p:cNvSpPr>
            <p:nvPr/>
          </p:nvSpPr>
          <p:spPr bwMode="auto">
            <a:xfrm>
              <a:off x="4698389" y="2614338"/>
              <a:ext cx="7506432" cy="4243662"/>
            </a:xfrm>
            <a:custGeom>
              <a:avLst/>
              <a:gdLst>
                <a:gd name="T0" fmla="*/ 9929 w 24098"/>
                <a:gd name="T1" fmla="*/ 0 h 13625"/>
                <a:gd name="T2" fmla="*/ 9929 w 24098"/>
                <a:gd name="T3" fmla="*/ 0 h 13625"/>
                <a:gd name="T4" fmla="*/ 0 w 24098"/>
                <a:gd name="T5" fmla="*/ 8441 h 13625"/>
                <a:gd name="T6" fmla="*/ 20454 w 24098"/>
                <a:gd name="T7" fmla="*/ 12896 h 13625"/>
                <a:gd name="T8" fmla="*/ 22180 w 24098"/>
                <a:gd name="T9" fmla="*/ 13624 h 13625"/>
                <a:gd name="T10" fmla="*/ 24097 w 24098"/>
                <a:gd name="T11" fmla="*/ 13624 h 13625"/>
                <a:gd name="T12" fmla="*/ 24097 w 24098"/>
                <a:gd name="T13" fmla="*/ 7579 h 13625"/>
                <a:gd name="T14" fmla="*/ 16367 w 24098"/>
                <a:gd name="T15" fmla="*/ 2985 h 13625"/>
                <a:gd name="T16" fmla="*/ 9929 w 24098"/>
                <a:gd name="T17" fmla="*/ 0 h 1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98" h="13625">
                  <a:moveTo>
                    <a:pt x="9929" y="0"/>
                  </a:moveTo>
                  <a:lnTo>
                    <a:pt x="9929" y="0"/>
                  </a:lnTo>
                  <a:cubicBezTo>
                    <a:pt x="7039" y="3199"/>
                    <a:pt x="3699" y="6040"/>
                    <a:pt x="0" y="8441"/>
                  </a:cubicBezTo>
                  <a:cubicBezTo>
                    <a:pt x="5623" y="8665"/>
                    <a:pt x="12506" y="9843"/>
                    <a:pt x="20454" y="12896"/>
                  </a:cubicBezTo>
                  <a:cubicBezTo>
                    <a:pt x="20454" y="12896"/>
                    <a:pt x="21102" y="13152"/>
                    <a:pt x="22180" y="13624"/>
                  </a:cubicBezTo>
                  <a:cubicBezTo>
                    <a:pt x="24097" y="13624"/>
                    <a:pt x="24097" y="13624"/>
                    <a:pt x="24097" y="13624"/>
                  </a:cubicBezTo>
                  <a:cubicBezTo>
                    <a:pt x="24097" y="7579"/>
                    <a:pt x="24097" y="7579"/>
                    <a:pt x="24097" y="7579"/>
                  </a:cubicBezTo>
                  <a:cubicBezTo>
                    <a:pt x="21843" y="6064"/>
                    <a:pt x="19278" y="4518"/>
                    <a:pt x="16367" y="2985"/>
                  </a:cubicBezTo>
                  <a:cubicBezTo>
                    <a:pt x="14173" y="1833"/>
                    <a:pt x="12022" y="845"/>
                    <a:pt x="9929" y="0"/>
                  </a:cubicBezTo>
                </a:path>
              </a:pathLst>
            </a:custGeom>
            <a:solidFill>
              <a:srgbClr val="00CCCC"/>
            </a:solidFill>
            <a:ln w="9525"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 name="Freeform 4">
              <a:extLst>
                <a:ext uri="{FF2B5EF4-FFF2-40B4-BE49-F238E27FC236}">
                  <a16:creationId xmlns:a16="http://schemas.microsoft.com/office/drawing/2014/main" id="{6AE9D180-795D-3342-ADE5-8E86EF3F2398}"/>
                </a:ext>
              </a:extLst>
            </p:cNvPr>
            <p:cNvSpPr>
              <a:spLocks noChangeArrowheads="1"/>
            </p:cNvSpPr>
            <p:nvPr/>
          </p:nvSpPr>
          <p:spPr bwMode="auto">
            <a:xfrm>
              <a:off x="7792182" y="35719"/>
              <a:ext cx="4412639" cy="4938804"/>
            </a:xfrm>
            <a:custGeom>
              <a:avLst/>
              <a:gdLst>
                <a:gd name="T0" fmla="*/ 6004 w 14169"/>
                <a:gd name="T1" fmla="*/ 0 h 15858"/>
                <a:gd name="T2" fmla="*/ 6004 w 14169"/>
                <a:gd name="T3" fmla="*/ 0 h 15858"/>
                <a:gd name="T4" fmla="*/ 0 w 14169"/>
                <a:gd name="T5" fmla="*/ 8278 h 15858"/>
                <a:gd name="T6" fmla="*/ 6438 w 14169"/>
                <a:gd name="T7" fmla="*/ 11263 h 15858"/>
                <a:gd name="T8" fmla="*/ 14168 w 14169"/>
                <a:gd name="T9" fmla="*/ 15857 h 15858"/>
                <a:gd name="T10" fmla="*/ 14168 w 14169"/>
                <a:gd name="T11" fmla="*/ 5406 h 15858"/>
                <a:gd name="T12" fmla="*/ 8735 w 14169"/>
                <a:gd name="T13" fmla="*/ 1639 h 15858"/>
                <a:gd name="T14" fmla="*/ 6004 w 14169"/>
                <a:gd name="T15" fmla="*/ 0 h 15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69" h="15858">
                  <a:moveTo>
                    <a:pt x="6004" y="0"/>
                  </a:moveTo>
                  <a:lnTo>
                    <a:pt x="6004" y="0"/>
                  </a:lnTo>
                  <a:cubicBezTo>
                    <a:pt x="4316" y="2958"/>
                    <a:pt x="2300" y="5730"/>
                    <a:pt x="0" y="8278"/>
                  </a:cubicBezTo>
                  <a:cubicBezTo>
                    <a:pt x="2093" y="9123"/>
                    <a:pt x="4244" y="10111"/>
                    <a:pt x="6438" y="11263"/>
                  </a:cubicBezTo>
                  <a:cubicBezTo>
                    <a:pt x="9349" y="12796"/>
                    <a:pt x="11914" y="14342"/>
                    <a:pt x="14168" y="15857"/>
                  </a:cubicBezTo>
                  <a:cubicBezTo>
                    <a:pt x="14168" y="5406"/>
                    <a:pt x="14168" y="5406"/>
                    <a:pt x="14168" y="5406"/>
                  </a:cubicBezTo>
                  <a:cubicBezTo>
                    <a:pt x="12535" y="4150"/>
                    <a:pt x="10729" y="2891"/>
                    <a:pt x="8735" y="1639"/>
                  </a:cubicBezTo>
                  <a:cubicBezTo>
                    <a:pt x="7817" y="1065"/>
                    <a:pt x="6905" y="517"/>
                    <a:pt x="6004" y="0"/>
                  </a:cubicBezTo>
                </a:path>
              </a:pathLst>
            </a:custGeom>
            <a:solidFill>
              <a:srgbClr val="74DECA"/>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 name="Freeform 5">
              <a:extLst>
                <a:ext uri="{FF2B5EF4-FFF2-40B4-BE49-F238E27FC236}">
                  <a16:creationId xmlns:a16="http://schemas.microsoft.com/office/drawing/2014/main" id="{B7CDBF69-E1AC-0A4D-B7FB-695893EBC0D5}"/>
                </a:ext>
              </a:extLst>
            </p:cNvPr>
            <p:cNvSpPr>
              <a:spLocks noChangeArrowheads="1"/>
            </p:cNvSpPr>
            <p:nvPr/>
          </p:nvSpPr>
          <p:spPr bwMode="auto">
            <a:xfrm>
              <a:off x="9661921" y="0"/>
              <a:ext cx="2542900" cy="1719995"/>
            </a:xfrm>
            <a:custGeom>
              <a:avLst/>
              <a:gdLst>
                <a:gd name="T0" fmla="*/ 2731 w 8165"/>
                <a:gd name="T1" fmla="*/ 1756 h 5524"/>
                <a:gd name="T2" fmla="*/ 2731 w 8165"/>
                <a:gd name="T3" fmla="*/ 1756 h 5524"/>
                <a:gd name="T4" fmla="*/ 8164 w 8165"/>
                <a:gd name="T5" fmla="*/ 5523 h 5524"/>
                <a:gd name="T6" fmla="*/ 8164 w 8165"/>
                <a:gd name="T7" fmla="*/ 0 h 5524"/>
                <a:gd name="T8" fmla="*/ 66 w 8165"/>
                <a:gd name="T9" fmla="*/ 0 h 5524"/>
                <a:gd name="T10" fmla="*/ 0 w 8165"/>
                <a:gd name="T11" fmla="*/ 117 h 5524"/>
                <a:gd name="T12" fmla="*/ 2731 w 8165"/>
                <a:gd name="T13" fmla="*/ 1756 h 5524"/>
              </a:gdLst>
              <a:ahLst/>
              <a:cxnLst>
                <a:cxn ang="0">
                  <a:pos x="T0" y="T1"/>
                </a:cxn>
                <a:cxn ang="0">
                  <a:pos x="T2" y="T3"/>
                </a:cxn>
                <a:cxn ang="0">
                  <a:pos x="T4" y="T5"/>
                </a:cxn>
                <a:cxn ang="0">
                  <a:pos x="T6" y="T7"/>
                </a:cxn>
                <a:cxn ang="0">
                  <a:pos x="T8" y="T9"/>
                </a:cxn>
                <a:cxn ang="0">
                  <a:pos x="T10" y="T11"/>
                </a:cxn>
                <a:cxn ang="0">
                  <a:pos x="T12" y="T13"/>
                </a:cxn>
              </a:cxnLst>
              <a:rect l="0" t="0" r="r" b="b"/>
              <a:pathLst>
                <a:path w="8165" h="5524">
                  <a:moveTo>
                    <a:pt x="2731" y="1756"/>
                  </a:moveTo>
                  <a:lnTo>
                    <a:pt x="2731" y="1756"/>
                  </a:lnTo>
                  <a:cubicBezTo>
                    <a:pt x="4725" y="3008"/>
                    <a:pt x="6531" y="4267"/>
                    <a:pt x="8164" y="5523"/>
                  </a:cubicBezTo>
                  <a:cubicBezTo>
                    <a:pt x="8164" y="0"/>
                    <a:pt x="8164" y="0"/>
                    <a:pt x="8164" y="0"/>
                  </a:cubicBezTo>
                  <a:cubicBezTo>
                    <a:pt x="66" y="0"/>
                    <a:pt x="66" y="0"/>
                    <a:pt x="66" y="0"/>
                  </a:cubicBezTo>
                  <a:cubicBezTo>
                    <a:pt x="43" y="36"/>
                    <a:pt x="22" y="77"/>
                    <a:pt x="0" y="117"/>
                  </a:cubicBezTo>
                  <a:cubicBezTo>
                    <a:pt x="901" y="634"/>
                    <a:pt x="1813" y="1182"/>
                    <a:pt x="2731" y="1756"/>
                  </a:cubicBezTo>
                </a:path>
              </a:pathLst>
            </a:custGeom>
            <a:solidFill>
              <a:srgbClr val="BDF0E8"/>
            </a:solidFill>
            <a:ln w="9525" cap="flat">
              <a:solidFill>
                <a:schemeClr val="accent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6">
              <a:extLst>
                <a:ext uri="{FF2B5EF4-FFF2-40B4-BE49-F238E27FC236}">
                  <a16:creationId xmlns:a16="http://schemas.microsoft.com/office/drawing/2014/main" id="{F0CF7BA2-A072-3547-9A42-C70B502AD07D}"/>
                </a:ext>
              </a:extLst>
            </p:cNvPr>
            <p:cNvSpPr>
              <a:spLocks noChangeArrowheads="1"/>
            </p:cNvSpPr>
            <p:nvPr/>
          </p:nvSpPr>
          <p:spPr bwMode="auto">
            <a:xfrm>
              <a:off x="0" y="5155864"/>
              <a:ext cx="4697015" cy="1702136"/>
            </a:xfrm>
            <a:custGeom>
              <a:avLst/>
              <a:gdLst>
                <a:gd name="T0" fmla="*/ 0 w 15082"/>
                <a:gd name="T1" fmla="*/ 2213 h 5470"/>
                <a:gd name="T2" fmla="*/ 0 w 15082"/>
                <a:gd name="T3" fmla="*/ 2213 h 5470"/>
                <a:gd name="T4" fmla="*/ 0 w 15082"/>
                <a:gd name="T5" fmla="*/ 5469 h 5470"/>
                <a:gd name="T6" fmla="*/ 4785 w 15082"/>
                <a:gd name="T7" fmla="*/ 5469 h 5470"/>
                <a:gd name="T8" fmla="*/ 15081 w 15082"/>
                <a:gd name="T9" fmla="*/ 286 h 5470"/>
                <a:gd name="T10" fmla="*/ 0 w 15082"/>
                <a:gd name="T11" fmla="*/ 2213 h 5470"/>
              </a:gdLst>
              <a:ahLst/>
              <a:cxnLst>
                <a:cxn ang="0">
                  <a:pos x="T0" y="T1"/>
                </a:cxn>
                <a:cxn ang="0">
                  <a:pos x="T2" y="T3"/>
                </a:cxn>
                <a:cxn ang="0">
                  <a:pos x="T4" y="T5"/>
                </a:cxn>
                <a:cxn ang="0">
                  <a:pos x="T6" y="T7"/>
                </a:cxn>
                <a:cxn ang="0">
                  <a:pos x="T8" y="T9"/>
                </a:cxn>
                <a:cxn ang="0">
                  <a:pos x="T10" y="T11"/>
                </a:cxn>
              </a:cxnLst>
              <a:rect l="0" t="0" r="r" b="b"/>
              <a:pathLst>
                <a:path w="15082" h="5470">
                  <a:moveTo>
                    <a:pt x="0" y="2213"/>
                  </a:moveTo>
                  <a:lnTo>
                    <a:pt x="0" y="2213"/>
                  </a:lnTo>
                  <a:cubicBezTo>
                    <a:pt x="0" y="5469"/>
                    <a:pt x="0" y="5469"/>
                    <a:pt x="0" y="5469"/>
                  </a:cubicBezTo>
                  <a:cubicBezTo>
                    <a:pt x="4785" y="5469"/>
                    <a:pt x="4785" y="5469"/>
                    <a:pt x="4785" y="5469"/>
                  </a:cubicBezTo>
                  <a:cubicBezTo>
                    <a:pt x="8446" y="4103"/>
                    <a:pt x="11899" y="2357"/>
                    <a:pt x="15081" y="286"/>
                  </a:cubicBezTo>
                  <a:cubicBezTo>
                    <a:pt x="7834" y="0"/>
                    <a:pt x="2675" y="1298"/>
                    <a:pt x="0" y="2213"/>
                  </a:cubicBezTo>
                </a:path>
              </a:pathLst>
            </a:custGeom>
            <a:solidFill>
              <a:srgbClr val="33ADAD"/>
            </a:solidFill>
            <a:ln w="9525"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7">
              <a:extLst>
                <a:ext uri="{FF2B5EF4-FFF2-40B4-BE49-F238E27FC236}">
                  <a16:creationId xmlns:a16="http://schemas.microsoft.com/office/drawing/2014/main" id="{8AA7A215-1699-1549-B5A3-E4DA4B4E3511}"/>
                </a:ext>
              </a:extLst>
            </p:cNvPr>
            <p:cNvSpPr>
              <a:spLocks noChangeArrowheads="1"/>
            </p:cNvSpPr>
            <p:nvPr/>
          </p:nvSpPr>
          <p:spPr bwMode="auto">
            <a:xfrm>
              <a:off x="0" y="1122393"/>
              <a:ext cx="7790808" cy="4721744"/>
            </a:xfrm>
            <a:custGeom>
              <a:avLst/>
              <a:gdLst>
                <a:gd name="T0" fmla="*/ 15081 w 25011"/>
                <a:gd name="T1" fmla="*/ 13233 h 15161"/>
                <a:gd name="T2" fmla="*/ 15081 w 25011"/>
                <a:gd name="T3" fmla="*/ 13233 h 15161"/>
                <a:gd name="T4" fmla="*/ 25010 w 25011"/>
                <a:gd name="T5" fmla="*/ 4792 h 15161"/>
                <a:gd name="T6" fmla="*/ 0 w 25011"/>
                <a:gd name="T7" fmla="*/ 234 h 15161"/>
                <a:gd name="T8" fmla="*/ 0 w 25011"/>
                <a:gd name="T9" fmla="*/ 15160 h 15161"/>
                <a:gd name="T10" fmla="*/ 15081 w 25011"/>
                <a:gd name="T11" fmla="*/ 13233 h 15161"/>
              </a:gdLst>
              <a:ahLst/>
              <a:cxnLst>
                <a:cxn ang="0">
                  <a:pos x="T0" y="T1"/>
                </a:cxn>
                <a:cxn ang="0">
                  <a:pos x="T2" y="T3"/>
                </a:cxn>
                <a:cxn ang="0">
                  <a:pos x="T4" y="T5"/>
                </a:cxn>
                <a:cxn ang="0">
                  <a:pos x="T6" y="T7"/>
                </a:cxn>
                <a:cxn ang="0">
                  <a:pos x="T8" y="T9"/>
                </a:cxn>
                <a:cxn ang="0">
                  <a:pos x="T10" y="T11"/>
                </a:cxn>
              </a:cxnLst>
              <a:rect l="0" t="0" r="r" b="b"/>
              <a:pathLst>
                <a:path w="25011" h="15161">
                  <a:moveTo>
                    <a:pt x="15081" y="13233"/>
                  </a:moveTo>
                  <a:lnTo>
                    <a:pt x="15081" y="13233"/>
                  </a:lnTo>
                  <a:cubicBezTo>
                    <a:pt x="18780" y="10832"/>
                    <a:pt x="22120" y="7991"/>
                    <a:pt x="25010" y="4792"/>
                  </a:cubicBezTo>
                  <a:cubicBezTo>
                    <a:pt x="14914" y="725"/>
                    <a:pt x="6105" y="0"/>
                    <a:pt x="0" y="234"/>
                  </a:cubicBezTo>
                  <a:cubicBezTo>
                    <a:pt x="0" y="15160"/>
                    <a:pt x="0" y="15160"/>
                    <a:pt x="0" y="15160"/>
                  </a:cubicBezTo>
                  <a:cubicBezTo>
                    <a:pt x="2675" y="14245"/>
                    <a:pt x="7834" y="12947"/>
                    <a:pt x="15081" y="13233"/>
                  </a:cubicBezTo>
                </a:path>
              </a:pathLst>
            </a:custGeom>
            <a:solidFill>
              <a:srgbClr val="33D6D6"/>
            </a:solidFill>
            <a:ln w="952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2" name="Freeform 8">
              <a:extLst>
                <a:ext uri="{FF2B5EF4-FFF2-40B4-BE49-F238E27FC236}">
                  <a16:creationId xmlns:a16="http://schemas.microsoft.com/office/drawing/2014/main" id="{A956F957-1F63-2E46-9D8E-329E341C2D9E}"/>
                </a:ext>
              </a:extLst>
            </p:cNvPr>
            <p:cNvSpPr>
              <a:spLocks noChangeArrowheads="1"/>
            </p:cNvSpPr>
            <p:nvPr/>
          </p:nvSpPr>
          <p:spPr bwMode="auto">
            <a:xfrm>
              <a:off x="0" y="0"/>
              <a:ext cx="9660547" cy="2614338"/>
            </a:xfrm>
            <a:custGeom>
              <a:avLst/>
              <a:gdLst>
                <a:gd name="T0" fmla="*/ 25010 w 31015"/>
                <a:gd name="T1" fmla="*/ 8395 h 8396"/>
                <a:gd name="T2" fmla="*/ 25010 w 31015"/>
                <a:gd name="T3" fmla="*/ 8395 h 8396"/>
                <a:gd name="T4" fmla="*/ 31014 w 31015"/>
                <a:gd name="T5" fmla="*/ 117 h 8396"/>
                <a:gd name="T6" fmla="*/ 30810 w 31015"/>
                <a:gd name="T7" fmla="*/ 0 h 8396"/>
                <a:gd name="T8" fmla="*/ 0 w 31015"/>
                <a:gd name="T9" fmla="*/ 0 h 8396"/>
                <a:gd name="T10" fmla="*/ 0 w 31015"/>
                <a:gd name="T11" fmla="*/ 3837 h 8396"/>
                <a:gd name="T12" fmla="*/ 25010 w 31015"/>
                <a:gd name="T13" fmla="*/ 8395 h 8396"/>
              </a:gdLst>
              <a:ahLst/>
              <a:cxnLst>
                <a:cxn ang="0">
                  <a:pos x="T0" y="T1"/>
                </a:cxn>
                <a:cxn ang="0">
                  <a:pos x="T2" y="T3"/>
                </a:cxn>
                <a:cxn ang="0">
                  <a:pos x="T4" y="T5"/>
                </a:cxn>
                <a:cxn ang="0">
                  <a:pos x="T6" y="T7"/>
                </a:cxn>
                <a:cxn ang="0">
                  <a:pos x="T8" y="T9"/>
                </a:cxn>
                <a:cxn ang="0">
                  <a:pos x="T10" y="T11"/>
                </a:cxn>
                <a:cxn ang="0">
                  <a:pos x="T12" y="T13"/>
                </a:cxn>
              </a:cxnLst>
              <a:rect l="0" t="0" r="r" b="b"/>
              <a:pathLst>
                <a:path w="31015" h="8396">
                  <a:moveTo>
                    <a:pt x="25010" y="8395"/>
                  </a:moveTo>
                  <a:lnTo>
                    <a:pt x="25010" y="8395"/>
                  </a:lnTo>
                  <a:cubicBezTo>
                    <a:pt x="27310" y="5847"/>
                    <a:pt x="29326" y="3075"/>
                    <a:pt x="31014" y="117"/>
                  </a:cubicBezTo>
                  <a:cubicBezTo>
                    <a:pt x="30944" y="77"/>
                    <a:pt x="30877" y="36"/>
                    <a:pt x="30810" y="0"/>
                  </a:cubicBezTo>
                  <a:cubicBezTo>
                    <a:pt x="0" y="0"/>
                    <a:pt x="0" y="0"/>
                    <a:pt x="0" y="0"/>
                  </a:cubicBezTo>
                  <a:cubicBezTo>
                    <a:pt x="0" y="3837"/>
                    <a:pt x="0" y="3837"/>
                    <a:pt x="0" y="3837"/>
                  </a:cubicBezTo>
                  <a:cubicBezTo>
                    <a:pt x="6105" y="3603"/>
                    <a:pt x="14914" y="4328"/>
                    <a:pt x="25010" y="8395"/>
                  </a:cubicBezTo>
                </a:path>
              </a:pathLst>
            </a:custGeom>
            <a:solidFill>
              <a:srgbClr val="90E5D5"/>
            </a:solidFill>
            <a:ln w="952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3" name="Freeform 9">
              <a:extLst>
                <a:ext uri="{FF2B5EF4-FFF2-40B4-BE49-F238E27FC236}">
                  <a16:creationId xmlns:a16="http://schemas.microsoft.com/office/drawing/2014/main" id="{A5459A5B-3EB4-5948-9221-4DCC35F133F2}"/>
                </a:ext>
              </a:extLst>
            </p:cNvPr>
            <p:cNvSpPr>
              <a:spLocks noChangeArrowheads="1"/>
            </p:cNvSpPr>
            <p:nvPr/>
          </p:nvSpPr>
          <p:spPr bwMode="auto">
            <a:xfrm>
              <a:off x="9598726" y="0"/>
              <a:ext cx="82428" cy="35719"/>
            </a:xfrm>
            <a:custGeom>
              <a:avLst/>
              <a:gdLst>
                <a:gd name="T0" fmla="*/ 270 w 271"/>
                <a:gd name="T1" fmla="*/ 0 h 118"/>
                <a:gd name="T2" fmla="*/ 270 w 271"/>
                <a:gd name="T3" fmla="*/ 0 h 118"/>
                <a:gd name="T4" fmla="*/ 0 w 271"/>
                <a:gd name="T5" fmla="*/ 0 h 118"/>
                <a:gd name="T6" fmla="*/ 204 w 271"/>
                <a:gd name="T7" fmla="*/ 117 h 118"/>
                <a:gd name="T8" fmla="*/ 270 w 271"/>
                <a:gd name="T9" fmla="*/ 0 h 118"/>
              </a:gdLst>
              <a:ahLst/>
              <a:cxnLst>
                <a:cxn ang="0">
                  <a:pos x="T0" y="T1"/>
                </a:cxn>
                <a:cxn ang="0">
                  <a:pos x="T2" y="T3"/>
                </a:cxn>
                <a:cxn ang="0">
                  <a:pos x="T4" y="T5"/>
                </a:cxn>
                <a:cxn ang="0">
                  <a:pos x="T6" y="T7"/>
                </a:cxn>
                <a:cxn ang="0">
                  <a:pos x="T8" y="T9"/>
                </a:cxn>
              </a:cxnLst>
              <a:rect l="0" t="0" r="r" b="b"/>
              <a:pathLst>
                <a:path w="271" h="118">
                  <a:moveTo>
                    <a:pt x="270" y="0"/>
                  </a:moveTo>
                  <a:lnTo>
                    <a:pt x="270" y="0"/>
                  </a:lnTo>
                  <a:cubicBezTo>
                    <a:pt x="0" y="0"/>
                    <a:pt x="0" y="0"/>
                    <a:pt x="0" y="0"/>
                  </a:cubicBezTo>
                  <a:cubicBezTo>
                    <a:pt x="67" y="36"/>
                    <a:pt x="134" y="77"/>
                    <a:pt x="204" y="117"/>
                  </a:cubicBezTo>
                  <a:cubicBezTo>
                    <a:pt x="226" y="77"/>
                    <a:pt x="247" y="36"/>
                    <a:pt x="270" y="0"/>
                  </a:cubicBezTo>
                </a:path>
              </a:pathLst>
            </a:custGeom>
            <a:solidFill>
              <a:srgbClr val="CAF3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52417183-785F-0149-9562-3461F57169BD}"/>
              </a:ext>
            </a:extLst>
          </p:cNvPr>
          <p:cNvSpPr>
            <a:spLocks noGrp="1"/>
          </p:cNvSpPr>
          <p:nvPr userDrawn="1">
            <p:ph type="title" hasCustomPrompt="1"/>
          </p:nvPr>
        </p:nvSpPr>
        <p:spPr>
          <a:xfrm>
            <a:off x="695325" y="2424948"/>
            <a:ext cx="4891875" cy="2342528"/>
          </a:xfrm>
        </p:spPr>
        <p:txBody>
          <a:bodyPr/>
          <a:lstStyle>
            <a:lvl1pPr>
              <a:defRPr cap="none" baseline="0">
                <a:solidFill>
                  <a:schemeClr val="bg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F1390D36-9DE6-914D-BE09-A99CCDDD28CC}"/>
              </a:ext>
            </a:extLst>
          </p:cNvPr>
          <p:cNvSpPr>
            <a:spLocks noGrp="1"/>
          </p:cNvSpPr>
          <p:nvPr userDrawn="1">
            <p:ph type="ftr" sz="quarter" idx="10"/>
          </p:nvPr>
        </p:nvSpPr>
        <p:spPr>
          <a:xfrm>
            <a:off x="7428555" y="6117880"/>
            <a:ext cx="3493071"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23" name="Picture 22">
            <a:extLst>
              <a:ext uri="{FF2B5EF4-FFF2-40B4-BE49-F238E27FC236}">
                <a16:creationId xmlns:a16="http://schemas.microsoft.com/office/drawing/2014/main" id="{D0164D1C-4456-674F-86A6-A87BF86EFF1B}"/>
              </a:ext>
            </a:extLst>
          </p:cNvPr>
          <p:cNvPicPr>
            <a:picLocks noChangeAspect="1"/>
          </p:cNvPicPr>
          <p:nvPr userDrawn="1"/>
        </p:nvPicPr>
        <p:blipFill>
          <a:blip r:embed="rId2"/>
          <a:stretch>
            <a:fillRect/>
          </a:stretch>
        </p:blipFill>
        <p:spPr>
          <a:xfrm>
            <a:off x="665097" y="5775529"/>
            <a:ext cx="2078103" cy="678686"/>
          </a:xfrm>
          <a:prstGeom prst="rect">
            <a:avLst/>
          </a:prstGeom>
        </p:spPr>
      </p:pic>
    </p:spTree>
    <p:extLst>
      <p:ext uri="{BB962C8B-B14F-4D97-AF65-F5344CB8AC3E}">
        <p14:creationId xmlns:p14="http://schemas.microsoft.com/office/powerpoint/2010/main" val="424539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7F15D5-9A3C-724B-B3BC-FB7676509058}"/>
              </a:ext>
            </a:extLst>
          </p:cNvPr>
          <p:cNvGrpSpPr/>
          <p:nvPr userDrawn="1"/>
        </p:nvGrpSpPr>
        <p:grpSpPr>
          <a:xfrm>
            <a:off x="3190875" y="2174875"/>
            <a:ext cx="9001126" cy="4683126"/>
            <a:chOff x="3190875" y="2174875"/>
            <a:chExt cx="9001126" cy="4683126"/>
          </a:xfrm>
        </p:grpSpPr>
        <p:sp>
          <p:nvSpPr>
            <p:cNvPr id="19" name="Freeform 2">
              <a:extLst>
                <a:ext uri="{FF2B5EF4-FFF2-40B4-BE49-F238E27FC236}">
                  <a16:creationId xmlns:a16="http://schemas.microsoft.com/office/drawing/2014/main" id="{29CD4C64-CB9F-0247-9F18-41BC2292A927}"/>
                </a:ext>
              </a:extLst>
            </p:cNvPr>
            <p:cNvSpPr>
              <a:spLocks noChangeArrowheads="1"/>
            </p:cNvSpPr>
            <p:nvPr/>
          </p:nvSpPr>
          <p:spPr bwMode="auto">
            <a:xfrm>
              <a:off x="10466388" y="5087938"/>
              <a:ext cx="1725613" cy="1770063"/>
            </a:xfrm>
            <a:custGeom>
              <a:avLst/>
              <a:gdLst>
                <a:gd name="T0" fmla="*/ 0 w 4797"/>
                <a:gd name="T1" fmla="*/ 4922 h 4923"/>
                <a:gd name="T2" fmla="*/ 0 w 4797"/>
                <a:gd name="T3" fmla="*/ 4922 h 4923"/>
                <a:gd name="T4" fmla="*/ 4796 w 4797"/>
                <a:gd name="T5" fmla="*/ 4922 h 4923"/>
                <a:gd name="T6" fmla="*/ 4796 w 4797"/>
                <a:gd name="T7" fmla="*/ 0 h 4923"/>
                <a:gd name="T8" fmla="*/ 0 w 4797"/>
                <a:gd name="T9" fmla="*/ 4922 h 4923"/>
              </a:gdLst>
              <a:ahLst/>
              <a:cxnLst>
                <a:cxn ang="0">
                  <a:pos x="T0" y="T1"/>
                </a:cxn>
                <a:cxn ang="0">
                  <a:pos x="T2" y="T3"/>
                </a:cxn>
                <a:cxn ang="0">
                  <a:pos x="T4" y="T5"/>
                </a:cxn>
                <a:cxn ang="0">
                  <a:pos x="T6" y="T7"/>
                </a:cxn>
                <a:cxn ang="0">
                  <a:pos x="T8" y="T9"/>
                </a:cxn>
              </a:cxnLst>
              <a:rect l="0" t="0" r="r" b="b"/>
              <a:pathLst>
                <a:path w="4797" h="4923">
                  <a:moveTo>
                    <a:pt x="0" y="4922"/>
                  </a:moveTo>
                  <a:lnTo>
                    <a:pt x="0" y="4922"/>
                  </a:lnTo>
                  <a:cubicBezTo>
                    <a:pt x="4796" y="4922"/>
                    <a:pt x="4796" y="4922"/>
                    <a:pt x="4796" y="4922"/>
                  </a:cubicBezTo>
                  <a:cubicBezTo>
                    <a:pt x="4796" y="0"/>
                    <a:pt x="4796" y="0"/>
                    <a:pt x="4796" y="0"/>
                  </a:cubicBezTo>
                  <a:cubicBezTo>
                    <a:pt x="2660" y="1696"/>
                    <a:pt x="1113" y="3389"/>
                    <a:pt x="0" y="4922"/>
                  </a:cubicBezTo>
                </a:path>
              </a:pathLst>
            </a:custGeom>
            <a:solidFill>
              <a:srgbClr val="006666"/>
            </a:solidFill>
            <a:ln w="12700"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 name="Freeform 3">
              <a:extLst>
                <a:ext uri="{FF2B5EF4-FFF2-40B4-BE49-F238E27FC236}">
                  <a16:creationId xmlns:a16="http://schemas.microsoft.com/office/drawing/2014/main" id="{DFDA60F6-B012-4947-BBB8-E7C341A7E879}"/>
                </a:ext>
              </a:extLst>
            </p:cNvPr>
            <p:cNvSpPr>
              <a:spLocks noChangeArrowheads="1"/>
            </p:cNvSpPr>
            <p:nvPr/>
          </p:nvSpPr>
          <p:spPr bwMode="auto">
            <a:xfrm>
              <a:off x="7907338" y="3521075"/>
              <a:ext cx="4284663" cy="3336925"/>
            </a:xfrm>
            <a:custGeom>
              <a:avLst/>
              <a:gdLst>
                <a:gd name="T0" fmla="*/ 11906 w 11907"/>
                <a:gd name="T1" fmla="*/ 4351 h 9274"/>
                <a:gd name="T2" fmla="*/ 11906 w 11907"/>
                <a:gd name="T3" fmla="*/ 4351 h 9274"/>
                <a:gd name="T4" fmla="*/ 11906 w 11907"/>
                <a:gd name="T5" fmla="*/ 0 h 9274"/>
                <a:gd name="T6" fmla="*/ 11549 w 11907"/>
                <a:gd name="T7" fmla="*/ 132 h 9274"/>
                <a:gd name="T8" fmla="*/ 923 w 11907"/>
                <a:gd name="T9" fmla="*/ 6317 h 9274"/>
                <a:gd name="T10" fmla="*/ 0 w 11907"/>
                <a:gd name="T11" fmla="*/ 9273 h 9274"/>
                <a:gd name="T12" fmla="*/ 7110 w 11907"/>
                <a:gd name="T13" fmla="*/ 9273 h 9274"/>
                <a:gd name="T14" fmla="*/ 11906 w 11907"/>
                <a:gd name="T15" fmla="*/ 4351 h 9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7" h="9274">
                  <a:moveTo>
                    <a:pt x="11906" y="4351"/>
                  </a:moveTo>
                  <a:lnTo>
                    <a:pt x="11906" y="4351"/>
                  </a:lnTo>
                  <a:cubicBezTo>
                    <a:pt x="11906" y="0"/>
                    <a:pt x="11906" y="0"/>
                    <a:pt x="11906" y="0"/>
                  </a:cubicBezTo>
                  <a:cubicBezTo>
                    <a:pt x="11675" y="84"/>
                    <a:pt x="11549" y="132"/>
                    <a:pt x="11549" y="132"/>
                  </a:cubicBezTo>
                  <a:cubicBezTo>
                    <a:pt x="6896" y="1963"/>
                    <a:pt x="3449" y="4183"/>
                    <a:pt x="923" y="6317"/>
                  </a:cubicBezTo>
                  <a:cubicBezTo>
                    <a:pt x="669" y="7312"/>
                    <a:pt x="359" y="8298"/>
                    <a:pt x="0" y="9273"/>
                  </a:cubicBezTo>
                  <a:cubicBezTo>
                    <a:pt x="7110" y="9273"/>
                    <a:pt x="7110" y="9273"/>
                    <a:pt x="7110" y="9273"/>
                  </a:cubicBezTo>
                  <a:cubicBezTo>
                    <a:pt x="8223" y="7740"/>
                    <a:pt x="9770" y="6047"/>
                    <a:pt x="11906" y="4351"/>
                  </a:cubicBezTo>
                </a:path>
              </a:pathLst>
            </a:custGeom>
            <a:solidFill>
              <a:srgbClr val="009999"/>
            </a:solidFill>
            <a:ln w="1270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 name="Freeform 4">
              <a:extLst>
                <a:ext uri="{FF2B5EF4-FFF2-40B4-BE49-F238E27FC236}">
                  <a16:creationId xmlns:a16="http://schemas.microsoft.com/office/drawing/2014/main" id="{D914EA78-FB1D-6D42-A38F-A48F678CCC06}"/>
                </a:ext>
              </a:extLst>
            </p:cNvPr>
            <p:cNvSpPr>
              <a:spLocks noChangeArrowheads="1"/>
            </p:cNvSpPr>
            <p:nvPr/>
          </p:nvSpPr>
          <p:spPr bwMode="auto">
            <a:xfrm>
              <a:off x="8239125" y="2174875"/>
              <a:ext cx="3952875" cy="3619500"/>
            </a:xfrm>
            <a:custGeom>
              <a:avLst/>
              <a:gdLst>
                <a:gd name="T0" fmla="*/ 0 w 10984"/>
                <a:gd name="T1" fmla="*/ 10056 h 10057"/>
                <a:gd name="T2" fmla="*/ 0 w 10984"/>
                <a:gd name="T3" fmla="*/ 10056 h 10057"/>
                <a:gd name="T4" fmla="*/ 10626 w 10984"/>
                <a:gd name="T5" fmla="*/ 3871 h 10057"/>
                <a:gd name="T6" fmla="*/ 10983 w 10984"/>
                <a:gd name="T7" fmla="*/ 3739 h 10057"/>
                <a:gd name="T8" fmla="*/ 10983 w 10984"/>
                <a:gd name="T9" fmla="*/ 0 h 10057"/>
                <a:gd name="T10" fmla="*/ 4924 w 10984"/>
                <a:gd name="T11" fmla="*/ 1200 h 10057"/>
                <a:gd name="T12" fmla="*/ 949 w 10984"/>
                <a:gd name="T13" fmla="*/ 2463 h 10057"/>
                <a:gd name="T14" fmla="*/ 0 w 10984"/>
                <a:gd name="T15" fmla="*/ 10056 h 10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4" h="10057">
                  <a:moveTo>
                    <a:pt x="0" y="10056"/>
                  </a:moveTo>
                  <a:lnTo>
                    <a:pt x="0" y="10056"/>
                  </a:lnTo>
                  <a:cubicBezTo>
                    <a:pt x="2526" y="7922"/>
                    <a:pt x="5973" y="5702"/>
                    <a:pt x="10626" y="3871"/>
                  </a:cubicBezTo>
                  <a:cubicBezTo>
                    <a:pt x="10626" y="3871"/>
                    <a:pt x="10752" y="3823"/>
                    <a:pt x="10983" y="3739"/>
                  </a:cubicBezTo>
                  <a:cubicBezTo>
                    <a:pt x="10983" y="0"/>
                    <a:pt x="10983" y="0"/>
                    <a:pt x="10983" y="0"/>
                  </a:cubicBezTo>
                  <a:cubicBezTo>
                    <a:pt x="9171" y="234"/>
                    <a:pt x="7149" y="614"/>
                    <a:pt x="4924" y="1200"/>
                  </a:cubicBezTo>
                  <a:cubicBezTo>
                    <a:pt x="3516" y="1570"/>
                    <a:pt x="2193" y="1996"/>
                    <a:pt x="949" y="2463"/>
                  </a:cubicBezTo>
                  <a:cubicBezTo>
                    <a:pt x="966" y="4993"/>
                    <a:pt x="648" y="7548"/>
                    <a:pt x="0" y="10056"/>
                  </a:cubicBezTo>
                </a:path>
              </a:pathLst>
            </a:custGeom>
            <a:solidFill>
              <a:schemeClr val="accent3"/>
            </a:solidFill>
            <a:ln w="12700">
              <a:solidFill>
                <a:schemeClr val="accent3"/>
              </a:solidFill>
            </a:ln>
            <a:effectLst/>
          </p:spPr>
          <p:txBody>
            <a:bodyPr wrap="none" anchor="ctr"/>
            <a:lstStyle/>
            <a:p>
              <a:endParaRPr lang="en-AU"/>
            </a:p>
          </p:txBody>
        </p:sp>
        <p:sp>
          <p:nvSpPr>
            <p:cNvPr id="22" name="Freeform 5">
              <a:extLst>
                <a:ext uri="{FF2B5EF4-FFF2-40B4-BE49-F238E27FC236}">
                  <a16:creationId xmlns:a16="http://schemas.microsoft.com/office/drawing/2014/main" id="{CED66D06-04FD-5643-9A45-F7EA4029603E}"/>
                </a:ext>
              </a:extLst>
            </p:cNvPr>
            <p:cNvSpPr>
              <a:spLocks noChangeArrowheads="1"/>
            </p:cNvSpPr>
            <p:nvPr/>
          </p:nvSpPr>
          <p:spPr bwMode="auto">
            <a:xfrm>
              <a:off x="7151688" y="5794375"/>
              <a:ext cx="1085850" cy="1063625"/>
            </a:xfrm>
            <a:custGeom>
              <a:avLst/>
              <a:gdLst>
                <a:gd name="T0" fmla="*/ 0 w 3021"/>
                <a:gd name="T1" fmla="*/ 2956 h 2957"/>
                <a:gd name="T2" fmla="*/ 0 w 3021"/>
                <a:gd name="T3" fmla="*/ 2956 h 2957"/>
                <a:gd name="T4" fmla="*/ 2097 w 3021"/>
                <a:gd name="T5" fmla="*/ 2956 h 2957"/>
                <a:gd name="T6" fmla="*/ 3020 w 3021"/>
                <a:gd name="T7" fmla="*/ 0 h 2957"/>
                <a:gd name="T8" fmla="*/ 0 w 3021"/>
                <a:gd name="T9" fmla="*/ 2956 h 2957"/>
              </a:gdLst>
              <a:ahLst/>
              <a:cxnLst>
                <a:cxn ang="0">
                  <a:pos x="T0" y="T1"/>
                </a:cxn>
                <a:cxn ang="0">
                  <a:pos x="T2" y="T3"/>
                </a:cxn>
                <a:cxn ang="0">
                  <a:pos x="T4" y="T5"/>
                </a:cxn>
                <a:cxn ang="0">
                  <a:pos x="T6" y="T7"/>
                </a:cxn>
                <a:cxn ang="0">
                  <a:pos x="T8" y="T9"/>
                </a:cxn>
              </a:cxnLst>
              <a:rect l="0" t="0" r="r" b="b"/>
              <a:pathLst>
                <a:path w="3021" h="2957">
                  <a:moveTo>
                    <a:pt x="0" y="2956"/>
                  </a:moveTo>
                  <a:lnTo>
                    <a:pt x="0" y="2956"/>
                  </a:lnTo>
                  <a:cubicBezTo>
                    <a:pt x="2097" y="2956"/>
                    <a:pt x="2097" y="2956"/>
                    <a:pt x="2097" y="2956"/>
                  </a:cubicBezTo>
                  <a:cubicBezTo>
                    <a:pt x="2456" y="1981"/>
                    <a:pt x="2766" y="995"/>
                    <a:pt x="3020" y="0"/>
                  </a:cubicBezTo>
                  <a:cubicBezTo>
                    <a:pt x="1814" y="1023"/>
                    <a:pt x="817" y="2024"/>
                    <a:pt x="0" y="2956"/>
                  </a:cubicBezTo>
                </a:path>
              </a:pathLst>
            </a:custGeom>
            <a:solidFill>
              <a:srgbClr val="33ADAD"/>
            </a:solidFill>
            <a:ln w="1270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3" name="Freeform 6">
              <a:extLst>
                <a:ext uri="{FF2B5EF4-FFF2-40B4-BE49-F238E27FC236}">
                  <a16:creationId xmlns:a16="http://schemas.microsoft.com/office/drawing/2014/main" id="{E030C235-0861-D347-A801-9C419EC52463}"/>
                </a:ext>
              </a:extLst>
            </p:cNvPr>
            <p:cNvSpPr>
              <a:spLocks noChangeArrowheads="1"/>
            </p:cNvSpPr>
            <p:nvPr/>
          </p:nvSpPr>
          <p:spPr bwMode="auto">
            <a:xfrm>
              <a:off x="3190875" y="3062288"/>
              <a:ext cx="5394325" cy="3795713"/>
            </a:xfrm>
            <a:custGeom>
              <a:avLst/>
              <a:gdLst>
                <a:gd name="T0" fmla="*/ 14023 w 14990"/>
                <a:gd name="T1" fmla="*/ 7593 h 10550"/>
                <a:gd name="T2" fmla="*/ 14023 w 14990"/>
                <a:gd name="T3" fmla="*/ 7593 h 10550"/>
                <a:gd name="T4" fmla="*/ 14972 w 14990"/>
                <a:gd name="T5" fmla="*/ 0 h 10550"/>
                <a:gd name="T6" fmla="*/ 0 w 14990"/>
                <a:gd name="T7" fmla="*/ 10549 h 10550"/>
                <a:gd name="T8" fmla="*/ 11003 w 14990"/>
                <a:gd name="T9" fmla="*/ 10549 h 10550"/>
                <a:gd name="T10" fmla="*/ 14023 w 14990"/>
                <a:gd name="T11" fmla="*/ 7593 h 10550"/>
              </a:gdLst>
              <a:ahLst/>
              <a:cxnLst>
                <a:cxn ang="0">
                  <a:pos x="T0" y="T1"/>
                </a:cxn>
                <a:cxn ang="0">
                  <a:pos x="T2" y="T3"/>
                </a:cxn>
                <a:cxn ang="0">
                  <a:pos x="T4" y="T5"/>
                </a:cxn>
                <a:cxn ang="0">
                  <a:pos x="T6" y="T7"/>
                </a:cxn>
                <a:cxn ang="0">
                  <a:pos x="T8" y="T9"/>
                </a:cxn>
                <a:cxn ang="0">
                  <a:pos x="T10" y="T11"/>
                </a:cxn>
              </a:cxnLst>
              <a:rect l="0" t="0" r="r" b="b"/>
              <a:pathLst>
                <a:path w="14990" h="10550">
                  <a:moveTo>
                    <a:pt x="14023" y="7593"/>
                  </a:moveTo>
                  <a:lnTo>
                    <a:pt x="14023" y="7593"/>
                  </a:lnTo>
                  <a:cubicBezTo>
                    <a:pt x="14671" y="5085"/>
                    <a:pt x="14989" y="2530"/>
                    <a:pt x="14972" y="0"/>
                  </a:cubicBezTo>
                  <a:cubicBezTo>
                    <a:pt x="6600" y="3137"/>
                    <a:pt x="1914" y="8108"/>
                    <a:pt x="0" y="10549"/>
                  </a:cubicBezTo>
                  <a:cubicBezTo>
                    <a:pt x="11003" y="10549"/>
                    <a:pt x="11003" y="10549"/>
                    <a:pt x="11003" y="10549"/>
                  </a:cubicBezTo>
                  <a:cubicBezTo>
                    <a:pt x="11820" y="9617"/>
                    <a:pt x="12817" y="8616"/>
                    <a:pt x="14023" y="7593"/>
                  </a:cubicBezTo>
                </a:path>
              </a:pathLst>
            </a:custGeom>
            <a:solidFill>
              <a:srgbClr val="33D6D6"/>
            </a:solidFill>
            <a:ln w="12700"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grpSp>
      <p:sp>
        <p:nvSpPr>
          <p:cNvPr id="2" name="Title 1">
            <a:extLst>
              <a:ext uri="{FF2B5EF4-FFF2-40B4-BE49-F238E27FC236}">
                <a16:creationId xmlns:a16="http://schemas.microsoft.com/office/drawing/2014/main" id="{52417183-785F-0149-9562-3461F57169BD}"/>
              </a:ext>
            </a:extLst>
          </p:cNvPr>
          <p:cNvSpPr>
            <a:spLocks noGrp="1"/>
          </p:cNvSpPr>
          <p:nvPr userDrawn="1">
            <p:ph type="title" hasCustomPrompt="1"/>
          </p:nvPr>
        </p:nvSpPr>
        <p:spPr>
          <a:xfrm>
            <a:off x="695325" y="1891024"/>
            <a:ext cx="4891875" cy="2342528"/>
          </a:xfrm>
        </p:spPr>
        <p:txBody>
          <a:bodyPr/>
          <a:lstStyle>
            <a:lvl1pPr>
              <a:defRPr cap="none" baseline="0">
                <a:solidFill>
                  <a:schemeClr val="accent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F1390D36-9DE6-914D-BE09-A99CCDDD28CC}"/>
              </a:ext>
            </a:extLst>
          </p:cNvPr>
          <p:cNvSpPr>
            <a:spLocks noGrp="1"/>
          </p:cNvSpPr>
          <p:nvPr userDrawn="1">
            <p:ph type="ftr" sz="quarter" idx="10"/>
          </p:nvPr>
        </p:nvSpPr>
        <p:spPr>
          <a:xfrm>
            <a:off x="7292530" y="6117880"/>
            <a:ext cx="3629098"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13" name="Picture 12">
            <a:extLst>
              <a:ext uri="{FF2B5EF4-FFF2-40B4-BE49-F238E27FC236}">
                <a16:creationId xmlns:a16="http://schemas.microsoft.com/office/drawing/2014/main" id="{F1B819A6-CE0A-0D42-A252-C715913DBA22}"/>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05956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10801350" cy="370300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2BFD7F2B-E2BD-A74B-AB79-A3CB432C43D7}"/>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121834F-CF4F-C846-A1E1-0D55CFFCA4F2}"/>
              </a:ext>
            </a:extLst>
          </p:cNvPr>
          <p:cNvSpPr>
            <a:spLocks noGrp="1"/>
          </p:cNvSpPr>
          <p:nvPr>
            <p:ph type="sldNum" sz="quarter" idx="16"/>
          </p:nvPr>
        </p:nvSpPr>
        <p:spPr/>
        <p:txBody>
          <a:bodyPr/>
          <a:lstStyle/>
          <a:p>
            <a:fld id="{84D3DED8-CEC3-1449-A2AB-4F5665AE0AC9}" type="slidenum">
              <a:rPr lang="en-AU" smtClean="0"/>
              <a:t>‹#›</a:t>
            </a:fld>
            <a:endParaRPr lang="en-AU" dirty="0"/>
          </a:p>
        </p:txBody>
      </p:sp>
      <p:pic>
        <p:nvPicPr>
          <p:cNvPr id="16" name="Picture 15">
            <a:extLst>
              <a:ext uri="{FF2B5EF4-FFF2-40B4-BE49-F238E27FC236}">
                <a16:creationId xmlns:a16="http://schemas.microsoft.com/office/drawing/2014/main" id="{81DF9110-8C0B-1344-97EA-32D7CC11F557}"/>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9184347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1">
            <a:extLst>
              <a:ext uri="{FF2B5EF4-FFF2-40B4-BE49-F238E27FC236}">
                <a16:creationId xmlns:a16="http://schemas.microsoft.com/office/drawing/2014/main" id="{C2F14BFC-5F6A-374C-836B-8E0E4034FD7C}"/>
              </a:ext>
            </a:extLst>
          </p:cNvPr>
          <p:cNvSpPr>
            <a:spLocks noGrp="1"/>
          </p:cNvSpPr>
          <p:nvPr>
            <p:ph sz="quarter" idx="15"/>
          </p:nvPr>
        </p:nvSpPr>
        <p:spPr>
          <a:xfrm>
            <a:off x="6276675" y="1859176"/>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60CE5B04-7AD5-9D44-B982-EC7FFBF0EDB3}"/>
              </a:ext>
            </a:extLst>
          </p:cNvPr>
          <p:cNvSpPr>
            <a:spLocks noGrp="1"/>
          </p:cNvSpPr>
          <p:nvPr>
            <p:ph type="ftr" sz="quarter" idx="16"/>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506E5FCE-40E0-6745-AEAC-DBFBD7EF6B26}"/>
              </a:ext>
            </a:extLst>
          </p:cNvPr>
          <p:cNvSpPr>
            <a:spLocks noGrp="1"/>
          </p:cNvSpPr>
          <p:nvPr>
            <p:ph type="sldNum" sz="quarter" idx="17"/>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id="{302690F1-83B4-D14B-90EA-4C9F865CF721}"/>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6050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4"/>
            <a:ext cx="5220000" cy="3710564"/>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Picture Placeholder 6">
            <a:extLst>
              <a:ext uri="{FF2B5EF4-FFF2-40B4-BE49-F238E27FC236}">
                <a16:creationId xmlns:a16="http://schemas.microsoft.com/office/drawing/2014/main" id="{21911A40-863F-E742-A7F8-B7C6A3592F66}"/>
              </a:ext>
            </a:extLst>
          </p:cNvPr>
          <p:cNvSpPr>
            <a:spLocks noGrp="1"/>
          </p:cNvSpPr>
          <p:nvPr>
            <p:ph type="pic" sz="quarter" idx="15" hasCustomPrompt="1"/>
          </p:nvPr>
        </p:nvSpPr>
        <p:spPr>
          <a:xfrm>
            <a:off x="6254750" y="1858964"/>
            <a:ext cx="5241925" cy="1760852"/>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16" name="Picture Placeholder 6">
            <a:extLst>
              <a:ext uri="{FF2B5EF4-FFF2-40B4-BE49-F238E27FC236}">
                <a16:creationId xmlns:a16="http://schemas.microsoft.com/office/drawing/2014/main" id="{B2E4536E-9A90-A840-B031-0C0681A89D3B}"/>
              </a:ext>
            </a:extLst>
          </p:cNvPr>
          <p:cNvSpPr>
            <a:spLocks noGrp="1"/>
          </p:cNvSpPr>
          <p:nvPr>
            <p:ph type="pic" sz="quarter" idx="16" hasCustomPrompt="1"/>
          </p:nvPr>
        </p:nvSpPr>
        <p:spPr>
          <a:xfrm>
            <a:off x="6254750" y="3823855"/>
            <a:ext cx="5241925" cy="1753229"/>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5" name="Footer Placeholder 4">
            <a:extLst>
              <a:ext uri="{FF2B5EF4-FFF2-40B4-BE49-F238E27FC236}">
                <a16:creationId xmlns:a16="http://schemas.microsoft.com/office/drawing/2014/main" id="{084DB11B-410A-DF46-B66B-DF69B7D9E28A}"/>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8BEF3A94-6483-1F43-8B31-91790C4014B3}"/>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4" name="Picture 13">
            <a:extLst>
              <a:ext uri="{FF2B5EF4-FFF2-40B4-BE49-F238E27FC236}">
                <a16:creationId xmlns:a16="http://schemas.microsoft.com/office/drawing/2014/main" id="{BFA42588-8F00-D544-A17C-23C5FFED270B}"/>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7738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1">
            <a:extLst>
              <a:ext uri="{FF2B5EF4-FFF2-40B4-BE49-F238E27FC236}">
                <a16:creationId xmlns:a16="http://schemas.microsoft.com/office/drawing/2014/main" id="{57F41A4F-A1AA-2745-8ABA-90F01E105BF2}"/>
              </a:ext>
            </a:extLst>
          </p:cNvPr>
          <p:cNvSpPr>
            <a:spLocks noGrp="1"/>
          </p:cNvSpPr>
          <p:nvPr>
            <p:ph sz="quarter" idx="15"/>
          </p:nvPr>
        </p:nvSpPr>
        <p:spPr>
          <a:xfrm>
            <a:off x="4422000"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11">
            <a:extLst>
              <a:ext uri="{FF2B5EF4-FFF2-40B4-BE49-F238E27FC236}">
                <a16:creationId xmlns:a16="http://schemas.microsoft.com/office/drawing/2014/main" id="{A93E1894-3BA9-FC42-98DE-8C62B54EA803}"/>
              </a:ext>
            </a:extLst>
          </p:cNvPr>
          <p:cNvSpPr>
            <a:spLocks noGrp="1"/>
          </p:cNvSpPr>
          <p:nvPr>
            <p:ph sz="quarter" idx="16"/>
          </p:nvPr>
        </p:nvSpPr>
        <p:spPr>
          <a:xfrm>
            <a:off x="814867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078E868-2C24-9A49-8139-8BD3F4037063}"/>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B3914481-69CB-C549-BAA9-E8748159DF79}"/>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7BD04A67-E624-6040-ADE8-9424235239F1}"/>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82609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0FAB8-7B61-884B-961D-C7B3A8C06B3B}"/>
              </a:ext>
            </a:extLst>
          </p:cNvPr>
          <p:cNvSpPr>
            <a:spLocks noGrp="1"/>
          </p:cNvSpPr>
          <p:nvPr>
            <p:ph type="title"/>
          </p:nvPr>
        </p:nvSpPr>
        <p:spPr>
          <a:xfrm>
            <a:off x="695325" y="512763"/>
            <a:ext cx="10515600" cy="666000"/>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F46F62BA-5866-6948-9750-B811322B3135}"/>
              </a:ext>
            </a:extLst>
          </p:cNvPr>
          <p:cNvSpPr>
            <a:spLocks noGrp="1"/>
          </p:cNvSpPr>
          <p:nvPr>
            <p:ph type="body" idx="1"/>
          </p:nvPr>
        </p:nvSpPr>
        <p:spPr>
          <a:xfrm>
            <a:off x="695325" y="1858963"/>
            <a:ext cx="10801350" cy="418419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E6E1824B-8F9A-B247-855A-9F9D885DF231}"/>
              </a:ext>
            </a:extLst>
          </p:cNvPr>
          <p:cNvSpPr>
            <a:spLocks noGrp="1"/>
          </p:cNvSpPr>
          <p:nvPr>
            <p:ph type="ftr" sz="quarter" idx="3"/>
          </p:nvPr>
        </p:nvSpPr>
        <p:spPr>
          <a:xfrm>
            <a:off x="7020555" y="6125103"/>
            <a:ext cx="4114800" cy="365125"/>
          </a:xfrm>
          <a:prstGeom prst="rect">
            <a:avLst/>
          </a:prstGeom>
        </p:spPr>
        <p:txBody>
          <a:bodyPr vert="horz" lIns="0" tIns="0" rIns="0" bIns="0" rtlCol="0" anchor="b" anchorCtr="0"/>
          <a:lstStyle>
            <a:lvl1pPr algn="r">
              <a:defRPr sz="1000">
                <a:solidFill>
                  <a:schemeClr val="tx1">
                    <a:tint val="75000"/>
                  </a:schemeClr>
                </a:solidFill>
              </a:defRPr>
            </a:lvl1p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F32D78C7-2AE7-9A45-832B-7D239E503DCD}"/>
              </a:ext>
            </a:extLst>
          </p:cNvPr>
          <p:cNvSpPr>
            <a:spLocks noGrp="1"/>
          </p:cNvSpPr>
          <p:nvPr>
            <p:ph type="sldNum" sz="quarter" idx="4"/>
          </p:nvPr>
        </p:nvSpPr>
        <p:spPr>
          <a:xfrm>
            <a:off x="11139055" y="6125103"/>
            <a:ext cx="380290" cy="365125"/>
          </a:xfrm>
          <a:prstGeom prst="rect">
            <a:avLst/>
          </a:prstGeom>
        </p:spPr>
        <p:txBody>
          <a:bodyPr vert="horz" lIns="0" tIns="0" rIns="0" bIns="0" rtlCol="0" anchor="b" anchorCtr="0"/>
          <a:lstStyle>
            <a:lvl1pPr algn="r">
              <a:defRPr sz="1000">
                <a:solidFill>
                  <a:schemeClr val="tx1">
                    <a:tint val="75000"/>
                  </a:schemeClr>
                </a:solidFill>
              </a:defRPr>
            </a:lvl1pPr>
          </a:lstStyle>
          <a:p>
            <a:fld id="{84D3DED8-CEC3-1449-A2AB-4F5665AE0AC9}" type="slidenum">
              <a:rPr lang="en-AU" smtClean="0"/>
              <a:pPr/>
              <a:t>‹#›</a:t>
            </a:fld>
            <a:endParaRPr lang="en-AU" dirty="0"/>
          </a:p>
        </p:txBody>
      </p:sp>
    </p:spTree>
    <p:extLst>
      <p:ext uri="{BB962C8B-B14F-4D97-AF65-F5344CB8AC3E}">
        <p14:creationId xmlns:p14="http://schemas.microsoft.com/office/powerpoint/2010/main" val="314660995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1" r:id="rId4"/>
    <p:sldLayoutId id="2147483652" r:id="rId5"/>
    <p:sldLayoutId id="2147483650" r:id="rId6"/>
    <p:sldLayoutId id="2147483656" r:id="rId7"/>
    <p:sldLayoutId id="2147483657" r:id="rId8"/>
    <p:sldLayoutId id="2147483658" r:id="rId9"/>
    <p:sldLayoutId id="2147483659" r:id="rId10"/>
    <p:sldLayoutId id="2147483662"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242" userDrawn="1">
          <p15:clr>
            <a:srgbClr val="F26B43"/>
          </p15:clr>
        </p15:guide>
        <p15:guide id="4" orient="horz" pos="4065" userDrawn="1">
          <p15:clr>
            <a:srgbClr val="F26B43"/>
          </p15:clr>
        </p15:guide>
        <p15:guide id="5" orient="horz" pos="1171" userDrawn="1">
          <p15:clr>
            <a:srgbClr val="F26B43"/>
          </p15:clr>
        </p15:guide>
        <p15:guide id="7" orient="horz" pos="9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1.health.nsw.gov.au/pds/Pages/doc.aspx?dn=PD2019_057"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mdcalc.com/4ts-score-heparin-induced-thrombocytopenia/"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www.safetyandquality.gov.au/our-work/medication-safety/medication-chart/nimc/vteprophylaxi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dcalc.com/creatinine-clearance-cockcroft-gault-equation"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www.mdcalc.com/creatinine-clearance-cockcroft-gault-equation"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www.mdcalc.com/creatinine-clearance-cockcroft-gault-equation"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ABF4-62C7-FB45-BBB6-701939AAF9D7}"/>
              </a:ext>
            </a:extLst>
          </p:cNvPr>
          <p:cNvSpPr>
            <a:spLocks noGrp="1"/>
          </p:cNvSpPr>
          <p:nvPr>
            <p:ph type="ctrTitle"/>
          </p:nvPr>
        </p:nvSpPr>
        <p:spPr/>
        <p:txBody>
          <a:bodyPr/>
          <a:lstStyle/>
          <a:p>
            <a:r>
              <a:rPr lang="en-AU" sz="4000" dirty="0"/>
              <a:t>Adult Venous Thromboembolism (VTE) Risk Assessment Tool</a:t>
            </a:r>
          </a:p>
        </p:txBody>
      </p:sp>
      <p:sp>
        <p:nvSpPr>
          <p:cNvPr id="3" name="Subtitle 2">
            <a:extLst>
              <a:ext uri="{FF2B5EF4-FFF2-40B4-BE49-F238E27FC236}">
                <a16:creationId xmlns:a16="http://schemas.microsoft.com/office/drawing/2014/main" id="{E1B04690-73C2-074E-B65D-76AFF0BD7801}"/>
              </a:ext>
            </a:extLst>
          </p:cNvPr>
          <p:cNvSpPr>
            <a:spLocks noGrp="1"/>
          </p:cNvSpPr>
          <p:nvPr>
            <p:ph type="subTitle" idx="1"/>
          </p:nvPr>
        </p:nvSpPr>
        <p:spPr/>
        <p:txBody>
          <a:bodyPr/>
          <a:lstStyle/>
          <a:p>
            <a:r>
              <a:rPr lang="en-AU" dirty="0">
                <a:highlight>
                  <a:srgbClr val="FFFF00"/>
                </a:highlight>
              </a:rPr>
              <a:t>Name of presenter</a:t>
            </a:r>
          </a:p>
          <a:p>
            <a:r>
              <a:rPr lang="en-AU" dirty="0">
                <a:highlight>
                  <a:srgbClr val="FFFF00"/>
                </a:highlight>
              </a:rPr>
              <a:t>Insert presenter’s position</a:t>
            </a:r>
          </a:p>
          <a:p>
            <a:r>
              <a:rPr lang="en-AU" dirty="0">
                <a:highlight>
                  <a:srgbClr val="FFFF00"/>
                </a:highlight>
              </a:rPr>
              <a:t>Insert the presenter’s facility</a:t>
            </a:r>
          </a:p>
        </p:txBody>
      </p:sp>
      <p:sp>
        <p:nvSpPr>
          <p:cNvPr id="5" name="TextBox 4">
            <a:extLst>
              <a:ext uri="{FF2B5EF4-FFF2-40B4-BE49-F238E27FC236}">
                <a16:creationId xmlns:a16="http://schemas.microsoft.com/office/drawing/2014/main" id="{AE0EF8AC-5703-4DCB-B210-67EA32A5C84B}"/>
              </a:ext>
            </a:extLst>
          </p:cNvPr>
          <p:cNvSpPr txBox="1"/>
          <p:nvPr/>
        </p:nvSpPr>
        <p:spPr>
          <a:xfrm>
            <a:off x="4318634" y="6446412"/>
            <a:ext cx="4596765" cy="338554"/>
          </a:xfrm>
          <a:prstGeom prst="rect">
            <a:avLst/>
          </a:prstGeom>
          <a:noFill/>
        </p:spPr>
        <p:txBody>
          <a:bodyPr wrap="square" rtlCol="0">
            <a:spAutoFit/>
          </a:bodyPr>
          <a:lstStyle/>
          <a:p>
            <a:pPr algn="r"/>
            <a:r>
              <a:rPr lang="en-AU" sz="800" dirty="0">
                <a:solidFill>
                  <a:schemeClr val="tx1">
                    <a:lumMod val="50000"/>
                    <a:lumOff val="50000"/>
                  </a:schemeClr>
                </a:solidFill>
              </a:rPr>
              <a:t>Adult Venous Thromboembolism (VTE) Risk Assessment Tool, </a:t>
            </a:r>
          </a:p>
          <a:p>
            <a:pPr algn="r"/>
            <a:r>
              <a:rPr lang="en-AU" sz="800" dirty="0">
                <a:solidFill>
                  <a:schemeClr val="tx1">
                    <a:lumMod val="50000"/>
                    <a:lumOff val="50000"/>
                  </a:schemeClr>
                </a:solidFill>
              </a:rPr>
              <a:t>Released 2015, updated 2021 © Clinical Excellence Commission 2015. SHPN (CEC) 210393</a:t>
            </a:r>
          </a:p>
        </p:txBody>
      </p:sp>
    </p:spTree>
    <p:extLst>
      <p:ext uri="{BB962C8B-B14F-4D97-AF65-F5344CB8AC3E}">
        <p14:creationId xmlns:p14="http://schemas.microsoft.com/office/powerpoint/2010/main" val="351320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925" y="352424"/>
            <a:ext cx="10801350" cy="666505"/>
          </a:xfrm>
        </p:spPr>
        <p:txBody>
          <a:bodyPr/>
          <a:lstStyle/>
          <a:p>
            <a:r>
              <a:rPr lang="en-AU" sz="4000" dirty="0"/>
              <a:t>What’s the Harm?</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10</a:t>
            </a:fld>
            <a:endParaRPr lang="en-AU" dirty="0"/>
          </a:p>
        </p:txBody>
      </p:sp>
      <p:graphicFrame>
        <p:nvGraphicFramePr>
          <p:cNvPr id="8" name="Content Placeholder 4">
            <a:extLst>
              <a:ext uri="{FF2B5EF4-FFF2-40B4-BE49-F238E27FC236}">
                <a16:creationId xmlns:a16="http://schemas.microsoft.com/office/drawing/2014/main" id="{52493314-8DE0-4257-8CC7-708CAAE150F6}"/>
              </a:ext>
            </a:extLst>
          </p:cNvPr>
          <p:cNvGraphicFramePr>
            <a:graphicFrameLocks/>
          </p:cNvGraphicFramePr>
          <p:nvPr>
            <p:extLst>
              <p:ext uri="{D42A27DB-BD31-4B8C-83A1-F6EECF244321}">
                <p14:modId xmlns:p14="http://schemas.microsoft.com/office/powerpoint/2010/main" val="2861684645"/>
              </p:ext>
            </p:extLst>
          </p:nvPr>
        </p:nvGraphicFramePr>
        <p:xfrm>
          <a:off x="3324855" y="1117600"/>
          <a:ext cx="7012945" cy="4272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02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11</a:t>
            </a:fld>
            <a:endParaRPr lang="en-AU" dirty="0"/>
          </a:p>
        </p:txBody>
      </p:sp>
      <p:sp>
        <p:nvSpPr>
          <p:cNvPr id="9" name="Title 4">
            <a:extLst>
              <a:ext uri="{FF2B5EF4-FFF2-40B4-BE49-F238E27FC236}">
                <a16:creationId xmlns:a16="http://schemas.microsoft.com/office/drawing/2014/main" id="{48600DAE-7FDC-4F25-A8ED-F3AA554D8E77}"/>
              </a:ext>
            </a:extLst>
          </p:cNvPr>
          <p:cNvSpPr txBox="1">
            <a:spLocks/>
          </p:cNvSpPr>
          <p:nvPr/>
        </p:nvSpPr>
        <p:spPr>
          <a:xfrm>
            <a:off x="829592" y="431172"/>
            <a:ext cx="10972800" cy="85010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AU" sz="4000" dirty="0"/>
              <a:t>The VTE Prevention Program</a:t>
            </a:r>
          </a:p>
        </p:txBody>
      </p:sp>
      <p:graphicFrame>
        <p:nvGraphicFramePr>
          <p:cNvPr id="10" name="Diagram 9">
            <a:extLst>
              <a:ext uri="{FF2B5EF4-FFF2-40B4-BE49-F238E27FC236}">
                <a16:creationId xmlns:a16="http://schemas.microsoft.com/office/drawing/2014/main" id="{7C06E909-E8B4-4ECF-B861-EA15A0638E2A}"/>
              </a:ext>
            </a:extLst>
          </p:cNvPr>
          <p:cNvGraphicFramePr/>
          <p:nvPr>
            <p:extLst>
              <p:ext uri="{D42A27DB-BD31-4B8C-83A1-F6EECF244321}">
                <p14:modId xmlns:p14="http://schemas.microsoft.com/office/powerpoint/2010/main" val="315528357"/>
              </p:ext>
            </p:extLst>
          </p:nvPr>
        </p:nvGraphicFramePr>
        <p:xfrm>
          <a:off x="2700587" y="1263138"/>
          <a:ext cx="7230813" cy="402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a:extLst>
              <a:ext uri="{FF2B5EF4-FFF2-40B4-BE49-F238E27FC236}">
                <a16:creationId xmlns:a16="http://schemas.microsoft.com/office/drawing/2014/main" id="{67EAD15B-EC81-4F22-A95E-B18E2F7DA7F8}"/>
              </a:ext>
            </a:extLst>
          </p:cNvPr>
          <p:cNvSpPr/>
          <p:nvPr/>
        </p:nvSpPr>
        <p:spPr>
          <a:xfrm>
            <a:off x="5082015" y="2319905"/>
            <a:ext cx="2467955" cy="6515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904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12</a:t>
            </a:fld>
            <a:endParaRPr lang="en-AU" dirty="0"/>
          </a:p>
        </p:txBody>
      </p:sp>
      <p:sp>
        <p:nvSpPr>
          <p:cNvPr id="9" name="Title 4">
            <a:extLst>
              <a:ext uri="{FF2B5EF4-FFF2-40B4-BE49-F238E27FC236}">
                <a16:creationId xmlns:a16="http://schemas.microsoft.com/office/drawing/2014/main" id="{48600DAE-7FDC-4F25-A8ED-F3AA554D8E77}"/>
              </a:ext>
            </a:extLst>
          </p:cNvPr>
          <p:cNvSpPr txBox="1">
            <a:spLocks/>
          </p:cNvSpPr>
          <p:nvPr/>
        </p:nvSpPr>
        <p:spPr>
          <a:xfrm>
            <a:off x="-2021845" y="509429"/>
            <a:ext cx="10972800" cy="85010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AU" sz="4000" dirty="0"/>
              <a:t>VTE Risk Assessment</a:t>
            </a:r>
          </a:p>
        </p:txBody>
      </p:sp>
      <p:sp>
        <p:nvSpPr>
          <p:cNvPr id="2" name="Rectangle 1">
            <a:extLst>
              <a:ext uri="{FF2B5EF4-FFF2-40B4-BE49-F238E27FC236}">
                <a16:creationId xmlns:a16="http://schemas.microsoft.com/office/drawing/2014/main" id="{512F22B5-9220-47EA-B4CE-9656A34C6EF4}"/>
              </a:ext>
            </a:extLst>
          </p:cNvPr>
          <p:cNvSpPr/>
          <p:nvPr/>
        </p:nvSpPr>
        <p:spPr>
          <a:xfrm>
            <a:off x="924555" y="1107845"/>
            <a:ext cx="6096000" cy="5016758"/>
          </a:xfrm>
          <a:prstGeom prst="rect">
            <a:avLst/>
          </a:prstGeom>
        </p:spPr>
        <p:txBody>
          <a:bodyPr>
            <a:spAutoFit/>
          </a:bodyPr>
          <a:lstStyle/>
          <a:p>
            <a:r>
              <a:rPr lang="en-AU" sz="2400" b="1" dirty="0">
                <a:solidFill>
                  <a:schemeClr val="accent6">
                    <a:lumMod val="75000"/>
                    <a:lumOff val="25000"/>
                  </a:schemeClr>
                </a:solidFill>
              </a:rPr>
              <a:t>The </a:t>
            </a:r>
            <a:r>
              <a:rPr lang="en-AU" sz="2400" b="1" dirty="0">
                <a:solidFill>
                  <a:schemeClr val="accent6">
                    <a:lumMod val="75000"/>
                    <a:lumOff val="25000"/>
                  </a:schemeClr>
                </a:solidFill>
                <a:hlinkClick r:id="rId3"/>
              </a:rPr>
              <a:t>NSW Health Prevention of Venous Thromboembolism policy </a:t>
            </a:r>
            <a:r>
              <a:rPr lang="en-AU" sz="2400" dirty="0">
                <a:solidFill>
                  <a:schemeClr val="accent6">
                    <a:lumMod val="75000"/>
                    <a:lumOff val="25000"/>
                  </a:schemeClr>
                </a:solidFill>
              </a:rPr>
              <a:t>states that the MO must :</a:t>
            </a:r>
          </a:p>
          <a:p>
            <a:endParaRPr lang="en-AU" sz="2400" dirty="0">
              <a:solidFill>
                <a:schemeClr val="accent6">
                  <a:lumMod val="75000"/>
                  <a:lumOff val="25000"/>
                </a:schemeClr>
              </a:solidFill>
            </a:endParaRPr>
          </a:p>
          <a:p>
            <a:pPr marL="342900" indent="-342900">
              <a:buFont typeface="Arial" panose="020B0604020202020204" pitchFamily="34" charset="0"/>
              <a:buChar char="•"/>
            </a:pPr>
            <a:r>
              <a:rPr lang="en-AU" sz="2000" dirty="0">
                <a:solidFill>
                  <a:schemeClr val="accent6">
                    <a:lumMod val="75000"/>
                    <a:lumOff val="25000"/>
                  </a:schemeClr>
                </a:solidFill>
              </a:rPr>
              <a:t>Assess VTE risk within 24 hours of admission</a:t>
            </a:r>
          </a:p>
          <a:p>
            <a:pPr marL="342900" indent="-342900">
              <a:buFont typeface="Arial" panose="020B0604020202020204" pitchFamily="34" charset="0"/>
              <a:buChar char="•"/>
            </a:pPr>
            <a:r>
              <a:rPr lang="en-AU" sz="2000" dirty="0">
                <a:solidFill>
                  <a:schemeClr val="accent6">
                    <a:lumMod val="75000"/>
                    <a:lumOff val="25000"/>
                  </a:schemeClr>
                </a:solidFill>
              </a:rPr>
              <a:t>Review bleeding risk and prescribe appropriate prophylaxis</a:t>
            </a:r>
          </a:p>
          <a:p>
            <a:pPr marL="342900" indent="-342900">
              <a:buFont typeface="Arial" panose="020B0604020202020204" pitchFamily="34" charset="0"/>
              <a:buChar char="•"/>
            </a:pPr>
            <a:r>
              <a:rPr lang="en-AU" sz="2000" dirty="0">
                <a:solidFill>
                  <a:schemeClr val="accent6">
                    <a:lumMod val="75000"/>
                    <a:lumOff val="25000"/>
                  </a:schemeClr>
                </a:solidFill>
              </a:rPr>
              <a:t>Discuss treatment with the patient</a:t>
            </a:r>
          </a:p>
          <a:p>
            <a:pPr marL="342900" indent="-342900">
              <a:buFont typeface="Arial" panose="020B0604020202020204" pitchFamily="34" charset="0"/>
              <a:buChar char="•"/>
            </a:pPr>
            <a:r>
              <a:rPr lang="en-AU" sz="2000" dirty="0">
                <a:solidFill>
                  <a:schemeClr val="accent6">
                    <a:lumMod val="75000"/>
                    <a:lumOff val="25000"/>
                  </a:schemeClr>
                </a:solidFill>
              </a:rPr>
              <a:t>Document VTE risk assessment and prophylaxis treatment </a:t>
            </a:r>
          </a:p>
          <a:p>
            <a:pPr marL="342900" indent="-342900">
              <a:buFont typeface="Arial" panose="020B0604020202020204" pitchFamily="34" charset="0"/>
              <a:buChar char="•"/>
            </a:pPr>
            <a:r>
              <a:rPr lang="en-AU" sz="2000" dirty="0">
                <a:solidFill>
                  <a:schemeClr val="accent6">
                    <a:lumMod val="75000"/>
                    <a:lumOff val="25000"/>
                  </a:schemeClr>
                </a:solidFill>
              </a:rPr>
              <a:t>Reassess VTE risk regularly  (at least every 7 days), if clinical condition changes, and at transfer of care</a:t>
            </a:r>
          </a:p>
          <a:p>
            <a:pPr marL="342900" indent="-342900">
              <a:buFont typeface="Arial" panose="020B0604020202020204" pitchFamily="34" charset="0"/>
              <a:buChar char="•"/>
            </a:pPr>
            <a:endParaRPr lang="en-AU" sz="2000" dirty="0"/>
          </a:p>
          <a:p>
            <a:endParaRPr lang="en-AU" sz="2400" dirty="0"/>
          </a:p>
        </p:txBody>
      </p:sp>
      <p:pic>
        <p:nvPicPr>
          <p:cNvPr id="3" name="Picture 2">
            <a:extLst>
              <a:ext uri="{FF2B5EF4-FFF2-40B4-BE49-F238E27FC236}">
                <a16:creationId xmlns:a16="http://schemas.microsoft.com/office/drawing/2014/main" id="{6CE35408-0707-4766-AAA0-9B65DC26AA20}"/>
              </a:ext>
            </a:extLst>
          </p:cNvPr>
          <p:cNvPicPr>
            <a:picLocks noChangeAspect="1"/>
          </p:cNvPicPr>
          <p:nvPr/>
        </p:nvPicPr>
        <p:blipFill rotWithShape="1">
          <a:blip r:embed="rId4"/>
          <a:srcRect t="799"/>
          <a:stretch/>
        </p:blipFill>
        <p:spPr>
          <a:xfrm>
            <a:off x="7020555" y="733397"/>
            <a:ext cx="4808213" cy="4728619"/>
          </a:xfrm>
          <a:prstGeom prst="rect">
            <a:avLst/>
          </a:prstGeom>
        </p:spPr>
      </p:pic>
    </p:spTree>
    <p:extLst>
      <p:ext uri="{BB962C8B-B14F-4D97-AF65-F5344CB8AC3E}">
        <p14:creationId xmlns:p14="http://schemas.microsoft.com/office/powerpoint/2010/main" val="378709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485318"/>
            <a:ext cx="10801350" cy="666505"/>
          </a:xfrm>
        </p:spPr>
        <p:txBody>
          <a:bodyPr/>
          <a:lstStyle/>
          <a:p>
            <a:r>
              <a:rPr lang="en-AU" sz="4000" dirty="0"/>
              <a:t>About the VTE Risk Assessment Tool</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13</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17995" y="1194438"/>
            <a:ext cx="10801350" cy="3703007"/>
          </a:xfrm>
        </p:spPr>
        <p:txBody>
          <a:bodyPr/>
          <a:lstStyle/>
          <a:p>
            <a:pPr>
              <a:lnSpc>
                <a:spcPct val="100000"/>
              </a:lnSpc>
            </a:pPr>
            <a:r>
              <a:rPr lang="en-AU" sz="2000" dirty="0"/>
              <a:t>The CEC’s Adult Venous Thromboembolism Risk Assessment Tool was developed to:  </a:t>
            </a:r>
          </a:p>
          <a:p>
            <a:pPr marL="342900" indent="-342900">
              <a:lnSpc>
                <a:spcPct val="100000"/>
              </a:lnSpc>
              <a:buFont typeface="Arial" panose="020B0604020202020204" pitchFamily="34" charset="0"/>
              <a:buChar char="•"/>
            </a:pPr>
            <a:r>
              <a:rPr lang="en-AU" sz="2000" dirty="0"/>
              <a:t>aid MOs with assessing and managing VTE risk </a:t>
            </a:r>
          </a:p>
          <a:p>
            <a:pPr marL="342900" indent="-342900">
              <a:lnSpc>
                <a:spcPct val="100000"/>
              </a:lnSpc>
              <a:buFont typeface="Arial" panose="020B0604020202020204" pitchFamily="34" charset="0"/>
              <a:buChar char="•"/>
            </a:pPr>
            <a:r>
              <a:rPr lang="en-AU" sz="2000" dirty="0"/>
              <a:t>provide a </a:t>
            </a:r>
            <a:r>
              <a:rPr lang="en-AU" sz="2000" b="1" dirty="0"/>
              <a:t>standardised approach</a:t>
            </a:r>
            <a:r>
              <a:rPr lang="en-AU" sz="2000" dirty="0"/>
              <a:t> to VTE Risk Assessment </a:t>
            </a:r>
          </a:p>
          <a:p>
            <a:pPr marL="342900" indent="-342900">
              <a:lnSpc>
                <a:spcPct val="100000"/>
              </a:lnSpc>
              <a:buFont typeface="Arial" panose="020B0604020202020204" pitchFamily="34" charset="0"/>
              <a:buChar char="•"/>
            </a:pPr>
            <a:r>
              <a:rPr lang="en-AU" sz="2000" dirty="0"/>
              <a:t>provide a form of </a:t>
            </a:r>
            <a:r>
              <a:rPr lang="en-AU" sz="2000" b="1" dirty="0"/>
              <a:t>documentation</a:t>
            </a:r>
            <a:r>
              <a:rPr lang="en-AU" sz="2000" dirty="0"/>
              <a:t> showing the MO’s risk assessment process and decision</a:t>
            </a:r>
          </a:p>
          <a:p>
            <a:pPr>
              <a:lnSpc>
                <a:spcPct val="100000"/>
              </a:lnSpc>
            </a:pPr>
            <a:endParaRPr lang="en-AU" sz="2000" dirty="0"/>
          </a:p>
          <a:p>
            <a:pPr>
              <a:lnSpc>
                <a:spcPct val="100000"/>
              </a:lnSpc>
            </a:pPr>
            <a:r>
              <a:rPr lang="en-AU" sz="2000" dirty="0"/>
              <a:t>Please note: </a:t>
            </a:r>
          </a:p>
          <a:p>
            <a:pPr marL="342900" indent="-342900">
              <a:lnSpc>
                <a:spcPct val="100000"/>
              </a:lnSpc>
              <a:buFont typeface="Arial" panose="020B0604020202020204" pitchFamily="34" charset="0"/>
              <a:buChar char="•"/>
            </a:pPr>
            <a:r>
              <a:rPr lang="en-AU" sz="2000" dirty="0"/>
              <a:t>The tool should be used for </a:t>
            </a:r>
            <a:r>
              <a:rPr lang="en-AU" sz="2000" dirty="0">
                <a:solidFill>
                  <a:srgbClr val="C00000"/>
                </a:solidFill>
              </a:rPr>
              <a:t>ADULT INPATIENTS</a:t>
            </a:r>
            <a:r>
              <a:rPr lang="en-AU" sz="2000" dirty="0"/>
              <a:t> only and be filed with the patient’s </a:t>
            </a:r>
            <a:r>
              <a:rPr lang="en-AU" sz="2000" dirty="0">
                <a:solidFill>
                  <a:srgbClr val="C00000"/>
                </a:solidFill>
              </a:rPr>
              <a:t>PROGRESS NOTES</a:t>
            </a:r>
          </a:p>
          <a:p>
            <a:pPr marL="342900" indent="-342900">
              <a:lnSpc>
                <a:spcPct val="100000"/>
              </a:lnSpc>
              <a:buFont typeface="Arial" panose="020B0604020202020204" pitchFamily="34" charset="0"/>
              <a:buChar char="•"/>
            </a:pPr>
            <a:r>
              <a:rPr lang="en-AU" sz="2000" dirty="0"/>
              <a:t>Taking a comprehensive admission history streamlines the VTE risk assessment process and minimises the time it takes to complete an assessment. </a:t>
            </a:r>
          </a:p>
          <a:p>
            <a:pPr>
              <a:lnSpc>
                <a:spcPct val="100000"/>
              </a:lnSpc>
            </a:pPr>
            <a:endParaRPr lang="en-AU" sz="2000" dirty="0"/>
          </a:p>
        </p:txBody>
      </p:sp>
    </p:spTree>
    <p:extLst>
      <p:ext uri="{BB962C8B-B14F-4D97-AF65-F5344CB8AC3E}">
        <p14:creationId xmlns:p14="http://schemas.microsoft.com/office/powerpoint/2010/main" val="417285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485318"/>
            <a:ext cx="10801350" cy="666505"/>
          </a:xfrm>
        </p:spPr>
        <p:txBody>
          <a:bodyPr/>
          <a:lstStyle/>
          <a:p>
            <a:r>
              <a:rPr lang="en-AU" sz="4000" dirty="0"/>
              <a:t>Using the VTE Risk Assessment Tool</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14</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17995" y="1156338"/>
            <a:ext cx="6960062" cy="3703007"/>
          </a:xfrm>
        </p:spPr>
        <p:txBody>
          <a:bodyPr/>
          <a:lstStyle/>
          <a:p>
            <a:pPr>
              <a:lnSpc>
                <a:spcPct val="100000"/>
              </a:lnSpc>
            </a:pPr>
            <a:r>
              <a:rPr lang="en-AU" sz="2000" b="1" dirty="0"/>
              <a:t>Step 1:</a:t>
            </a:r>
          </a:p>
          <a:p>
            <a:pPr>
              <a:lnSpc>
                <a:spcPct val="100000"/>
              </a:lnSpc>
            </a:pPr>
            <a:r>
              <a:rPr lang="en-AU" sz="2000" dirty="0"/>
              <a:t>The first section prompts MOs to:</a:t>
            </a:r>
          </a:p>
          <a:p>
            <a:pPr marL="342900" indent="-342900">
              <a:lnSpc>
                <a:spcPct val="100000"/>
              </a:lnSpc>
              <a:buFont typeface="Arial" panose="020B0604020202020204" pitchFamily="34" charset="0"/>
              <a:buChar char="•"/>
            </a:pPr>
            <a:r>
              <a:rPr lang="en-AU" sz="2000" dirty="0"/>
              <a:t>Assess baseline risk according to </a:t>
            </a:r>
            <a:r>
              <a:rPr lang="en-AU" sz="2000" b="1" dirty="0"/>
              <a:t>3 risk categories</a:t>
            </a:r>
          </a:p>
          <a:p>
            <a:pPr marL="857250" lvl="1" indent="-457200">
              <a:lnSpc>
                <a:spcPct val="100000"/>
              </a:lnSpc>
              <a:buFont typeface="+mj-lt"/>
              <a:buAutoNum type="arabicPeriod"/>
            </a:pPr>
            <a:r>
              <a:rPr lang="en-AU" sz="2000" dirty="0"/>
              <a:t>Higher Risk </a:t>
            </a:r>
          </a:p>
          <a:p>
            <a:pPr marL="1257300" lvl="2" indent="-457200">
              <a:lnSpc>
                <a:spcPct val="100000"/>
              </a:lnSpc>
              <a:buFont typeface="Wingdings" panose="05000000000000000000" pitchFamily="2" charset="2"/>
              <a:buChar char="Ø"/>
            </a:pPr>
            <a:r>
              <a:rPr lang="en-AU" sz="2000" dirty="0"/>
              <a:t>Some types of surgeries and injuries put patients at a higher risk of developing VTE</a:t>
            </a:r>
          </a:p>
          <a:p>
            <a:pPr marL="857250" lvl="1" indent="-457200">
              <a:lnSpc>
                <a:spcPct val="100000"/>
              </a:lnSpc>
              <a:buFont typeface="+mj-lt"/>
              <a:buAutoNum type="arabicPeriod"/>
            </a:pPr>
            <a:r>
              <a:rPr lang="en-AU" sz="2000" dirty="0"/>
              <a:t>Moderate Risk </a:t>
            </a:r>
          </a:p>
          <a:p>
            <a:pPr marL="857250" lvl="1" indent="-457200">
              <a:lnSpc>
                <a:spcPct val="100000"/>
              </a:lnSpc>
              <a:buFont typeface="+mj-lt"/>
              <a:buAutoNum type="arabicPeriod"/>
            </a:pPr>
            <a:r>
              <a:rPr lang="en-AU" sz="2000" dirty="0"/>
              <a:t>Lower Risk</a:t>
            </a:r>
          </a:p>
          <a:p>
            <a:pPr>
              <a:lnSpc>
                <a:spcPct val="100000"/>
              </a:lnSpc>
            </a:pPr>
            <a:r>
              <a:rPr lang="en-AU" sz="2000" b="1" dirty="0"/>
              <a:t>Then </a:t>
            </a:r>
          </a:p>
          <a:p>
            <a:pPr marL="342900" indent="-342900">
              <a:lnSpc>
                <a:spcPct val="100000"/>
              </a:lnSpc>
              <a:buFont typeface="Arial" panose="020B0604020202020204" pitchFamily="34" charset="0"/>
              <a:buChar char="•"/>
            </a:pPr>
            <a:r>
              <a:rPr lang="en-AU" sz="2000" dirty="0"/>
              <a:t>Assess additional risks posed by hospitalisation or illness.</a:t>
            </a:r>
          </a:p>
          <a:p>
            <a:pPr>
              <a:lnSpc>
                <a:spcPct val="100000"/>
              </a:lnSpc>
            </a:pPr>
            <a:endParaRPr lang="en-AU" sz="2000" b="1" dirty="0"/>
          </a:p>
        </p:txBody>
      </p:sp>
      <p:pic>
        <p:nvPicPr>
          <p:cNvPr id="4" name="Picture 3">
            <a:extLst>
              <a:ext uri="{FF2B5EF4-FFF2-40B4-BE49-F238E27FC236}">
                <a16:creationId xmlns:a16="http://schemas.microsoft.com/office/drawing/2014/main" id="{5443FC74-020A-465F-98B1-4FDA42FBDD15}"/>
              </a:ext>
            </a:extLst>
          </p:cNvPr>
          <p:cNvPicPr>
            <a:picLocks noChangeAspect="1"/>
          </p:cNvPicPr>
          <p:nvPr/>
        </p:nvPicPr>
        <p:blipFill>
          <a:blip r:embed="rId3"/>
          <a:stretch>
            <a:fillRect/>
          </a:stretch>
        </p:blipFill>
        <p:spPr>
          <a:xfrm>
            <a:off x="8433600" y="1528762"/>
            <a:ext cx="2895600" cy="3800475"/>
          </a:xfrm>
          <a:prstGeom prst="rect">
            <a:avLst/>
          </a:prstGeom>
        </p:spPr>
      </p:pic>
    </p:spTree>
    <p:extLst>
      <p:ext uri="{BB962C8B-B14F-4D97-AF65-F5344CB8AC3E}">
        <p14:creationId xmlns:p14="http://schemas.microsoft.com/office/powerpoint/2010/main" val="248804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472618"/>
            <a:ext cx="10801350" cy="666505"/>
          </a:xfrm>
        </p:spPr>
        <p:txBody>
          <a:bodyPr/>
          <a:lstStyle/>
          <a:p>
            <a:r>
              <a:rPr lang="en-AU" sz="4000" dirty="0"/>
              <a:t>VTE Risk Factors</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15</a:t>
            </a:fld>
            <a:endParaRPr lang="en-AU" dirty="0"/>
          </a:p>
        </p:txBody>
      </p:sp>
      <p:graphicFrame>
        <p:nvGraphicFramePr>
          <p:cNvPr id="9" name="Table 8">
            <a:extLst>
              <a:ext uri="{FF2B5EF4-FFF2-40B4-BE49-F238E27FC236}">
                <a16:creationId xmlns:a16="http://schemas.microsoft.com/office/drawing/2014/main" id="{0D55C7E6-B423-4E47-A360-D956D5BA9E88}"/>
              </a:ext>
            </a:extLst>
          </p:cNvPr>
          <p:cNvGraphicFramePr>
            <a:graphicFrameLocks noGrp="1"/>
          </p:cNvGraphicFramePr>
          <p:nvPr>
            <p:extLst>
              <p:ext uri="{D42A27DB-BD31-4B8C-83A1-F6EECF244321}">
                <p14:modId xmlns:p14="http://schemas.microsoft.com/office/powerpoint/2010/main" val="3792632878"/>
              </p:ext>
            </p:extLst>
          </p:nvPr>
        </p:nvGraphicFramePr>
        <p:xfrm>
          <a:off x="2394417" y="1295626"/>
          <a:ext cx="3852428" cy="4135385"/>
        </p:xfrm>
        <a:graphic>
          <a:graphicData uri="http://schemas.openxmlformats.org/drawingml/2006/table">
            <a:tbl>
              <a:tblPr firstRow="1" bandRow="1">
                <a:tableStyleId>{7DF18680-E054-41AD-8BC1-D1AEF772440D}</a:tableStyleId>
              </a:tblPr>
              <a:tblGrid>
                <a:gridCol w="3852428">
                  <a:extLst>
                    <a:ext uri="{9D8B030D-6E8A-4147-A177-3AD203B41FA5}">
                      <a16:colId xmlns:a16="http://schemas.microsoft.com/office/drawing/2014/main" val="20000"/>
                    </a:ext>
                  </a:extLst>
                </a:gridCol>
              </a:tblGrid>
              <a:tr h="437012">
                <a:tc>
                  <a:txBody>
                    <a:bodyPr/>
                    <a:lstStyle/>
                    <a:p>
                      <a:r>
                        <a:rPr lang="en-AU" sz="2000" dirty="0">
                          <a:solidFill>
                            <a:srgbClr val="006666"/>
                          </a:solidFill>
                        </a:rPr>
                        <a:t>Intrinsic</a:t>
                      </a:r>
                      <a:r>
                        <a:rPr lang="en-AU" sz="2000" baseline="0" dirty="0">
                          <a:solidFill>
                            <a:srgbClr val="006666"/>
                          </a:solidFill>
                        </a:rPr>
                        <a:t> Risk Factors</a:t>
                      </a:r>
                      <a:endParaRPr lang="en-AU" sz="2000" dirty="0">
                        <a:solidFill>
                          <a:srgbClr val="006666"/>
                        </a:solidFill>
                      </a:endParaRPr>
                    </a:p>
                  </a:txBody>
                  <a:tcPr/>
                </a:tc>
                <a:extLst>
                  <a:ext uri="{0D108BD9-81ED-4DB2-BD59-A6C34878D82A}">
                    <a16:rowId xmlns:a16="http://schemas.microsoft.com/office/drawing/2014/main" val="10000"/>
                  </a:ext>
                </a:extLst>
              </a:tr>
              <a:tr h="426000">
                <a:tc>
                  <a:txBody>
                    <a:bodyPr/>
                    <a:lstStyle/>
                    <a:p>
                      <a:r>
                        <a:rPr lang="en-AU" sz="1800" dirty="0"/>
                        <a:t>Age &gt; 60 years</a:t>
                      </a:r>
                    </a:p>
                  </a:txBody>
                  <a:tcPr/>
                </a:tc>
                <a:extLst>
                  <a:ext uri="{0D108BD9-81ED-4DB2-BD59-A6C34878D82A}">
                    <a16:rowId xmlns:a16="http://schemas.microsoft.com/office/drawing/2014/main" val="10001"/>
                  </a:ext>
                </a:extLst>
              </a:tr>
              <a:tr h="426000">
                <a:tc>
                  <a:txBody>
                    <a:bodyPr/>
                    <a:lstStyle/>
                    <a:p>
                      <a:r>
                        <a:rPr lang="en-AU" sz="1800" dirty="0"/>
                        <a:t>Obesity</a:t>
                      </a:r>
                      <a:r>
                        <a:rPr lang="en-AU" sz="1800" baseline="0" dirty="0"/>
                        <a:t> (BMI &gt; 30kg/m</a:t>
                      </a:r>
                      <a:r>
                        <a:rPr lang="en-AU" sz="1800" baseline="30000" dirty="0"/>
                        <a:t>2</a:t>
                      </a:r>
                      <a:r>
                        <a:rPr lang="en-AU" sz="1800" baseline="0" dirty="0"/>
                        <a:t>)</a:t>
                      </a:r>
                      <a:endParaRPr lang="en-AU" sz="1800" dirty="0"/>
                    </a:p>
                  </a:txBody>
                  <a:tcPr/>
                </a:tc>
                <a:extLst>
                  <a:ext uri="{0D108BD9-81ED-4DB2-BD59-A6C34878D82A}">
                    <a16:rowId xmlns:a16="http://schemas.microsoft.com/office/drawing/2014/main" val="10002"/>
                  </a:ext>
                </a:extLst>
              </a:tr>
              <a:tr h="426000">
                <a:tc>
                  <a:txBody>
                    <a:bodyPr/>
                    <a:lstStyle/>
                    <a:p>
                      <a:r>
                        <a:rPr lang="en-AU" sz="1800" dirty="0"/>
                        <a:t>Prior history of VTE</a:t>
                      </a:r>
                    </a:p>
                  </a:txBody>
                  <a:tcPr/>
                </a:tc>
                <a:extLst>
                  <a:ext uri="{0D108BD9-81ED-4DB2-BD59-A6C34878D82A}">
                    <a16:rowId xmlns:a16="http://schemas.microsoft.com/office/drawing/2014/main" val="10003"/>
                  </a:ext>
                </a:extLst>
              </a:tr>
              <a:tr h="705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Pregnancy</a:t>
                      </a:r>
                      <a:r>
                        <a:rPr lang="en-AU" sz="1800" baseline="0" dirty="0"/>
                        <a:t> or post-partum</a:t>
                      </a:r>
                      <a:endParaRPr lang="en-AU" sz="1800" dirty="0"/>
                    </a:p>
                    <a:p>
                      <a:endParaRPr lang="en-AU" sz="1800" dirty="0"/>
                    </a:p>
                  </a:txBody>
                  <a:tcPr/>
                </a:tc>
                <a:extLst>
                  <a:ext uri="{0D108BD9-81ED-4DB2-BD59-A6C34878D82A}">
                    <a16:rowId xmlns:a16="http://schemas.microsoft.com/office/drawing/2014/main" val="10004"/>
                  </a:ext>
                </a:extLst>
              </a:tr>
              <a:tr h="1008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Known thrombophilia (including inherited disorders)</a:t>
                      </a:r>
                    </a:p>
                    <a:p>
                      <a:endParaRPr lang="en-AU" sz="1800" dirty="0"/>
                    </a:p>
                  </a:txBody>
                  <a:tcPr/>
                </a:tc>
                <a:extLst>
                  <a:ext uri="{0D108BD9-81ED-4DB2-BD59-A6C34878D82A}">
                    <a16:rowId xmlns:a16="http://schemas.microsoft.com/office/drawing/2014/main" val="10005"/>
                  </a:ext>
                </a:extLst>
              </a:tr>
              <a:tr h="705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Varicose veins</a:t>
                      </a:r>
                    </a:p>
                    <a:p>
                      <a:endParaRPr lang="en-AU" sz="1800" dirty="0"/>
                    </a:p>
                  </a:txBody>
                  <a:tcPr/>
                </a:tc>
                <a:extLst>
                  <a:ext uri="{0D108BD9-81ED-4DB2-BD59-A6C34878D82A}">
                    <a16:rowId xmlns:a16="http://schemas.microsoft.com/office/drawing/2014/main" val="10006"/>
                  </a:ext>
                </a:extLst>
              </a:tr>
            </a:tbl>
          </a:graphicData>
        </a:graphic>
      </p:graphicFrame>
      <p:graphicFrame>
        <p:nvGraphicFramePr>
          <p:cNvPr id="10" name="Table 9">
            <a:extLst>
              <a:ext uri="{FF2B5EF4-FFF2-40B4-BE49-F238E27FC236}">
                <a16:creationId xmlns:a16="http://schemas.microsoft.com/office/drawing/2014/main" id="{8596BD28-10BB-463D-BDB9-99E7808FBB82}"/>
              </a:ext>
            </a:extLst>
          </p:cNvPr>
          <p:cNvGraphicFramePr>
            <a:graphicFrameLocks noGrp="1"/>
          </p:cNvGraphicFramePr>
          <p:nvPr>
            <p:extLst>
              <p:ext uri="{D42A27DB-BD31-4B8C-83A1-F6EECF244321}">
                <p14:modId xmlns:p14="http://schemas.microsoft.com/office/powerpoint/2010/main" val="989564956"/>
              </p:ext>
            </p:extLst>
          </p:nvPr>
        </p:nvGraphicFramePr>
        <p:xfrm>
          <a:off x="6560018" y="1320080"/>
          <a:ext cx="3852428" cy="4110931"/>
        </p:xfrm>
        <a:graphic>
          <a:graphicData uri="http://schemas.openxmlformats.org/drawingml/2006/table">
            <a:tbl>
              <a:tblPr firstRow="1" bandRow="1">
                <a:tableStyleId>{7DF18680-E054-41AD-8BC1-D1AEF772440D}</a:tableStyleId>
              </a:tblPr>
              <a:tblGrid>
                <a:gridCol w="3852428">
                  <a:extLst>
                    <a:ext uri="{9D8B030D-6E8A-4147-A177-3AD203B41FA5}">
                      <a16:colId xmlns:a16="http://schemas.microsoft.com/office/drawing/2014/main" val="20000"/>
                    </a:ext>
                  </a:extLst>
                </a:gridCol>
              </a:tblGrid>
              <a:tr h="390509">
                <a:tc>
                  <a:txBody>
                    <a:bodyPr/>
                    <a:lstStyle/>
                    <a:p>
                      <a:r>
                        <a:rPr lang="en-AU" sz="2000" dirty="0">
                          <a:solidFill>
                            <a:srgbClr val="006666"/>
                          </a:solidFill>
                        </a:rPr>
                        <a:t>Extrinsic</a:t>
                      </a:r>
                      <a:r>
                        <a:rPr lang="en-AU" sz="2000" baseline="0" dirty="0">
                          <a:solidFill>
                            <a:srgbClr val="006666"/>
                          </a:solidFill>
                        </a:rPr>
                        <a:t> Risk Factors</a:t>
                      </a:r>
                      <a:endParaRPr lang="en-AU" sz="2000" dirty="0">
                        <a:solidFill>
                          <a:srgbClr val="006666"/>
                        </a:solidFill>
                      </a:endParaRPr>
                    </a:p>
                  </a:txBody>
                  <a:tcPr/>
                </a:tc>
                <a:extLst>
                  <a:ext uri="{0D108BD9-81ED-4DB2-BD59-A6C34878D82A}">
                    <a16:rowId xmlns:a16="http://schemas.microsoft.com/office/drawing/2014/main" val="10000"/>
                  </a:ext>
                </a:extLst>
              </a:tr>
              <a:tr h="901175">
                <a:tc>
                  <a:txBody>
                    <a:bodyPr/>
                    <a:lstStyle/>
                    <a:p>
                      <a:r>
                        <a:rPr lang="en-AU" sz="1800" dirty="0"/>
                        <a:t>Significantly reduced mobility (relative to normal state) due to injury or illness</a:t>
                      </a:r>
                    </a:p>
                  </a:txBody>
                  <a:tcPr/>
                </a:tc>
                <a:extLst>
                  <a:ext uri="{0D108BD9-81ED-4DB2-BD59-A6C34878D82A}">
                    <a16:rowId xmlns:a16="http://schemas.microsoft.com/office/drawing/2014/main" val="10001"/>
                  </a:ext>
                </a:extLst>
              </a:tr>
              <a:tr h="630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Active malignancy</a:t>
                      </a:r>
                      <a:r>
                        <a:rPr lang="en-AU" sz="1800" baseline="0" dirty="0"/>
                        <a:t> or treatment with chemotherapy</a:t>
                      </a:r>
                      <a:endParaRPr lang="en-AU" sz="1800" dirty="0"/>
                    </a:p>
                  </a:txBody>
                  <a:tcPr/>
                </a:tc>
                <a:extLst>
                  <a:ext uri="{0D108BD9-81ED-4DB2-BD59-A6C34878D82A}">
                    <a16:rowId xmlns:a16="http://schemas.microsoft.com/office/drawing/2014/main" val="10002"/>
                  </a:ext>
                </a:extLst>
              </a:tr>
              <a:tr h="360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Use of HRT or oral contraception</a:t>
                      </a:r>
                    </a:p>
                  </a:txBody>
                  <a:tcPr/>
                </a:tc>
                <a:extLst>
                  <a:ext uri="{0D108BD9-81ED-4DB2-BD59-A6C34878D82A}">
                    <a16:rowId xmlns:a16="http://schemas.microsoft.com/office/drawing/2014/main" val="10003"/>
                  </a:ext>
                </a:extLst>
              </a:tr>
              <a:tr h="901175">
                <a:tc>
                  <a:txBody>
                    <a:bodyPr/>
                    <a:lstStyle/>
                    <a:p>
                      <a:r>
                        <a:rPr lang="en-AU" sz="1800" dirty="0"/>
                        <a:t>Surgical intervention,</a:t>
                      </a:r>
                      <a:r>
                        <a:rPr lang="en-AU" sz="1800" baseline="0" dirty="0"/>
                        <a:t> particularly major orthopaedic surgery or abdominal/pelvic surgery for cancer</a:t>
                      </a:r>
                      <a:endParaRPr lang="en-AU" sz="1800" dirty="0"/>
                    </a:p>
                  </a:txBody>
                  <a:tcPr/>
                </a:tc>
                <a:extLst>
                  <a:ext uri="{0D108BD9-81ED-4DB2-BD59-A6C34878D82A}">
                    <a16:rowId xmlns:a16="http://schemas.microsoft.com/office/drawing/2014/main" val="10004"/>
                  </a:ext>
                </a:extLst>
              </a:tr>
              <a:tr h="360470">
                <a:tc>
                  <a:txBody>
                    <a:bodyPr/>
                    <a:lstStyle/>
                    <a:p>
                      <a:r>
                        <a:rPr lang="en-AU" sz="1800" dirty="0"/>
                        <a:t>Active infection</a:t>
                      </a:r>
                    </a:p>
                  </a:txBody>
                  <a:tcPr/>
                </a:tc>
                <a:extLst>
                  <a:ext uri="{0D108BD9-81ED-4DB2-BD59-A6C34878D82A}">
                    <a16:rowId xmlns:a16="http://schemas.microsoft.com/office/drawing/2014/main" val="10005"/>
                  </a:ext>
                </a:extLst>
              </a:tr>
              <a:tr h="514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Inflammatory</a:t>
                      </a:r>
                      <a:r>
                        <a:rPr lang="en-AU" sz="1800" baseline="0" dirty="0"/>
                        <a:t> bowel disease</a:t>
                      </a:r>
                      <a:endParaRPr lang="en-AU" sz="18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651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498018"/>
            <a:ext cx="10801350" cy="666505"/>
          </a:xfrm>
        </p:spPr>
        <p:txBody>
          <a:bodyPr/>
          <a:lstStyle/>
          <a:p>
            <a:r>
              <a:rPr lang="en-AU" sz="4000" dirty="0"/>
              <a:t>VTE Risk Factors</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16</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4934395" y="976719"/>
            <a:ext cx="6960062" cy="3703007"/>
          </a:xfrm>
        </p:spPr>
        <p:txBody>
          <a:bodyPr/>
          <a:lstStyle/>
          <a:p>
            <a:pPr>
              <a:lnSpc>
                <a:spcPct val="100000"/>
              </a:lnSpc>
              <a:spcBef>
                <a:spcPts val="0"/>
              </a:spcBef>
            </a:pPr>
            <a:r>
              <a:rPr lang="en-AU" sz="1800" dirty="0"/>
              <a:t>Before ticking relevant boxes, consider transient VTE Risk factors which could be removed. For e.g.</a:t>
            </a:r>
          </a:p>
          <a:p>
            <a:pPr>
              <a:lnSpc>
                <a:spcPct val="100000"/>
              </a:lnSpc>
              <a:spcBef>
                <a:spcPts val="0"/>
              </a:spcBef>
            </a:pPr>
            <a:endParaRPr lang="en-AU" sz="1800" dirty="0"/>
          </a:p>
          <a:p>
            <a:pPr marL="285750" indent="-285750">
              <a:lnSpc>
                <a:spcPct val="100000"/>
              </a:lnSpc>
              <a:spcBef>
                <a:spcPts val="0"/>
              </a:spcBef>
              <a:buFont typeface="Arial" panose="020B0604020202020204" pitchFamily="34" charset="0"/>
              <a:buChar char="•"/>
            </a:pPr>
            <a:r>
              <a:rPr lang="en-AU" sz="1800" dirty="0"/>
              <a:t>Dehydration  </a:t>
            </a:r>
          </a:p>
          <a:p>
            <a:pPr marL="622300" lvl="1" indent="-285750">
              <a:lnSpc>
                <a:spcPct val="100000"/>
              </a:lnSpc>
              <a:spcBef>
                <a:spcPts val="0"/>
              </a:spcBef>
              <a:buFontTx/>
              <a:buChar char="-"/>
            </a:pPr>
            <a:r>
              <a:rPr lang="en-AU" sz="1800" dirty="0"/>
              <a:t>Consider hydration unless contraindicated due to clinical condition e.g. fluid restriction due to congestive cardiac failure. </a:t>
            </a:r>
          </a:p>
          <a:p>
            <a:pPr marL="266700" lvl="1" indent="0">
              <a:lnSpc>
                <a:spcPct val="100000"/>
              </a:lnSpc>
              <a:spcBef>
                <a:spcPts val="0"/>
              </a:spcBef>
              <a:buNone/>
            </a:pPr>
            <a:endParaRPr lang="en-AU" sz="1800" dirty="0"/>
          </a:p>
          <a:p>
            <a:pPr marL="457200" lvl="1" indent="0">
              <a:lnSpc>
                <a:spcPct val="100000"/>
              </a:lnSpc>
              <a:spcBef>
                <a:spcPts val="0"/>
              </a:spcBef>
              <a:buNone/>
            </a:pPr>
            <a:endParaRPr lang="en-AU" sz="1800" dirty="0"/>
          </a:p>
          <a:p>
            <a:pPr marL="285750" indent="-285750">
              <a:lnSpc>
                <a:spcPct val="100000"/>
              </a:lnSpc>
              <a:spcBef>
                <a:spcPts val="0"/>
              </a:spcBef>
              <a:buFont typeface="Arial" panose="020B0604020202020204" pitchFamily="34" charset="0"/>
              <a:buChar char="•"/>
            </a:pPr>
            <a:r>
              <a:rPr lang="en-AU" sz="1800" dirty="0"/>
              <a:t>Medications containing oestrogen (HRT and oestrogen-based contraceptives)</a:t>
            </a:r>
          </a:p>
          <a:p>
            <a:pPr marL="622300" indent="-285750">
              <a:lnSpc>
                <a:spcPct val="100000"/>
              </a:lnSpc>
              <a:spcBef>
                <a:spcPts val="0"/>
              </a:spcBef>
              <a:buFontTx/>
              <a:buChar char="-"/>
            </a:pPr>
            <a:r>
              <a:rPr lang="en-AU" sz="1800" dirty="0"/>
              <a:t>Review current evidence: risks of unplanned pregnancy vs. benefit of VTE prevention</a:t>
            </a:r>
          </a:p>
          <a:p>
            <a:pPr marL="622300" indent="-285750">
              <a:lnSpc>
                <a:spcPct val="100000"/>
              </a:lnSpc>
              <a:spcBef>
                <a:spcPts val="0"/>
              </a:spcBef>
              <a:buFontTx/>
              <a:buChar char="-"/>
            </a:pPr>
            <a:r>
              <a:rPr lang="en-AU" sz="1800" dirty="0"/>
              <a:t>If appropriate, consider discontinuing HRT or oestrogen- containing oral contraceptives. Consult senior clinician when making this decision.</a:t>
            </a:r>
          </a:p>
          <a:p>
            <a:pPr marL="622300" indent="-285750">
              <a:lnSpc>
                <a:spcPct val="100000"/>
              </a:lnSpc>
              <a:spcBef>
                <a:spcPts val="0"/>
              </a:spcBef>
              <a:buFontTx/>
              <a:buChar char="-"/>
            </a:pPr>
            <a:r>
              <a:rPr lang="en-AU" sz="1800" dirty="0"/>
              <a:t>Communicate risks of stopping contraceptives to the patient and arrange alternative contraception until restarted </a:t>
            </a:r>
          </a:p>
          <a:p>
            <a:pPr lvl="1">
              <a:lnSpc>
                <a:spcPct val="100000"/>
              </a:lnSpc>
              <a:spcBef>
                <a:spcPts val="0"/>
              </a:spcBef>
            </a:pPr>
            <a:endParaRPr lang="en-AU" sz="1800" dirty="0"/>
          </a:p>
          <a:p>
            <a:pPr lvl="1">
              <a:lnSpc>
                <a:spcPct val="100000"/>
              </a:lnSpc>
              <a:spcBef>
                <a:spcPts val="0"/>
              </a:spcBef>
            </a:pPr>
            <a:endParaRPr lang="en-AU" sz="1800" dirty="0"/>
          </a:p>
        </p:txBody>
      </p:sp>
      <p:pic>
        <p:nvPicPr>
          <p:cNvPr id="3" name="Picture 2">
            <a:extLst>
              <a:ext uri="{FF2B5EF4-FFF2-40B4-BE49-F238E27FC236}">
                <a16:creationId xmlns:a16="http://schemas.microsoft.com/office/drawing/2014/main" id="{1882ACBE-7538-4503-A9ED-9F5C75CAD10A}"/>
              </a:ext>
            </a:extLst>
          </p:cNvPr>
          <p:cNvPicPr>
            <a:picLocks noChangeAspect="1"/>
          </p:cNvPicPr>
          <p:nvPr/>
        </p:nvPicPr>
        <p:blipFill>
          <a:blip r:embed="rId3"/>
          <a:stretch>
            <a:fillRect/>
          </a:stretch>
        </p:blipFill>
        <p:spPr>
          <a:xfrm>
            <a:off x="974027" y="1552575"/>
            <a:ext cx="3324225" cy="3752850"/>
          </a:xfrm>
          <a:prstGeom prst="rect">
            <a:avLst/>
          </a:prstGeom>
        </p:spPr>
      </p:pic>
    </p:spTree>
    <p:extLst>
      <p:ext uri="{BB962C8B-B14F-4D97-AF65-F5344CB8AC3E}">
        <p14:creationId xmlns:p14="http://schemas.microsoft.com/office/powerpoint/2010/main" val="376435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434518"/>
            <a:ext cx="10801350" cy="666505"/>
          </a:xfrm>
        </p:spPr>
        <p:txBody>
          <a:bodyPr/>
          <a:lstStyle/>
          <a:p>
            <a:r>
              <a:rPr lang="en-AU" sz="4000" dirty="0"/>
              <a:t>VTE Risk and Other Medications</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17</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17995" y="1151823"/>
            <a:ext cx="10801350" cy="3703007"/>
          </a:xfrm>
        </p:spPr>
        <p:txBody>
          <a:bodyPr/>
          <a:lstStyle/>
          <a:p>
            <a:pPr>
              <a:spcBef>
                <a:spcPts val="0"/>
              </a:spcBef>
            </a:pPr>
            <a:r>
              <a:rPr lang="en-AU" sz="2000" dirty="0"/>
              <a:t>Other medications may increase the risk of developing VTE, particularly during periods of immobilisation or following surgery. </a:t>
            </a:r>
          </a:p>
          <a:p>
            <a:pPr>
              <a:spcBef>
                <a:spcPts val="0"/>
              </a:spcBef>
            </a:pPr>
            <a:endParaRPr lang="en-AU" sz="2000" dirty="0"/>
          </a:p>
          <a:p>
            <a:pPr>
              <a:spcBef>
                <a:spcPts val="0"/>
              </a:spcBef>
            </a:pPr>
            <a:r>
              <a:rPr lang="en-AU" sz="2000" dirty="0"/>
              <a:t>For example,</a:t>
            </a:r>
          </a:p>
          <a:p>
            <a:pPr marL="342900" indent="-342900">
              <a:spcBef>
                <a:spcPts val="0"/>
              </a:spcBef>
              <a:buFont typeface="Arial" panose="020B0604020202020204" pitchFamily="34" charset="0"/>
              <a:buChar char="•"/>
            </a:pPr>
            <a:r>
              <a:rPr lang="en-AU" sz="2000" dirty="0"/>
              <a:t>Tamoxifen</a:t>
            </a:r>
          </a:p>
          <a:p>
            <a:pPr marL="342900" indent="-342900">
              <a:spcBef>
                <a:spcPts val="0"/>
              </a:spcBef>
              <a:buFont typeface="Arial" panose="020B0604020202020204" pitchFamily="34" charset="0"/>
              <a:buChar char="•"/>
            </a:pPr>
            <a:r>
              <a:rPr lang="en-AU" sz="2000" dirty="0"/>
              <a:t>Epoetin alfa</a:t>
            </a:r>
          </a:p>
          <a:p>
            <a:pPr marL="342900" indent="-342900">
              <a:spcBef>
                <a:spcPts val="0"/>
              </a:spcBef>
              <a:buFont typeface="Arial" panose="020B0604020202020204" pitchFamily="34" charset="0"/>
              <a:buChar char="•"/>
            </a:pPr>
            <a:r>
              <a:rPr lang="en-AU" sz="2000" dirty="0"/>
              <a:t>Strontium ranelate</a:t>
            </a:r>
          </a:p>
          <a:p>
            <a:pPr marL="342900" indent="-342900">
              <a:spcBef>
                <a:spcPts val="0"/>
              </a:spcBef>
              <a:buFont typeface="Arial" panose="020B0604020202020204" pitchFamily="34" charset="0"/>
              <a:buChar char="•"/>
            </a:pPr>
            <a:r>
              <a:rPr lang="en-AU" sz="2000" dirty="0"/>
              <a:t>Raloxifene </a:t>
            </a:r>
          </a:p>
          <a:p>
            <a:pPr>
              <a:spcBef>
                <a:spcPts val="0"/>
              </a:spcBef>
            </a:pPr>
            <a:endParaRPr lang="en-AU" sz="2000" dirty="0"/>
          </a:p>
          <a:p>
            <a:pPr>
              <a:spcBef>
                <a:spcPts val="0"/>
              </a:spcBef>
            </a:pPr>
            <a:r>
              <a:rPr lang="en-AU" sz="2000" dirty="0"/>
              <a:t>Consider the temporary cessation of such agents or use VTE prophylaxis where appropriate. Consult senior clinician when making this decision.</a:t>
            </a:r>
          </a:p>
        </p:txBody>
      </p:sp>
    </p:spTree>
    <p:extLst>
      <p:ext uri="{BB962C8B-B14F-4D97-AF65-F5344CB8AC3E}">
        <p14:creationId xmlns:p14="http://schemas.microsoft.com/office/powerpoint/2010/main" val="278193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197988"/>
            <a:ext cx="10801350" cy="666505"/>
          </a:xfrm>
        </p:spPr>
        <p:txBody>
          <a:bodyPr/>
          <a:lstStyle/>
          <a:p>
            <a:r>
              <a:rPr lang="en-AU" sz="4000" dirty="0"/>
              <a:t>Using the VTE Risk Assessment Tool</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18</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17995" y="864493"/>
            <a:ext cx="10801350" cy="3703007"/>
          </a:xfrm>
        </p:spPr>
        <p:txBody>
          <a:bodyPr/>
          <a:lstStyle/>
          <a:p>
            <a:pPr>
              <a:lnSpc>
                <a:spcPct val="100000"/>
              </a:lnSpc>
            </a:pPr>
            <a:r>
              <a:rPr lang="en-AU" sz="1800" b="1" dirty="0"/>
              <a:t>Step 2:</a:t>
            </a:r>
          </a:p>
          <a:p>
            <a:pPr>
              <a:lnSpc>
                <a:spcPct val="100000"/>
              </a:lnSpc>
            </a:pPr>
            <a:r>
              <a:rPr lang="en-AU" sz="1800" dirty="0"/>
              <a:t>The second section prompts MOs to identify:</a:t>
            </a:r>
          </a:p>
          <a:p>
            <a:pPr marL="342900" indent="-342900">
              <a:lnSpc>
                <a:spcPct val="100000"/>
              </a:lnSpc>
              <a:buFont typeface="Arial" panose="020B0604020202020204" pitchFamily="34" charset="0"/>
              <a:buChar char="•"/>
            </a:pPr>
            <a:r>
              <a:rPr lang="en-AU" sz="1800" dirty="0"/>
              <a:t>contraindications to pharmacological prophylaxis</a:t>
            </a:r>
          </a:p>
          <a:p>
            <a:pPr marL="723900" lvl="1" indent="-342900">
              <a:lnSpc>
                <a:spcPct val="100000"/>
              </a:lnSpc>
              <a:buFontTx/>
              <a:buChar char="-"/>
              <a:tabLst>
                <a:tab pos="723900" algn="l"/>
              </a:tabLst>
            </a:pPr>
            <a:r>
              <a:rPr lang="en-AU" sz="1800" b="1" dirty="0"/>
              <a:t>Absolute: </a:t>
            </a:r>
            <a:r>
              <a:rPr lang="en-AU" sz="1800" dirty="0"/>
              <a:t>Pharmacological prophylaxis should </a:t>
            </a:r>
            <a:r>
              <a:rPr lang="en-AU" sz="1800" dirty="0">
                <a:solidFill>
                  <a:srgbClr val="C00000"/>
                </a:solidFill>
              </a:rPr>
              <a:t>NOT</a:t>
            </a:r>
            <a:r>
              <a:rPr lang="en-AU" sz="1800" dirty="0"/>
              <a:t> be prescribed</a:t>
            </a:r>
          </a:p>
          <a:p>
            <a:pPr marL="723900" lvl="1" indent="-342900">
              <a:lnSpc>
                <a:spcPct val="100000"/>
              </a:lnSpc>
              <a:buFontTx/>
              <a:buChar char="-"/>
              <a:tabLst>
                <a:tab pos="723900" algn="l"/>
              </a:tabLst>
            </a:pPr>
            <a:r>
              <a:rPr lang="en-AU" sz="1800" b="1" dirty="0"/>
              <a:t>Relative: </a:t>
            </a:r>
            <a:r>
              <a:rPr lang="en-AU" sz="1800" dirty="0"/>
              <a:t>Pharmacological prophylaxis </a:t>
            </a:r>
            <a:r>
              <a:rPr lang="en-AU" sz="1800" dirty="0">
                <a:solidFill>
                  <a:srgbClr val="C00000"/>
                </a:solidFill>
              </a:rPr>
              <a:t>MAY</a:t>
            </a:r>
            <a:r>
              <a:rPr lang="en-AU" sz="1800" dirty="0"/>
              <a:t> be prescribed, consider </a:t>
            </a:r>
            <a:r>
              <a:rPr lang="en-AU" sz="1800" dirty="0">
                <a:solidFill>
                  <a:srgbClr val="C00000"/>
                </a:solidFill>
              </a:rPr>
              <a:t>risks vs. benefits</a:t>
            </a:r>
            <a:r>
              <a:rPr lang="en-AU" sz="1800" dirty="0"/>
              <a:t> of prescribing</a:t>
            </a:r>
          </a:p>
          <a:p>
            <a:pPr marL="342900" indent="-342900">
              <a:lnSpc>
                <a:spcPct val="100000"/>
              </a:lnSpc>
              <a:buFont typeface="Arial" panose="020B0604020202020204" pitchFamily="34" charset="0"/>
              <a:buChar char="•"/>
            </a:pPr>
            <a:r>
              <a:rPr lang="en-AU" sz="1800" dirty="0"/>
              <a:t>other conditions to consider with pharmacological prophylaxis </a:t>
            </a:r>
          </a:p>
          <a:p>
            <a:pPr>
              <a:lnSpc>
                <a:spcPct val="100000"/>
              </a:lnSpc>
            </a:pPr>
            <a:endParaRPr lang="en-AU" sz="1800" dirty="0"/>
          </a:p>
          <a:p>
            <a:pPr lvl="1">
              <a:lnSpc>
                <a:spcPct val="100000"/>
              </a:lnSpc>
            </a:pPr>
            <a:endParaRPr lang="en-AU" sz="1800" b="1" dirty="0"/>
          </a:p>
        </p:txBody>
      </p:sp>
      <p:pic>
        <p:nvPicPr>
          <p:cNvPr id="3" name="Picture 2">
            <a:extLst>
              <a:ext uri="{FF2B5EF4-FFF2-40B4-BE49-F238E27FC236}">
                <a16:creationId xmlns:a16="http://schemas.microsoft.com/office/drawing/2014/main" id="{16667D0C-DCCF-45F1-B4B3-F806436E9518}"/>
              </a:ext>
            </a:extLst>
          </p:cNvPr>
          <p:cNvPicPr>
            <a:picLocks noChangeAspect="1"/>
          </p:cNvPicPr>
          <p:nvPr/>
        </p:nvPicPr>
        <p:blipFill>
          <a:blip r:embed="rId3"/>
          <a:stretch>
            <a:fillRect/>
          </a:stretch>
        </p:blipFill>
        <p:spPr>
          <a:xfrm>
            <a:off x="3077281" y="3546133"/>
            <a:ext cx="5629276" cy="2761532"/>
          </a:xfrm>
          <a:prstGeom prst="rect">
            <a:avLst/>
          </a:prstGeom>
        </p:spPr>
      </p:pic>
    </p:spTree>
    <p:extLst>
      <p:ext uri="{BB962C8B-B14F-4D97-AF65-F5344CB8AC3E}">
        <p14:creationId xmlns:p14="http://schemas.microsoft.com/office/powerpoint/2010/main" val="280388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4" y="470819"/>
            <a:ext cx="11474005" cy="666505"/>
          </a:xfrm>
        </p:spPr>
        <p:txBody>
          <a:bodyPr/>
          <a:lstStyle/>
          <a:p>
            <a:r>
              <a:rPr lang="en-AU" sz="3200" dirty="0"/>
              <a:t>Other conditions to Consider with Pharmacological Prophylaxis</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19</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563405" y="1046461"/>
            <a:ext cx="10801350" cy="3703007"/>
          </a:xfrm>
        </p:spPr>
        <p:txBody>
          <a:bodyPr/>
          <a:lstStyle/>
          <a:p>
            <a:pPr marL="342900" indent="-342900">
              <a:spcBef>
                <a:spcPts val="0"/>
              </a:spcBef>
              <a:buFont typeface="Arial" panose="020B0604020202020204" pitchFamily="34" charset="0"/>
              <a:buChar char="•"/>
            </a:pPr>
            <a:r>
              <a:rPr lang="en-AU" sz="1800" dirty="0"/>
              <a:t>These conditions may require special courses of action. For e.g. </a:t>
            </a:r>
          </a:p>
          <a:p>
            <a:pPr lvl="1" indent="0">
              <a:spcBef>
                <a:spcPts val="0"/>
              </a:spcBef>
              <a:buNone/>
            </a:pPr>
            <a:r>
              <a:rPr lang="en-AU" sz="1600" dirty="0"/>
              <a:t>- Heparin-sensitivity or history of heparin-induced thrombocytopenia (HIT) </a:t>
            </a:r>
          </a:p>
          <a:p>
            <a:pPr lvl="2">
              <a:spcBef>
                <a:spcPts val="0"/>
              </a:spcBef>
            </a:pPr>
            <a:r>
              <a:rPr lang="en-AU" dirty="0"/>
              <a:t>Consult haematologist for alternative treatment to LMWH/heparin e.g. danaparoid</a:t>
            </a:r>
          </a:p>
          <a:p>
            <a:pPr lvl="2">
              <a:spcBef>
                <a:spcPts val="0"/>
              </a:spcBef>
            </a:pPr>
            <a:r>
              <a:rPr lang="en-AU" dirty="0"/>
              <a:t>Calculate a 4Ts score (available via MDCALC) to help assess the likelihood of the patient having HIT </a:t>
            </a:r>
            <a:r>
              <a:rPr lang="en-AU" u="sng" dirty="0">
                <a:hlinkClick r:id="rId3"/>
              </a:rPr>
              <a:t>http://www.mdcalc.com/4ts-score-heparin-induced-thrombocytopenia/</a:t>
            </a:r>
            <a:endParaRPr lang="en-AU" dirty="0"/>
          </a:p>
          <a:p>
            <a:pPr lvl="1" indent="0">
              <a:spcBef>
                <a:spcPts val="0"/>
              </a:spcBef>
              <a:buNone/>
            </a:pPr>
            <a:r>
              <a:rPr lang="en-AU" sz="1600" dirty="0"/>
              <a:t>- the insertion or removal of an epidural catheter or spinal needle (lumbar puncture) should be carried out:</a:t>
            </a:r>
          </a:p>
          <a:p>
            <a:pPr lvl="2">
              <a:spcBef>
                <a:spcPts val="0"/>
              </a:spcBef>
            </a:pPr>
            <a:r>
              <a:rPr lang="en-AU" dirty="0"/>
              <a:t>≥ 4 hours before a prophylactic dose of LMWH AND</a:t>
            </a:r>
          </a:p>
          <a:p>
            <a:pPr lvl="2">
              <a:spcBef>
                <a:spcPts val="0"/>
              </a:spcBef>
            </a:pPr>
            <a:r>
              <a:rPr lang="en-AU" dirty="0"/>
              <a:t>≥ 10 hours after a previously administered dose  </a:t>
            </a:r>
          </a:p>
        </p:txBody>
      </p:sp>
      <p:pic>
        <p:nvPicPr>
          <p:cNvPr id="3" name="Picture 2">
            <a:extLst>
              <a:ext uri="{FF2B5EF4-FFF2-40B4-BE49-F238E27FC236}">
                <a16:creationId xmlns:a16="http://schemas.microsoft.com/office/drawing/2014/main" id="{294619B9-BBA2-483B-9C11-DE7A60596F5A}"/>
              </a:ext>
            </a:extLst>
          </p:cNvPr>
          <p:cNvPicPr>
            <a:picLocks noChangeAspect="1"/>
          </p:cNvPicPr>
          <p:nvPr/>
        </p:nvPicPr>
        <p:blipFill>
          <a:blip r:embed="rId4"/>
          <a:stretch>
            <a:fillRect/>
          </a:stretch>
        </p:blipFill>
        <p:spPr>
          <a:xfrm>
            <a:off x="2929371" y="3412014"/>
            <a:ext cx="2238375" cy="2895600"/>
          </a:xfrm>
          <a:prstGeom prst="rect">
            <a:avLst/>
          </a:prstGeom>
        </p:spPr>
      </p:pic>
      <p:cxnSp>
        <p:nvCxnSpPr>
          <p:cNvPr id="10" name="Straight Arrow Connector 9">
            <a:extLst>
              <a:ext uri="{FF2B5EF4-FFF2-40B4-BE49-F238E27FC236}">
                <a16:creationId xmlns:a16="http://schemas.microsoft.com/office/drawing/2014/main" id="{43547412-2B89-4437-9C1F-0C837D608EBA}"/>
              </a:ext>
            </a:extLst>
          </p:cNvPr>
          <p:cNvCxnSpPr>
            <a:cxnSpLocks/>
          </p:cNvCxnSpPr>
          <p:nvPr/>
        </p:nvCxnSpPr>
        <p:spPr>
          <a:xfrm flipH="1" flipV="1">
            <a:off x="4810593" y="4904143"/>
            <a:ext cx="1188822" cy="577916"/>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1362A5-6843-4D4F-9055-5596236BCD4A}"/>
              </a:ext>
            </a:extLst>
          </p:cNvPr>
          <p:cNvSpPr txBox="1"/>
          <p:nvPr/>
        </p:nvSpPr>
        <p:spPr>
          <a:xfrm>
            <a:off x="5429639" y="5482395"/>
            <a:ext cx="1368151" cy="276999"/>
          </a:xfrm>
          <a:prstGeom prst="rect">
            <a:avLst/>
          </a:prstGeom>
          <a:solidFill>
            <a:schemeClr val="accent1">
              <a:alpha val="13000"/>
            </a:schemeClr>
          </a:solidFill>
          <a:ln>
            <a:noFill/>
          </a:ln>
        </p:spPr>
        <p:txBody>
          <a:bodyPr wrap="square" rtlCol="0">
            <a:spAutoFit/>
          </a:bodyPr>
          <a:lstStyle/>
          <a:p>
            <a:r>
              <a:rPr lang="en-AU" sz="1200" dirty="0"/>
              <a:t>Note the hash </a:t>
            </a:r>
            <a:r>
              <a:rPr lang="en-AU" sz="1200" b="1" dirty="0"/>
              <a:t>#</a:t>
            </a:r>
            <a:endParaRPr lang="en-AU" sz="1200" dirty="0"/>
          </a:p>
        </p:txBody>
      </p:sp>
      <p:pic>
        <p:nvPicPr>
          <p:cNvPr id="4" name="Picture 3">
            <a:extLst>
              <a:ext uri="{FF2B5EF4-FFF2-40B4-BE49-F238E27FC236}">
                <a16:creationId xmlns:a16="http://schemas.microsoft.com/office/drawing/2014/main" id="{44DB4EF7-263F-41C4-972B-1491B4450B76}"/>
              </a:ext>
            </a:extLst>
          </p:cNvPr>
          <p:cNvPicPr>
            <a:picLocks noChangeAspect="1"/>
          </p:cNvPicPr>
          <p:nvPr/>
        </p:nvPicPr>
        <p:blipFill>
          <a:blip r:embed="rId5"/>
          <a:stretch>
            <a:fillRect/>
          </a:stretch>
        </p:blipFill>
        <p:spPr>
          <a:xfrm>
            <a:off x="5429639" y="3570643"/>
            <a:ext cx="6562725" cy="1333500"/>
          </a:xfrm>
          <a:prstGeom prst="rect">
            <a:avLst/>
          </a:prstGeom>
        </p:spPr>
      </p:pic>
    </p:spTree>
    <p:extLst>
      <p:ext uri="{BB962C8B-B14F-4D97-AF65-F5344CB8AC3E}">
        <p14:creationId xmlns:p14="http://schemas.microsoft.com/office/powerpoint/2010/main" val="299451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B892-ACE2-DA42-9AD1-24AD48792A51}"/>
              </a:ext>
            </a:extLst>
          </p:cNvPr>
          <p:cNvSpPr>
            <a:spLocks noGrp="1"/>
          </p:cNvSpPr>
          <p:nvPr>
            <p:ph type="title"/>
          </p:nvPr>
        </p:nvSpPr>
        <p:spPr>
          <a:xfrm>
            <a:off x="717995" y="428034"/>
            <a:ext cx="10801350" cy="666505"/>
          </a:xfrm>
        </p:spPr>
        <p:txBody>
          <a:bodyPr/>
          <a:lstStyle/>
          <a:p>
            <a:r>
              <a:rPr lang="en-AU" sz="4000" dirty="0">
                <a:solidFill>
                  <a:schemeClr val="accent2"/>
                </a:solidFill>
              </a:rPr>
              <a:t>Acknowledgement of Country and Elders</a:t>
            </a:r>
            <a:br>
              <a:rPr lang="en-AU" b="1" dirty="0">
                <a:solidFill>
                  <a:schemeClr val="accent2"/>
                </a:solidFill>
              </a:rPr>
            </a:br>
            <a:endParaRPr lang="en-AU" dirty="0"/>
          </a:p>
        </p:txBody>
      </p:sp>
      <p:sp>
        <p:nvSpPr>
          <p:cNvPr id="6" name="Content Placeholder 5">
            <a:extLst>
              <a:ext uri="{FF2B5EF4-FFF2-40B4-BE49-F238E27FC236}">
                <a16:creationId xmlns:a16="http://schemas.microsoft.com/office/drawing/2014/main" id="{5A51CDAA-E5AE-2443-9760-5939386F1A5F}"/>
              </a:ext>
            </a:extLst>
          </p:cNvPr>
          <p:cNvSpPr>
            <a:spLocks noGrp="1"/>
          </p:cNvSpPr>
          <p:nvPr>
            <p:ph sz="quarter" idx="14"/>
          </p:nvPr>
        </p:nvSpPr>
        <p:spPr>
          <a:xfrm>
            <a:off x="695324" y="1477963"/>
            <a:ext cx="4386341" cy="3657417"/>
          </a:xfrm>
        </p:spPr>
        <p:txBody>
          <a:bodyPr/>
          <a:lstStyle/>
          <a:p>
            <a:pPr>
              <a:lnSpc>
                <a:spcPct val="110000"/>
              </a:lnSpc>
            </a:pPr>
            <a:r>
              <a:rPr lang="en-AU" sz="2400" dirty="0"/>
              <a:t>Before we begin, </a:t>
            </a:r>
          </a:p>
          <a:p>
            <a:pPr>
              <a:lnSpc>
                <a:spcPct val="110000"/>
              </a:lnSpc>
            </a:pPr>
            <a:r>
              <a:rPr lang="en-AU" sz="2400" dirty="0"/>
              <a:t>I would like to acknowledge the traditional owners of the land where we meet today.</a:t>
            </a:r>
          </a:p>
          <a:p>
            <a:pPr>
              <a:lnSpc>
                <a:spcPct val="110000"/>
              </a:lnSpc>
            </a:pPr>
            <a:r>
              <a:rPr lang="en-AU" sz="2400" dirty="0"/>
              <a:t>I pay my respects to their Elders past and present. </a:t>
            </a:r>
          </a:p>
          <a:p>
            <a:pPr>
              <a:lnSpc>
                <a:spcPct val="110000"/>
              </a:lnSpc>
            </a:pPr>
            <a:r>
              <a:rPr lang="en-AU" sz="2400" dirty="0"/>
              <a:t>It is upon their lands that we meet.</a:t>
            </a:r>
          </a:p>
          <a:p>
            <a:pPr>
              <a:lnSpc>
                <a:spcPct val="100000"/>
              </a:lnSpc>
            </a:pPr>
            <a:endParaRPr lang="en-AU" sz="1200" dirty="0"/>
          </a:p>
        </p:txBody>
      </p:sp>
      <p:pic>
        <p:nvPicPr>
          <p:cNvPr id="8" name="Picture 7">
            <a:extLst>
              <a:ext uri="{FF2B5EF4-FFF2-40B4-BE49-F238E27FC236}">
                <a16:creationId xmlns:a16="http://schemas.microsoft.com/office/drawing/2014/main" id="{37E1FC6D-039D-9042-BA60-4128337DC4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8154" y="1477963"/>
            <a:ext cx="5462128" cy="3887297"/>
          </a:xfrm>
          <a:prstGeom prst="rect">
            <a:avLst/>
          </a:prstGeom>
        </p:spPr>
      </p:pic>
      <p:sp>
        <p:nvSpPr>
          <p:cNvPr id="7" name="Footer Placeholder 6">
            <a:extLst>
              <a:ext uri="{FF2B5EF4-FFF2-40B4-BE49-F238E27FC236}">
                <a16:creationId xmlns:a16="http://schemas.microsoft.com/office/drawing/2014/main" id="{F02A02DA-60EF-E74C-9E3B-0FACC13D8371}"/>
              </a:ext>
            </a:extLst>
          </p:cNvPr>
          <p:cNvSpPr>
            <a:spLocks noGrp="1"/>
          </p:cNvSpPr>
          <p:nvPr>
            <p:ph type="ftr" sz="quarter" idx="15"/>
          </p:nvPr>
        </p:nvSpPr>
        <p:spPr/>
        <p:txBody>
          <a:bodyPr/>
          <a:lstStyle/>
          <a:p>
            <a:r>
              <a:rPr lang="en-AU"/>
              <a:t>Clinical Excellence Commission</a:t>
            </a:r>
            <a:endParaRPr lang="en-AU" dirty="0"/>
          </a:p>
        </p:txBody>
      </p:sp>
      <p:sp>
        <p:nvSpPr>
          <p:cNvPr id="9" name="Slide Number Placeholder 8">
            <a:extLst>
              <a:ext uri="{FF2B5EF4-FFF2-40B4-BE49-F238E27FC236}">
                <a16:creationId xmlns:a16="http://schemas.microsoft.com/office/drawing/2014/main" id="{B9D4D36E-DA75-7F4D-815E-12B9EAE91CC1}"/>
              </a:ext>
            </a:extLst>
          </p:cNvPr>
          <p:cNvSpPr>
            <a:spLocks noGrp="1"/>
          </p:cNvSpPr>
          <p:nvPr>
            <p:ph type="sldNum" sz="quarter" idx="16"/>
          </p:nvPr>
        </p:nvSpPr>
        <p:spPr/>
        <p:txBody>
          <a:bodyPr/>
          <a:lstStyle/>
          <a:p>
            <a:fld id="{84D3DED8-CEC3-1449-A2AB-4F5665AE0AC9}" type="slidenum">
              <a:rPr lang="en-AU" smtClean="0"/>
              <a:t>2</a:t>
            </a:fld>
            <a:endParaRPr lang="en-AU" dirty="0"/>
          </a:p>
        </p:txBody>
      </p:sp>
    </p:spTree>
    <p:extLst>
      <p:ext uri="{BB962C8B-B14F-4D97-AF65-F5344CB8AC3E}">
        <p14:creationId xmlns:p14="http://schemas.microsoft.com/office/powerpoint/2010/main" val="61769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28" y="412491"/>
            <a:ext cx="10801350" cy="666505"/>
          </a:xfrm>
        </p:spPr>
        <p:txBody>
          <a:bodyPr/>
          <a:lstStyle/>
          <a:p>
            <a:r>
              <a:rPr lang="en-AU" sz="4000" dirty="0"/>
              <a:t>Anaesthesia and VTE</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20</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83328" y="1078996"/>
            <a:ext cx="11141972" cy="3703007"/>
          </a:xfrm>
        </p:spPr>
        <p:txBody>
          <a:bodyPr/>
          <a:lstStyle/>
          <a:p>
            <a:pPr marL="285750" indent="-285750">
              <a:buFont typeface="Arial" panose="020B0604020202020204" pitchFamily="34" charset="0"/>
              <a:buChar char="•"/>
            </a:pPr>
            <a:r>
              <a:rPr lang="en-AU" sz="2000" dirty="0"/>
              <a:t>The type of anaesthesia a patient receives impacts on VTE risk. </a:t>
            </a:r>
          </a:p>
          <a:p>
            <a:pPr marL="285750" indent="-285750">
              <a:buFont typeface="Arial" panose="020B0604020202020204" pitchFamily="34" charset="0"/>
              <a:buChar char="•"/>
            </a:pPr>
            <a:r>
              <a:rPr lang="en-AU" sz="2000" dirty="0"/>
              <a:t>Patients receiving regional anaesthesia (also referred to as central neural blockade) have significantly lower rates of DVT compared with those receiving general anaesthesia. </a:t>
            </a:r>
          </a:p>
          <a:p>
            <a:pPr marL="342900" indent="-342900">
              <a:buFont typeface="Arial" panose="020B0604020202020204" pitchFamily="34" charset="0"/>
              <a:buChar char="•"/>
            </a:pPr>
            <a:r>
              <a:rPr lang="en-AU" sz="2000" dirty="0"/>
              <a:t>Other timing considerations:</a:t>
            </a:r>
          </a:p>
          <a:p>
            <a:pPr marL="723900" indent="-342900">
              <a:buFontTx/>
              <a:buChar char="-"/>
            </a:pPr>
            <a:r>
              <a:rPr lang="en-AU" sz="2000" dirty="0"/>
              <a:t>No pharmacological prophylaxis with LMWH should be administered prior to establishment of neural blockade, or the block should be performed ≥ 12 hours after the last dose of LMWH if preoperative prophylaxis has been administered with this drug. Dosing after surgery should start ≥ 6 hours post-operatively. </a:t>
            </a:r>
          </a:p>
          <a:p>
            <a:pPr marL="723900" indent="-342900">
              <a:buFontTx/>
              <a:buChar char="-"/>
            </a:pPr>
            <a:r>
              <a:rPr lang="en-AU" sz="2000" dirty="0"/>
              <a:t>Fondaparinux and dabigatran </a:t>
            </a:r>
            <a:r>
              <a:rPr lang="en-AU" sz="2000" dirty="0" err="1"/>
              <a:t>etexilate</a:t>
            </a:r>
            <a:r>
              <a:rPr lang="en-AU" sz="2000" dirty="0"/>
              <a:t> have longer half-lives: special arrangements should be made between the surgical and anaesthetic teams if these drugs are being used. </a:t>
            </a:r>
          </a:p>
          <a:p>
            <a:endParaRPr lang="en-AU" sz="2000" dirty="0"/>
          </a:p>
          <a:p>
            <a:endParaRPr lang="en-AU" sz="2000" dirty="0"/>
          </a:p>
        </p:txBody>
      </p:sp>
    </p:spTree>
    <p:extLst>
      <p:ext uri="{BB962C8B-B14F-4D97-AF65-F5344CB8AC3E}">
        <p14:creationId xmlns:p14="http://schemas.microsoft.com/office/powerpoint/2010/main" val="22312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28" y="332520"/>
            <a:ext cx="10801350" cy="666505"/>
          </a:xfrm>
        </p:spPr>
        <p:txBody>
          <a:bodyPr/>
          <a:lstStyle/>
          <a:p>
            <a:r>
              <a:rPr lang="en-AU" sz="4000" dirty="0"/>
              <a:t>Using the VTE Risk Assessment Tool</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21</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83328" y="1087925"/>
            <a:ext cx="11141972" cy="3703007"/>
          </a:xfrm>
        </p:spPr>
        <p:txBody>
          <a:bodyPr/>
          <a:lstStyle/>
          <a:p>
            <a:r>
              <a:rPr lang="en-AU" sz="2000" b="1" dirty="0"/>
              <a:t>Step 3: </a:t>
            </a:r>
          </a:p>
          <a:p>
            <a:endParaRPr lang="en-AU" sz="2000" dirty="0"/>
          </a:p>
          <a:p>
            <a:endParaRPr lang="en-AU" sz="2000" dirty="0"/>
          </a:p>
          <a:p>
            <a:br>
              <a:rPr lang="en-AU" sz="2000" dirty="0"/>
            </a:br>
            <a:r>
              <a:rPr lang="en-AU" sz="2000" dirty="0"/>
              <a:t>The third section prompts MOs to consider contraindications to mechanical prophylaxis:</a:t>
            </a:r>
          </a:p>
          <a:p>
            <a:pPr marL="342900" indent="-342900">
              <a:buFont typeface="Arial" panose="020B0604020202020204" pitchFamily="34" charset="0"/>
              <a:buChar char="•"/>
            </a:pPr>
            <a:r>
              <a:rPr lang="en-AU" sz="2000" dirty="0"/>
              <a:t>Mechanical prophylaxis may be appropriate despite the presence of some ‘contraindications’: use your clinical judgement</a:t>
            </a:r>
          </a:p>
          <a:p>
            <a:pPr marL="342900" indent="-342900">
              <a:buFont typeface="Arial" panose="020B0604020202020204" pitchFamily="34" charset="0"/>
              <a:buChar char="•"/>
            </a:pPr>
            <a:r>
              <a:rPr lang="en-AU" sz="2000" dirty="0"/>
              <a:t>Consider severity, extent and location of the contraindication e.g. skin ulceration</a:t>
            </a:r>
          </a:p>
          <a:p>
            <a:pPr marL="342900" indent="-342900">
              <a:buFont typeface="Arial" panose="020B0604020202020204" pitchFamily="34" charset="0"/>
              <a:buChar char="•"/>
            </a:pPr>
            <a:r>
              <a:rPr lang="en-AU" sz="2000" dirty="0"/>
              <a:t>Some types of mechanical prophylaxis may be suitable in certain conditions (see brackets for suggestions). </a:t>
            </a:r>
          </a:p>
        </p:txBody>
      </p:sp>
      <p:pic>
        <p:nvPicPr>
          <p:cNvPr id="3" name="Picture 2">
            <a:extLst>
              <a:ext uri="{FF2B5EF4-FFF2-40B4-BE49-F238E27FC236}">
                <a16:creationId xmlns:a16="http://schemas.microsoft.com/office/drawing/2014/main" id="{C689BCC4-3B65-4958-82B8-978D4043297B}"/>
              </a:ext>
            </a:extLst>
          </p:cNvPr>
          <p:cNvPicPr>
            <a:picLocks noChangeAspect="1"/>
          </p:cNvPicPr>
          <p:nvPr/>
        </p:nvPicPr>
        <p:blipFill>
          <a:blip r:embed="rId3"/>
          <a:stretch>
            <a:fillRect/>
          </a:stretch>
        </p:blipFill>
        <p:spPr>
          <a:xfrm>
            <a:off x="1992439" y="1119663"/>
            <a:ext cx="8675793" cy="1684497"/>
          </a:xfrm>
          <a:prstGeom prst="rect">
            <a:avLst/>
          </a:prstGeom>
        </p:spPr>
      </p:pic>
    </p:spTree>
    <p:extLst>
      <p:ext uri="{BB962C8B-B14F-4D97-AF65-F5344CB8AC3E}">
        <p14:creationId xmlns:p14="http://schemas.microsoft.com/office/powerpoint/2010/main" val="138738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28" y="189789"/>
            <a:ext cx="10801350" cy="666505"/>
          </a:xfrm>
        </p:spPr>
        <p:txBody>
          <a:bodyPr/>
          <a:lstStyle/>
          <a:p>
            <a:r>
              <a:rPr lang="en-AU" sz="4000" dirty="0"/>
              <a:t>More on Mechanical Prophylaxis</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22</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83328" y="825460"/>
            <a:ext cx="11141972" cy="3703007"/>
          </a:xfrm>
        </p:spPr>
        <p:txBody>
          <a:bodyPr/>
          <a:lstStyle/>
          <a:p>
            <a:r>
              <a:rPr lang="en-AU" sz="2000" dirty="0"/>
              <a:t>Note the following:</a:t>
            </a:r>
          </a:p>
          <a:p>
            <a:pPr marL="342900" indent="-342900">
              <a:buFont typeface="Arial" panose="020B0604020202020204" pitchFamily="34" charset="0"/>
              <a:buChar char="•"/>
            </a:pPr>
            <a:r>
              <a:rPr lang="en-AU" sz="2000" dirty="0"/>
              <a:t>Intermittent Pneumatic Compression (IPC) or Foot Impulse Devices (FID)  can exacerbate lower limb ischemic disease and are contraindicated in patients with peripheral arterial disease or arterial ulcers</a:t>
            </a:r>
          </a:p>
          <a:p>
            <a:pPr marL="342900" indent="-342900">
              <a:buFont typeface="Arial" panose="020B0604020202020204" pitchFamily="34" charset="0"/>
              <a:buChar char="•"/>
            </a:pPr>
            <a:r>
              <a:rPr lang="en-AU" sz="2000" dirty="0"/>
              <a:t>IPC is contraindicated in acute lower limb DVT</a:t>
            </a:r>
          </a:p>
        </p:txBody>
      </p:sp>
      <p:pic>
        <p:nvPicPr>
          <p:cNvPr id="9" name="Picture 8">
            <a:extLst>
              <a:ext uri="{FF2B5EF4-FFF2-40B4-BE49-F238E27FC236}">
                <a16:creationId xmlns:a16="http://schemas.microsoft.com/office/drawing/2014/main" id="{5A7B835A-1EFD-4A9E-8545-CBE451B5444C}"/>
              </a:ext>
            </a:extLst>
          </p:cNvPr>
          <p:cNvPicPr>
            <a:picLocks noChangeAspect="1"/>
          </p:cNvPicPr>
          <p:nvPr/>
        </p:nvPicPr>
        <p:blipFill>
          <a:blip r:embed="rId3"/>
          <a:stretch>
            <a:fillRect/>
          </a:stretch>
        </p:blipFill>
        <p:spPr>
          <a:xfrm>
            <a:off x="1846106" y="3105958"/>
            <a:ext cx="8675793" cy="1684497"/>
          </a:xfrm>
          <a:prstGeom prst="rect">
            <a:avLst/>
          </a:prstGeom>
        </p:spPr>
      </p:pic>
    </p:spTree>
    <p:extLst>
      <p:ext uri="{BB962C8B-B14F-4D97-AF65-F5344CB8AC3E}">
        <p14:creationId xmlns:p14="http://schemas.microsoft.com/office/powerpoint/2010/main" val="129315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F436BF-019C-4AB8-85D9-6DB2FE332514}"/>
              </a:ext>
            </a:extLst>
          </p:cNvPr>
          <p:cNvPicPr>
            <a:picLocks noChangeAspect="1"/>
          </p:cNvPicPr>
          <p:nvPr/>
        </p:nvPicPr>
        <p:blipFill>
          <a:blip r:embed="rId3"/>
          <a:stretch>
            <a:fillRect/>
          </a:stretch>
        </p:blipFill>
        <p:spPr>
          <a:xfrm>
            <a:off x="466056" y="952568"/>
            <a:ext cx="5213318" cy="4764942"/>
          </a:xfrm>
          <a:prstGeom prst="rect">
            <a:avLst/>
          </a:prstGeom>
        </p:spPr>
      </p:pic>
      <p:sp>
        <p:nvSpPr>
          <p:cNvPr id="2" name="Title 1"/>
          <p:cNvSpPr>
            <a:spLocks noGrp="1"/>
          </p:cNvSpPr>
          <p:nvPr>
            <p:ph type="title"/>
          </p:nvPr>
        </p:nvSpPr>
        <p:spPr>
          <a:xfrm>
            <a:off x="759012" y="225641"/>
            <a:ext cx="10801350" cy="666505"/>
          </a:xfrm>
        </p:spPr>
        <p:txBody>
          <a:bodyPr/>
          <a:lstStyle/>
          <a:p>
            <a:r>
              <a:rPr lang="en-AU" sz="4000" dirty="0"/>
              <a:t>Using the VTE Risk Assessment Tool</a:t>
            </a:r>
          </a:p>
        </p:txBody>
      </p:sp>
      <p:sp>
        <p:nvSpPr>
          <p:cNvPr id="5" name="Footer Placeholder 4"/>
          <p:cNvSpPr>
            <a:spLocks noGrp="1"/>
          </p:cNvSpPr>
          <p:nvPr>
            <p:ph type="ftr" sz="quarter" idx="15"/>
          </p:nvPr>
        </p:nvSpPr>
        <p:spPr>
          <a:xfrm>
            <a:off x="7024255" y="6125103"/>
            <a:ext cx="4114800" cy="365125"/>
          </a:xfrm>
        </p:spPr>
        <p:txBody>
          <a:bodyPr/>
          <a:lstStyle/>
          <a:p>
            <a:r>
              <a:rPr lang="en-AU" dirty="0"/>
              <a:t>Clinical Excellence Commission</a:t>
            </a:r>
          </a:p>
        </p:txBody>
      </p:sp>
      <p:sp>
        <p:nvSpPr>
          <p:cNvPr id="6" name="Slide Number Placeholder 5"/>
          <p:cNvSpPr>
            <a:spLocks noGrp="1"/>
          </p:cNvSpPr>
          <p:nvPr>
            <p:ph type="sldNum" sz="quarter" idx="16"/>
          </p:nvPr>
        </p:nvSpPr>
        <p:spPr/>
        <p:txBody>
          <a:bodyPr/>
          <a:lstStyle/>
          <a:p>
            <a:fld id="{84D3DED8-CEC3-1449-A2AB-4F5665AE0AC9}" type="slidenum">
              <a:rPr lang="en-AU" smtClean="0"/>
              <a:t>23</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6159687" y="952568"/>
            <a:ext cx="5599546" cy="3703007"/>
          </a:xfrm>
        </p:spPr>
        <p:txBody>
          <a:bodyPr/>
          <a:lstStyle/>
          <a:p>
            <a:pPr>
              <a:lnSpc>
                <a:spcPct val="100000"/>
              </a:lnSpc>
              <a:spcBef>
                <a:spcPts val="0"/>
              </a:spcBef>
            </a:pPr>
            <a:r>
              <a:rPr lang="en-AU" b="1" dirty="0"/>
              <a:t>Steps 4 and 5:</a:t>
            </a:r>
          </a:p>
          <a:p>
            <a:pPr>
              <a:lnSpc>
                <a:spcPct val="100000"/>
              </a:lnSpc>
              <a:spcBef>
                <a:spcPts val="0"/>
              </a:spcBef>
            </a:pPr>
            <a:r>
              <a:rPr lang="en-AU" dirty="0"/>
              <a:t>Provides prescribing guidance based on </a:t>
            </a:r>
            <a:r>
              <a:rPr lang="en-AU" dirty="0">
                <a:solidFill>
                  <a:srgbClr val="C00000"/>
                </a:solidFill>
              </a:rPr>
              <a:t>risk categories</a:t>
            </a:r>
            <a:r>
              <a:rPr lang="en-AU" dirty="0"/>
              <a:t>.</a:t>
            </a:r>
          </a:p>
          <a:p>
            <a:pPr>
              <a:lnSpc>
                <a:spcPct val="100000"/>
              </a:lnSpc>
              <a:spcBef>
                <a:spcPts val="0"/>
              </a:spcBef>
            </a:pPr>
            <a:r>
              <a:rPr lang="en-AU" dirty="0"/>
              <a:t>Points to consider:</a:t>
            </a:r>
          </a:p>
          <a:p>
            <a:pPr marL="285750" indent="-285750">
              <a:lnSpc>
                <a:spcPct val="100000"/>
              </a:lnSpc>
              <a:spcBef>
                <a:spcPts val="0"/>
              </a:spcBef>
              <a:buFont typeface="Arial" panose="020B0604020202020204" pitchFamily="34" charset="0"/>
              <a:buChar char="•"/>
            </a:pPr>
            <a:endParaRPr lang="en-AU" dirty="0"/>
          </a:p>
          <a:p>
            <a:pPr marL="285750" indent="-285750">
              <a:lnSpc>
                <a:spcPct val="100000"/>
              </a:lnSpc>
              <a:spcBef>
                <a:spcPts val="0"/>
              </a:spcBef>
              <a:buFont typeface="Arial" panose="020B0604020202020204" pitchFamily="34" charset="0"/>
              <a:buChar char="•"/>
            </a:pPr>
            <a:r>
              <a:rPr lang="en-AU" dirty="0"/>
              <a:t>encourage </a:t>
            </a:r>
            <a:r>
              <a:rPr lang="en-AU" b="1" dirty="0"/>
              <a:t>early mobilisation</a:t>
            </a:r>
            <a:r>
              <a:rPr lang="en-AU" dirty="0"/>
              <a:t> and </a:t>
            </a:r>
            <a:r>
              <a:rPr lang="en-AU" b="1" dirty="0"/>
              <a:t>provide patient education</a:t>
            </a:r>
            <a:r>
              <a:rPr lang="en-AU" dirty="0"/>
              <a:t> for </a:t>
            </a:r>
            <a:r>
              <a:rPr lang="en-AU" b="1" dirty="0">
                <a:solidFill>
                  <a:srgbClr val="C00000"/>
                </a:solidFill>
              </a:rPr>
              <a:t>ALL patients</a:t>
            </a:r>
            <a:r>
              <a:rPr lang="en-AU" dirty="0"/>
              <a:t> regardless of risk level</a:t>
            </a:r>
          </a:p>
          <a:p>
            <a:pPr marL="171450" indent="-171450">
              <a:lnSpc>
                <a:spcPct val="100000"/>
              </a:lnSpc>
              <a:spcBef>
                <a:spcPts val="0"/>
              </a:spcBef>
              <a:buFont typeface="Arial" panose="020B0604020202020204" pitchFamily="34" charset="0"/>
              <a:buChar char="•"/>
            </a:pPr>
            <a:endParaRPr lang="en-AU" sz="1200" dirty="0"/>
          </a:p>
          <a:p>
            <a:pPr marL="285750" indent="-285750">
              <a:lnSpc>
                <a:spcPct val="100000"/>
              </a:lnSpc>
              <a:spcBef>
                <a:spcPts val="0"/>
              </a:spcBef>
              <a:buFont typeface="Arial" panose="020B0604020202020204" pitchFamily="34" charset="0"/>
              <a:buChar char="•"/>
            </a:pPr>
            <a:r>
              <a:rPr lang="en-AU" dirty="0"/>
              <a:t>keep patients adequately </a:t>
            </a:r>
            <a:r>
              <a:rPr lang="en-AU" b="1" dirty="0">
                <a:solidFill>
                  <a:srgbClr val="C00000"/>
                </a:solidFill>
              </a:rPr>
              <a:t>hydrated</a:t>
            </a:r>
            <a:r>
              <a:rPr lang="en-AU" dirty="0"/>
              <a:t> (unless contraindicated due to their clinical condition e.g. fluid restriction due to CCF) </a:t>
            </a:r>
          </a:p>
          <a:p>
            <a:pPr marL="285750" indent="-285750">
              <a:lnSpc>
                <a:spcPct val="100000"/>
              </a:lnSpc>
              <a:spcBef>
                <a:spcPts val="0"/>
              </a:spcBef>
              <a:buFont typeface="Arial" panose="020B0604020202020204" pitchFamily="34" charset="0"/>
              <a:buChar char="•"/>
            </a:pPr>
            <a:endParaRPr lang="en-AU" dirty="0"/>
          </a:p>
          <a:p>
            <a:pPr marL="285750" indent="-285750">
              <a:lnSpc>
                <a:spcPct val="100000"/>
              </a:lnSpc>
              <a:spcBef>
                <a:spcPts val="0"/>
              </a:spcBef>
              <a:buFont typeface="Arial" panose="020B0604020202020204" pitchFamily="34" charset="0"/>
              <a:buChar char="•"/>
            </a:pPr>
            <a:r>
              <a:rPr lang="en-AU" dirty="0"/>
              <a:t>dosing adjustment in renal impairment</a:t>
            </a:r>
          </a:p>
          <a:p>
            <a:pPr marL="285750" indent="-285750">
              <a:lnSpc>
                <a:spcPct val="100000"/>
              </a:lnSpc>
              <a:spcBef>
                <a:spcPts val="0"/>
              </a:spcBef>
              <a:buFont typeface="Arial" panose="020B0604020202020204" pitchFamily="34" charset="0"/>
              <a:buChar char="•"/>
            </a:pPr>
            <a:endParaRPr lang="en-AU" dirty="0"/>
          </a:p>
          <a:p>
            <a:pPr marL="285750" indent="-285750">
              <a:lnSpc>
                <a:spcPct val="100000"/>
              </a:lnSpc>
              <a:spcBef>
                <a:spcPts val="0"/>
              </a:spcBef>
              <a:buFont typeface="Arial" panose="020B0604020202020204" pitchFamily="34" charset="0"/>
              <a:buChar char="•"/>
            </a:pPr>
            <a:r>
              <a:rPr lang="en-AU" dirty="0"/>
              <a:t>preference for Low Molecular Weight Heparin (LMWH) such as enoxaparin or </a:t>
            </a:r>
            <a:r>
              <a:rPr lang="en-AU" dirty="0" err="1"/>
              <a:t>dalteparin</a:t>
            </a:r>
            <a:r>
              <a:rPr lang="en-AU" dirty="0"/>
              <a:t> in hip and knee replacement surgery </a:t>
            </a:r>
            <a:r>
              <a:rPr lang="en-AU" b="1" dirty="0"/>
              <a:t>§</a:t>
            </a:r>
            <a:r>
              <a:rPr lang="en-AU" dirty="0"/>
              <a:t> </a:t>
            </a:r>
          </a:p>
          <a:p>
            <a:pPr marL="285750" indent="-285750">
              <a:lnSpc>
                <a:spcPct val="100000"/>
              </a:lnSpc>
              <a:spcBef>
                <a:spcPts val="0"/>
              </a:spcBef>
              <a:buFont typeface="Arial" panose="020B0604020202020204" pitchFamily="34" charset="0"/>
              <a:buChar char="•"/>
            </a:pPr>
            <a:endParaRPr lang="en-AU" dirty="0"/>
          </a:p>
          <a:p>
            <a:pPr marL="285750" indent="-285750">
              <a:lnSpc>
                <a:spcPct val="100000"/>
              </a:lnSpc>
              <a:spcBef>
                <a:spcPts val="0"/>
              </a:spcBef>
              <a:buFont typeface="Arial" panose="020B0604020202020204" pitchFamily="34" charset="0"/>
              <a:buChar char="•"/>
            </a:pPr>
            <a:r>
              <a:rPr lang="en-AU" dirty="0"/>
              <a:t>alternative oral agents may be used for Orthopaedic Surgical patients </a:t>
            </a:r>
            <a:r>
              <a:rPr lang="en-AU" b="1" dirty="0"/>
              <a:t>*</a:t>
            </a:r>
          </a:p>
          <a:p>
            <a:pPr marL="285750" indent="-285750">
              <a:lnSpc>
                <a:spcPct val="100000"/>
              </a:lnSpc>
              <a:spcBef>
                <a:spcPts val="0"/>
              </a:spcBef>
              <a:buFont typeface="Arial" panose="020B0604020202020204" pitchFamily="34" charset="0"/>
              <a:buChar char="•"/>
            </a:pPr>
            <a:endParaRPr lang="en-AU" b="1" dirty="0"/>
          </a:p>
          <a:p>
            <a:pPr marL="285750" indent="-285750">
              <a:lnSpc>
                <a:spcPct val="100000"/>
              </a:lnSpc>
              <a:spcBef>
                <a:spcPts val="0"/>
              </a:spcBef>
              <a:buFont typeface="Arial" panose="020B0604020202020204" pitchFamily="34" charset="0"/>
              <a:buChar char="•"/>
            </a:pPr>
            <a:r>
              <a:rPr lang="en-AU" dirty="0"/>
              <a:t>where pharmacological prophylaxis is contraindicated, mechanical prophylaxis could be considered, as indicated, till the patient is mobile. </a:t>
            </a:r>
          </a:p>
          <a:p>
            <a:pPr marL="171450" indent="-171450">
              <a:lnSpc>
                <a:spcPct val="100000"/>
              </a:lnSpc>
              <a:spcBef>
                <a:spcPts val="0"/>
              </a:spcBef>
              <a:buFont typeface="Arial" panose="020B0604020202020204" pitchFamily="34" charset="0"/>
              <a:buChar char="•"/>
            </a:pPr>
            <a:endParaRPr lang="en-AU" sz="300" dirty="0"/>
          </a:p>
          <a:p>
            <a:pPr marL="171450" indent="-171450">
              <a:lnSpc>
                <a:spcPct val="100000"/>
              </a:lnSpc>
              <a:spcBef>
                <a:spcPts val="0"/>
              </a:spcBef>
              <a:buFont typeface="Arial" panose="020B0604020202020204" pitchFamily="34" charset="0"/>
              <a:buChar char="•"/>
            </a:pPr>
            <a:r>
              <a:rPr lang="en-AU" sz="300" dirty="0"/>
              <a:t> </a:t>
            </a:r>
          </a:p>
          <a:p>
            <a:pPr>
              <a:lnSpc>
                <a:spcPct val="100000"/>
              </a:lnSpc>
              <a:spcBef>
                <a:spcPts val="0"/>
              </a:spcBef>
            </a:pPr>
            <a:endParaRPr lang="en-AU" sz="600" dirty="0"/>
          </a:p>
        </p:txBody>
      </p:sp>
      <p:sp>
        <p:nvSpPr>
          <p:cNvPr id="11" name="TextBox 10">
            <a:extLst>
              <a:ext uri="{FF2B5EF4-FFF2-40B4-BE49-F238E27FC236}">
                <a16:creationId xmlns:a16="http://schemas.microsoft.com/office/drawing/2014/main" id="{60A6636C-D600-4474-86C7-50A7312A2D8A}"/>
              </a:ext>
            </a:extLst>
          </p:cNvPr>
          <p:cNvSpPr txBox="1"/>
          <p:nvPr/>
        </p:nvSpPr>
        <p:spPr>
          <a:xfrm>
            <a:off x="1421046" y="2595223"/>
            <a:ext cx="112297" cy="261610"/>
          </a:xfrm>
          <a:prstGeom prst="rect">
            <a:avLst/>
          </a:prstGeom>
          <a:noFill/>
          <a:ln w="22225">
            <a:solidFill>
              <a:srgbClr val="C00000"/>
            </a:solidFill>
          </a:ln>
        </p:spPr>
        <p:txBody>
          <a:bodyPr wrap="square" rtlCol="0">
            <a:spAutoFit/>
          </a:bodyPr>
          <a:lstStyle/>
          <a:p>
            <a:pPr algn="ctr"/>
            <a:r>
              <a:rPr lang="en-AU" sz="1100" b="1" dirty="0"/>
              <a:t>§</a:t>
            </a:r>
            <a:endParaRPr lang="en-AU" sz="1100" dirty="0"/>
          </a:p>
        </p:txBody>
      </p:sp>
      <p:cxnSp>
        <p:nvCxnSpPr>
          <p:cNvPr id="12" name="Straight Arrow Connector 11">
            <a:extLst>
              <a:ext uri="{FF2B5EF4-FFF2-40B4-BE49-F238E27FC236}">
                <a16:creationId xmlns:a16="http://schemas.microsoft.com/office/drawing/2014/main" id="{39C43ED3-D710-4437-9FE5-8D5BF60CABBB}"/>
              </a:ext>
            </a:extLst>
          </p:cNvPr>
          <p:cNvCxnSpPr/>
          <p:nvPr/>
        </p:nvCxnSpPr>
        <p:spPr>
          <a:xfrm flipH="1">
            <a:off x="832433" y="2663591"/>
            <a:ext cx="579230"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4BE953-C365-4EFF-A7B5-31BA6EF7D860}"/>
              </a:ext>
            </a:extLst>
          </p:cNvPr>
          <p:cNvCxnSpPr>
            <a:cxnSpLocks/>
          </p:cNvCxnSpPr>
          <p:nvPr/>
        </p:nvCxnSpPr>
        <p:spPr>
          <a:xfrm flipH="1">
            <a:off x="2998982" y="1798101"/>
            <a:ext cx="579230"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C2CFE14-DBE8-4A05-8471-1CC255669ADC}"/>
              </a:ext>
            </a:extLst>
          </p:cNvPr>
          <p:cNvSpPr txBox="1"/>
          <p:nvPr/>
        </p:nvSpPr>
        <p:spPr>
          <a:xfrm>
            <a:off x="3590110" y="1758248"/>
            <a:ext cx="106120" cy="276999"/>
          </a:xfrm>
          <a:prstGeom prst="rect">
            <a:avLst/>
          </a:prstGeom>
          <a:noFill/>
          <a:ln w="22225">
            <a:solidFill>
              <a:srgbClr val="C00000"/>
            </a:solidFill>
          </a:ln>
        </p:spPr>
        <p:txBody>
          <a:bodyPr wrap="square" rtlCol="0">
            <a:spAutoFit/>
          </a:bodyPr>
          <a:lstStyle/>
          <a:p>
            <a:pPr algn="ctr"/>
            <a:r>
              <a:rPr lang="en-AU" sz="1200" dirty="0"/>
              <a:t>*</a:t>
            </a:r>
          </a:p>
        </p:txBody>
      </p:sp>
      <p:cxnSp>
        <p:nvCxnSpPr>
          <p:cNvPr id="19" name="Straight Arrow Connector 18">
            <a:extLst>
              <a:ext uri="{FF2B5EF4-FFF2-40B4-BE49-F238E27FC236}">
                <a16:creationId xmlns:a16="http://schemas.microsoft.com/office/drawing/2014/main" id="{2EC2B735-CEE4-4280-AC83-F91959FB9F0B}"/>
              </a:ext>
            </a:extLst>
          </p:cNvPr>
          <p:cNvCxnSpPr/>
          <p:nvPr/>
        </p:nvCxnSpPr>
        <p:spPr>
          <a:xfrm flipH="1">
            <a:off x="2849756" y="5062635"/>
            <a:ext cx="579230"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E8E9713-D7AA-47DE-912D-687A71BAC459}"/>
              </a:ext>
            </a:extLst>
          </p:cNvPr>
          <p:cNvSpPr txBox="1"/>
          <p:nvPr/>
        </p:nvSpPr>
        <p:spPr>
          <a:xfrm>
            <a:off x="3437761" y="4921399"/>
            <a:ext cx="106120" cy="276999"/>
          </a:xfrm>
          <a:prstGeom prst="rect">
            <a:avLst/>
          </a:prstGeom>
          <a:noFill/>
          <a:ln w="22225">
            <a:solidFill>
              <a:srgbClr val="C00000"/>
            </a:solidFill>
          </a:ln>
        </p:spPr>
        <p:txBody>
          <a:bodyPr wrap="square" rtlCol="0">
            <a:spAutoFit/>
          </a:bodyPr>
          <a:lstStyle/>
          <a:p>
            <a:pPr algn="ctr"/>
            <a:r>
              <a:rPr lang="en-AU" sz="1200" dirty="0"/>
              <a:t>*</a:t>
            </a:r>
          </a:p>
        </p:txBody>
      </p:sp>
    </p:spTree>
    <p:extLst>
      <p:ext uri="{BB962C8B-B14F-4D97-AF65-F5344CB8AC3E}">
        <p14:creationId xmlns:p14="http://schemas.microsoft.com/office/powerpoint/2010/main" val="343318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2" y="225641"/>
            <a:ext cx="10801350" cy="666505"/>
          </a:xfrm>
        </p:spPr>
        <p:txBody>
          <a:bodyPr/>
          <a:lstStyle/>
          <a:p>
            <a:r>
              <a:rPr lang="en-AU" sz="4000" dirty="0"/>
              <a:t>Pharmacological Prophylaxis</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24</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59012" y="952568"/>
            <a:ext cx="5599546" cy="3703007"/>
          </a:xfrm>
        </p:spPr>
        <p:txBody>
          <a:bodyPr/>
          <a:lstStyle/>
          <a:p>
            <a:pPr marL="342900" indent="-342900">
              <a:buFont typeface="Arial" panose="020B0604020202020204" pitchFamily="34" charset="0"/>
              <a:buChar char="•"/>
            </a:pPr>
            <a:r>
              <a:rPr lang="en-AU" sz="2000" dirty="0"/>
              <a:t>Main anticoagulants include:</a:t>
            </a:r>
          </a:p>
        </p:txBody>
      </p:sp>
      <p:graphicFrame>
        <p:nvGraphicFramePr>
          <p:cNvPr id="17" name="Table 16">
            <a:extLst>
              <a:ext uri="{FF2B5EF4-FFF2-40B4-BE49-F238E27FC236}">
                <a16:creationId xmlns:a16="http://schemas.microsoft.com/office/drawing/2014/main" id="{A75718B4-0788-459C-B8BA-40B239385B1C}"/>
              </a:ext>
            </a:extLst>
          </p:cNvPr>
          <p:cNvGraphicFramePr>
            <a:graphicFrameLocks noGrp="1"/>
          </p:cNvGraphicFramePr>
          <p:nvPr>
            <p:extLst>
              <p:ext uri="{D42A27DB-BD31-4B8C-83A1-F6EECF244321}">
                <p14:modId xmlns:p14="http://schemas.microsoft.com/office/powerpoint/2010/main" val="3634387763"/>
              </p:ext>
            </p:extLst>
          </p:nvPr>
        </p:nvGraphicFramePr>
        <p:xfrm>
          <a:off x="1520750" y="1457960"/>
          <a:ext cx="9497815" cy="3942080"/>
        </p:xfrm>
        <a:graphic>
          <a:graphicData uri="http://schemas.openxmlformats.org/drawingml/2006/table">
            <a:tbl>
              <a:tblPr firstRow="1" bandRow="1">
                <a:tableStyleId>{7DF18680-E054-41AD-8BC1-D1AEF772440D}</a:tableStyleId>
              </a:tblPr>
              <a:tblGrid>
                <a:gridCol w="1999539">
                  <a:extLst>
                    <a:ext uri="{9D8B030D-6E8A-4147-A177-3AD203B41FA5}">
                      <a16:colId xmlns:a16="http://schemas.microsoft.com/office/drawing/2014/main" val="20000"/>
                    </a:ext>
                  </a:extLst>
                </a:gridCol>
                <a:gridCol w="1916227">
                  <a:extLst>
                    <a:ext uri="{9D8B030D-6E8A-4147-A177-3AD203B41FA5}">
                      <a16:colId xmlns:a16="http://schemas.microsoft.com/office/drawing/2014/main" val="20001"/>
                    </a:ext>
                  </a:extLst>
                </a:gridCol>
                <a:gridCol w="5582049">
                  <a:extLst>
                    <a:ext uri="{9D8B030D-6E8A-4147-A177-3AD203B41FA5}">
                      <a16:colId xmlns:a16="http://schemas.microsoft.com/office/drawing/2014/main" val="20002"/>
                    </a:ext>
                  </a:extLst>
                </a:gridCol>
              </a:tblGrid>
              <a:tr h="370840">
                <a:tc>
                  <a:txBody>
                    <a:bodyPr/>
                    <a:lstStyle/>
                    <a:p>
                      <a:r>
                        <a:rPr lang="en-AU" dirty="0">
                          <a:solidFill>
                            <a:srgbClr val="006666"/>
                          </a:solidFill>
                        </a:rPr>
                        <a:t>Drug Class</a:t>
                      </a:r>
                    </a:p>
                  </a:txBody>
                  <a:tcPr/>
                </a:tc>
                <a:tc>
                  <a:txBody>
                    <a:bodyPr/>
                    <a:lstStyle/>
                    <a:p>
                      <a:r>
                        <a:rPr lang="en-AU" dirty="0">
                          <a:solidFill>
                            <a:srgbClr val="006666"/>
                          </a:solidFill>
                        </a:rPr>
                        <a:t>Agents</a:t>
                      </a:r>
                    </a:p>
                  </a:txBody>
                  <a:tcPr/>
                </a:tc>
                <a:tc>
                  <a:txBody>
                    <a:bodyPr/>
                    <a:lstStyle/>
                    <a:p>
                      <a:endParaRPr lang="en-AU" dirty="0"/>
                    </a:p>
                  </a:txBody>
                  <a:tcPr/>
                </a:tc>
                <a:extLst>
                  <a:ext uri="{0D108BD9-81ED-4DB2-BD59-A6C34878D82A}">
                    <a16:rowId xmlns:a16="http://schemas.microsoft.com/office/drawing/2014/main" val="10000"/>
                  </a:ext>
                </a:extLst>
              </a:tr>
              <a:tr h="370840">
                <a:tc>
                  <a:txBody>
                    <a:bodyPr/>
                    <a:lstStyle/>
                    <a:p>
                      <a:r>
                        <a:rPr lang="en-AU" dirty="0"/>
                        <a:t>Unfractionated heparin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Unfractionated heparin</a:t>
                      </a:r>
                    </a:p>
                  </a:txBody>
                  <a:tcPr/>
                </a:tc>
                <a:tc>
                  <a:txBody>
                    <a:bodyPr/>
                    <a:lstStyle/>
                    <a:p>
                      <a:r>
                        <a:rPr lang="en-AU" dirty="0"/>
                        <a:t>Preferred in patients with renal impairment</a:t>
                      </a:r>
                    </a:p>
                  </a:txBody>
                  <a:tcPr/>
                </a:tc>
                <a:extLst>
                  <a:ext uri="{0D108BD9-81ED-4DB2-BD59-A6C34878D82A}">
                    <a16:rowId xmlns:a16="http://schemas.microsoft.com/office/drawing/2014/main" val="10001"/>
                  </a:ext>
                </a:extLst>
              </a:tr>
              <a:tr h="370840">
                <a:tc>
                  <a:txBody>
                    <a:bodyPr/>
                    <a:lstStyle/>
                    <a:p>
                      <a:r>
                        <a:rPr lang="en-AU" dirty="0"/>
                        <a:t>LMWH</a:t>
                      </a:r>
                    </a:p>
                  </a:txBody>
                  <a:tcPr/>
                </a:tc>
                <a:tc>
                  <a:txBody>
                    <a:bodyPr/>
                    <a:lstStyle/>
                    <a:p>
                      <a:r>
                        <a:rPr lang="en-AU" dirty="0"/>
                        <a:t>Enoxaparin</a:t>
                      </a:r>
                    </a:p>
                    <a:p>
                      <a:r>
                        <a:rPr lang="en-AU" dirty="0"/>
                        <a:t>Dalteparin</a:t>
                      </a:r>
                    </a:p>
                  </a:txBody>
                  <a:tcPr/>
                </a:tc>
                <a:tc>
                  <a:txBody>
                    <a:bodyPr/>
                    <a:lstStyle/>
                    <a:p>
                      <a:r>
                        <a:rPr lang="en-AU" dirty="0"/>
                        <a:t>Most commonly</a:t>
                      </a:r>
                      <a:r>
                        <a:rPr lang="en-AU" baseline="0" dirty="0"/>
                        <a:t> used agents</a:t>
                      </a:r>
                    </a:p>
                    <a:p>
                      <a:r>
                        <a:rPr lang="en-AU" baseline="0" dirty="0"/>
                        <a:t>Require dosage adjustment in renal impairment</a:t>
                      </a:r>
                      <a:endParaRPr lang="en-AU" dirty="0"/>
                    </a:p>
                  </a:txBody>
                  <a:tcPr/>
                </a:tc>
                <a:extLst>
                  <a:ext uri="{0D108BD9-81ED-4DB2-BD59-A6C34878D82A}">
                    <a16:rowId xmlns:a16="http://schemas.microsoft.com/office/drawing/2014/main" val="10002"/>
                  </a:ext>
                </a:extLst>
              </a:tr>
              <a:tr h="562041">
                <a:tc rowSpan="2">
                  <a:txBody>
                    <a:bodyPr/>
                    <a:lstStyle/>
                    <a:p>
                      <a:r>
                        <a:rPr lang="en-AU" dirty="0"/>
                        <a:t>Factor </a:t>
                      </a:r>
                      <a:r>
                        <a:rPr lang="en-AU" dirty="0" err="1"/>
                        <a:t>Xa</a:t>
                      </a:r>
                      <a:r>
                        <a:rPr lang="en-AU" dirty="0"/>
                        <a:t> inhibitors</a:t>
                      </a:r>
                    </a:p>
                  </a:txBody>
                  <a:tcPr>
                    <a:solidFill>
                      <a:srgbClr val="D0E3EA"/>
                    </a:solidFill>
                  </a:tcPr>
                </a:tc>
                <a:tc>
                  <a:txBody>
                    <a:bodyPr/>
                    <a:lstStyle/>
                    <a:p>
                      <a:r>
                        <a:rPr lang="en-AU" dirty="0"/>
                        <a:t>Apixaban</a:t>
                      </a:r>
                    </a:p>
                    <a:p>
                      <a:r>
                        <a:rPr lang="en-AU" dirty="0"/>
                        <a:t>Rivaroxaban</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Alternative f</a:t>
                      </a:r>
                      <a:r>
                        <a:rPr lang="en-AU" baseline="0" dirty="0"/>
                        <a:t>or prophylaxis in post- hip or knee replacement</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2359">
                <a:tc v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Fondaparinux</a:t>
                      </a:r>
                    </a:p>
                  </a:txBody>
                  <a:tcPr>
                    <a:lnT w="12700" cap="flat" cmpd="sng" algn="ctr">
                      <a:solidFill>
                        <a:schemeClr val="tx1"/>
                      </a:solidFill>
                      <a:prstDash val="solid"/>
                      <a:round/>
                      <a:headEnd type="none" w="med" len="med"/>
                      <a:tailEnd type="none" w="med" len="med"/>
                    </a:lnT>
                    <a:solidFill>
                      <a:srgbClr val="D0E3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Alternative for prophylaxis in </a:t>
                      </a:r>
                      <a:r>
                        <a:rPr lang="en-AU" baseline="0" dirty="0"/>
                        <a:t>post- hip or knee replacement and hip fracture surgery</a:t>
                      </a:r>
                      <a:endParaRPr lang="en-AU" dirty="0"/>
                    </a:p>
                  </a:txBody>
                  <a:tcPr>
                    <a:lnT w="12700" cap="flat" cmpd="sng" algn="ctr">
                      <a:solidFill>
                        <a:schemeClr val="tx1"/>
                      </a:solidFill>
                      <a:prstDash val="solid"/>
                      <a:round/>
                      <a:headEnd type="none" w="med" len="med"/>
                      <a:tailEnd type="none" w="med" len="med"/>
                    </a:lnT>
                    <a:solidFill>
                      <a:srgbClr val="D0E3EA"/>
                    </a:solidFill>
                  </a:tcPr>
                </a:tc>
                <a:extLst>
                  <a:ext uri="{0D108BD9-81ED-4DB2-BD59-A6C34878D82A}">
                    <a16:rowId xmlns:a16="http://schemas.microsoft.com/office/drawing/2014/main" val="10004"/>
                  </a:ext>
                </a:extLst>
              </a:tr>
              <a:tr h="370840">
                <a:tc>
                  <a:txBody>
                    <a:bodyPr/>
                    <a:lstStyle/>
                    <a:p>
                      <a:r>
                        <a:rPr lang="en-AU" dirty="0"/>
                        <a:t>Direct thrombin inhibitors</a:t>
                      </a:r>
                    </a:p>
                  </a:txBody>
                  <a:tcPr>
                    <a:solidFill>
                      <a:srgbClr val="E9F1F5"/>
                    </a:solidFill>
                  </a:tcPr>
                </a:tc>
                <a:tc>
                  <a:txBody>
                    <a:bodyPr/>
                    <a:lstStyle/>
                    <a:p>
                      <a:r>
                        <a:rPr lang="en-AU" dirty="0"/>
                        <a:t>Dabigatran</a:t>
                      </a:r>
                    </a:p>
                  </a:txBody>
                  <a:tcPr>
                    <a:solidFill>
                      <a:srgbClr val="E9F1F5"/>
                    </a:solidFill>
                  </a:tcPr>
                </a:tc>
                <a:tc>
                  <a:txBody>
                    <a:bodyPr/>
                    <a:lstStyle/>
                    <a:p>
                      <a:r>
                        <a:rPr lang="en-AU" dirty="0"/>
                        <a:t>Alternative for prophylaxis in </a:t>
                      </a:r>
                      <a:r>
                        <a:rPr lang="en-AU" baseline="0" dirty="0"/>
                        <a:t>prophylaxis post- hip or knee replacement</a:t>
                      </a:r>
                      <a:endParaRPr lang="en-AU" dirty="0"/>
                    </a:p>
                  </a:txBody>
                  <a:tcPr>
                    <a:solidFill>
                      <a:srgbClr val="E9F1F5"/>
                    </a:solidFill>
                  </a:tcPr>
                </a:tc>
                <a:extLst>
                  <a:ext uri="{0D108BD9-81ED-4DB2-BD59-A6C34878D82A}">
                    <a16:rowId xmlns:a16="http://schemas.microsoft.com/office/drawing/2014/main" val="10005"/>
                  </a:ext>
                </a:extLst>
              </a:tr>
              <a:tr h="370840">
                <a:tc>
                  <a:txBody>
                    <a:bodyPr/>
                    <a:lstStyle/>
                    <a:p>
                      <a:r>
                        <a:rPr lang="en-AU" dirty="0" err="1"/>
                        <a:t>Heparinoid</a:t>
                      </a:r>
                      <a:endParaRPr lang="en-AU" dirty="0"/>
                    </a:p>
                  </a:txBody>
                  <a:tcPr>
                    <a:solidFill>
                      <a:srgbClr val="D0E3EA"/>
                    </a:solidFill>
                  </a:tcPr>
                </a:tc>
                <a:tc>
                  <a:txBody>
                    <a:bodyPr/>
                    <a:lstStyle/>
                    <a:p>
                      <a:r>
                        <a:rPr lang="en-AU" dirty="0"/>
                        <a:t>Danaparoid</a:t>
                      </a:r>
                    </a:p>
                  </a:txBody>
                  <a:tcPr>
                    <a:solidFill>
                      <a:srgbClr val="D0E3EA"/>
                    </a:solidFill>
                  </a:tcPr>
                </a:tc>
                <a:tc>
                  <a:txBody>
                    <a:bodyPr/>
                    <a:lstStyle/>
                    <a:p>
                      <a:r>
                        <a:rPr lang="en-AU" dirty="0"/>
                        <a:t>Used in heparin</a:t>
                      </a:r>
                      <a:r>
                        <a:rPr lang="en-AU" baseline="0" dirty="0"/>
                        <a:t>-sensitivity or HIT</a:t>
                      </a:r>
                      <a:endParaRPr lang="en-AU" dirty="0"/>
                    </a:p>
                  </a:txBody>
                  <a:tcPr>
                    <a:solidFill>
                      <a:srgbClr val="D0E3E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08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2" y="367772"/>
            <a:ext cx="10801350" cy="666505"/>
          </a:xfrm>
        </p:spPr>
        <p:txBody>
          <a:bodyPr/>
          <a:lstStyle/>
          <a:p>
            <a:r>
              <a:rPr lang="en-AU" sz="4000" dirty="0"/>
              <a:t>Using the VTE Risk Assessment Tool</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25</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79520" y="1126833"/>
            <a:ext cx="10760333" cy="3703007"/>
          </a:xfrm>
        </p:spPr>
        <p:txBody>
          <a:bodyPr/>
          <a:lstStyle/>
          <a:p>
            <a:pPr>
              <a:lnSpc>
                <a:spcPct val="100000"/>
              </a:lnSpc>
            </a:pPr>
            <a:r>
              <a:rPr lang="en-AU" sz="1800" b="1" dirty="0"/>
              <a:t>Step 6:</a:t>
            </a:r>
          </a:p>
          <a:p>
            <a:pPr>
              <a:lnSpc>
                <a:spcPct val="100000"/>
              </a:lnSpc>
            </a:pPr>
            <a:r>
              <a:rPr lang="en-AU" sz="1800" dirty="0"/>
              <a:t>Consider duration of therapy:</a:t>
            </a:r>
          </a:p>
          <a:p>
            <a:pPr marL="342900" indent="-342900">
              <a:lnSpc>
                <a:spcPct val="100000"/>
              </a:lnSpc>
              <a:buFont typeface="Arial" panose="020B0604020202020204" pitchFamily="34" charset="0"/>
              <a:buChar char="•"/>
            </a:pPr>
            <a:r>
              <a:rPr lang="en-AU" sz="1800" dirty="0"/>
              <a:t>VTE prophylaxis use is recommended till the patient regains normal mobility </a:t>
            </a:r>
          </a:p>
          <a:p>
            <a:pPr marL="342900" indent="-342900">
              <a:lnSpc>
                <a:spcPct val="100000"/>
              </a:lnSpc>
              <a:buFont typeface="Arial" panose="020B0604020202020204" pitchFamily="34" charset="0"/>
              <a:buChar char="•"/>
            </a:pPr>
            <a:r>
              <a:rPr lang="en-AU" sz="1800" dirty="0"/>
              <a:t>In some cases, it may be needed post-discharge. For e.g. in hip and knee surgery</a:t>
            </a:r>
          </a:p>
          <a:p>
            <a:pPr marL="622300" lvl="1" indent="-266700">
              <a:lnSpc>
                <a:spcPct val="100000"/>
              </a:lnSpc>
              <a:buFontTx/>
              <a:buChar char="-"/>
              <a:tabLst>
                <a:tab pos="355600" algn="l"/>
                <a:tab pos="622300" algn="l"/>
              </a:tabLst>
            </a:pPr>
            <a:r>
              <a:rPr lang="en-AU" sz="1600" dirty="0"/>
              <a:t>Consider the patient’s ongoing management if prophylaxis is required post-discharge:</a:t>
            </a:r>
          </a:p>
          <a:p>
            <a:pPr marL="1079500" lvl="2">
              <a:lnSpc>
                <a:spcPct val="100000"/>
              </a:lnSpc>
            </a:pPr>
            <a:r>
              <a:rPr lang="en-AU" dirty="0"/>
              <a:t>Patient education</a:t>
            </a:r>
          </a:p>
          <a:p>
            <a:pPr marL="1079500" lvl="2">
              <a:lnSpc>
                <a:spcPct val="100000"/>
              </a:lnSpc>
            </a:pPr>
            <a:r>
              <a:rPr lang="en-AU" dirty="0"/>
              <a:t>Discharge medication supply</a:t>
            </a:r>
          </a:p>
          <a:p>
            <a:pPr marL="1079500" lvl="2">
              <a:lnSpc>
                <a:spcPct val="100000"/>
              </a:lnSpc>
            </a:pPr>
            <a:r>
              <a:rPr lang="en-AU" dirty="0"/>
              <a:t>Inform GP/relevant HCP via discharge summary</a:t>
            </a:r>
          </a:p>
        </p:txBody>
      </p:sp>
      <p:pic>
        <p:nvPicPr>
          <p:cNvPr id="3" name="Picture 2">
            <a:extLst>
              <a:ext uri="{FF2B5EF4-FFF2-40B4-BE49-F238E27FC236}">
                <a16:creationId xmlns:a16="http://schemas.microsoft.com/office/drawing/2014/main" id="{7D8C84D1-A6B0-4B5B-9FE6-B1E133FF5D01}"/>
              </a:ext>
            </a:extLst>
          </p:cNvPr>
          <p:cNvPicPr>
            <a:picLocks noChangeAspect="1"/>
          </p:cNvPicPr>
          <p:nvPr/>
        </p:nvPicPr>
        <p:blipFill>
          <a:blip r:embed="rId3"/>
          <a:stretch>
            <a:fillRect/>
          </a:stretch>
        </p:blipFill>
        <p:spPr>
          <a:xfrm>
            <a:off x="1565719" y="4105940"/>
            <a:ext cx="6524625" cy="1447800"/>
          </a:xfrm>
          <a:prstGeom prst="rect">
            <a:avLst/>
          </a:prstGeom>
        </p:spPr>
      </p:pic>
    </p:spTree>
    <p:extLst>
      <p:ext uri="{BB962C8B-B14F-4D97-AF65-F5344CB8AC3E}">
        <p14:creationId xmlns:p14="http://schemas.microsoft.com/office/powerpoint/2010/main" val="190591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2" y="367772"/>
            <a:ext cx="10801350" cy="666505"/>
          </a:xfrm>
        </p:spPr>
        <p:txBody>
          <a:bodyPr/>
          <a:lstStyle/>
          <a:p>
            <a:r>
              <a:rPr lang="en-AU" sz="4000" dirty="0"/>
              <a:t>NIMC VTE Section</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26</a:t>
            </a:fld>
            <a:endParaRPr lang="en-AU" dirty="0"/>
          </a:p>
        </p:txBody>
      </p:sp>
      <p:sp>
        <p:nvSpPr>
          <p:cNvPr id="8" name="Content Placeholder 7">
            <a:extLst>
              <a:ext uri="{FF2B5EF4-FFF2-40B4-BE49-F238E27FC236}">
                <a16:creationId xmlns:a16="http://schemas.microsoft.com/office/drawing/2014/main" id="{FB4E1E35-CFAC-4FD3-B426-A09B2D2D0B1B}"/>
              </a:ext>
            </a:extLst>
          </p:cNvPr>
          <p:cNvSpPr>
            <a:spLocks noGrp="1"/>
          </p:cNvSpPr>
          <p:nvPr>
            <p:ph sz="quarter" idx="14"/>
          </p:nvPr>
        </p:nvSpPr>
        <p:spPr>
          <a:xfrm>
            <a:off x="779520" y="1126833"/>
            <a:ext cx="10760333" cy="3703007"/>
          </a:xfrm>
        </p:spPr>
        <p:txBody>
          <a:bodyPr/>
          <a:lstStyle/>
          <a:p>
            <a:pPr>
              <a:lnSpc>
                <a:spcPct val="150000"/>
              </a:lnSpc>
              <a:spcBef>
                <a:spcPts val="0"/>
              </a:spcBef>
            </a:pPr>
            <a:r>
              <a:rPr lang="en-AU" sz="1800" b="1" dirty="0"/>
              <a:t>Please ensure that the VTE section of the NIMC is also completed by:</a:t>
            </a:r>
          </a:p>
          <a:p>
            <a:pPr>
              <a:lnSpc>
                <a:spcPct val="150000"/>
              </a:lnSpc>
              <a:spcBef>
                <a:spcPts val="0"/>
              </a:spcBef>
            </a:pPr>
            <a:r>
              <a:rPr lang="en-AU" sz="1800" dirty="0"/>
              <a:t>1) Completing and signing the VTE risk assessment box</a:t>
            </a:r>
          </a:p>
          <a:p>
            <a:pPr>
              <a:lnSpc>
                <a:spcPct val="150000"/>
              </a:lnSpc>
              <a:spcBef>
                <a:spcPts val="0"/>
              </a:spcBef>
            </a:pPr>
            <a:r>
              <a:rPr lang="en-AU" sz="1800" dirty="0"/>
              <a:t>2) Prescribing pharmacological and/or mechanical prophylaxis in the appropriate sections (if VTE prophylaxis is required)</a:t>
            </a:r>
          </a:p>
          <a:p>
            <a:pPr>
              <a:spcBef>
                <a:spcPts val="0"/>
              </a:spcBef>
            </a:pPr>
            <a:endParaRPr lang="en-AU" sz="1800" dirty="0"/>
          </a:p>
          <a:p>
            <a:pPr>
              <a:spcBef>
                <a:spcPts val="0"/>
              </a:spcBef>
            </a:pPr>
            <a:endParaRPr lang="en-AU" sz="1800" b="1" dirty="0"/>
          </a:p>
        </p:txBody>
      </p:sp>
      <p:pic>
        <p:nvPicPr>
          <p:cNvPr id="9" name="Picture 8">
            <a:extLst>
              <a:ext uri="{FF2B5EF4-FFF2-40B4-BE49-F238E27FC236}">
                <a16:creationId xmlns:a16="http://schemas.microsoft.com/office/drawing/2014/main" id="{9259A8A1-7E5A-44B1-AF7A-ECE5ACBF1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68" t="32500" r="20860" b="38103"/>
          <a:stretch>
            <a:fillRect/>
          </a:stretch>
        </p:blipFill>
        <p:spPr bwMode="auto">
          <a:xfrm>
            <a:off x="2126642" y="2793345"/>
            <a:ext cx="8066088"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50D67162-7658-49CF-9D71-730819812B1A}"/>
              </a:ext>
            </a:extLst>
          </p:cNvPr>
          <p:cNvSpPr txBox="1"/>
          <p:nvPr/>
        </p:nvSpPr>
        <p:spPr>
          <a:xfrm>
            <a:off x="2254014" y="5193645"/>
            <a:ext cx="7938716" cy="415498"/>
          </a:xfrm>
          <a:prstGeom prst="rect">
            <a:avLst/>
          </a:prstGeom>
          <a:noFill/>
        </p:spPr>
        <p:txBody>
          <a:bodyPr wrap="square" rtlCol="0">
            <a:spAutoFit/>
          </a:bodyPr>
          <a:lstStyle/>
          <a:p>
            <a:pPr algn="ctr"/>
            <a:r>
              <a:rPr lang="en-AU" sz="1050" dirty="0"/>
              <a:t>Image taken from: Australian Commission on Safety and Quality in Health Care. 2015. </a:t>
            </a:r>
            <a:r>
              <a:rPr lang="en-AU" sz="1050" i="1" dirty="0"/>
              <a:t>NIMC VTE Prophylaxis Section</a:t>
            </a:r>
            <a:r>
              <a:rPr lang="en-AU" sz="1050" dirty="0"/>
              <a:t>, </a:t>
            </a:r>
            <a:r>
              <a:rPr lang="en-AU" sz="1050" dirty="0">
                <a:hlinkClick r:id="rId4"/>
              </a:rPr>
              <a:t>http://www.safetyandquality.gov.au/our-work/medication-safety/medication-chart/nimc/vteprophylaxis/</a:t>
            </a:r>
            <a:r>
              <a:rPr lang="en-AU" sz="1050" dirty="0"/>
              <a:t>   </a:t>
            </a:r>
          </a:p>
        </p:txBody>
      </p:sp>
    </p:spTree>
    <p:extLst>
      <p:ext uri="{BB962C8B-B14F-4D97-AF65-F5344CB8AC3E}">
        <p14:creationId xmlns:p14="http://schemas.microsoft.com/office/powerpoint/2010/main" val="3456285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20" y="435507"/>
            <a:ext cx="10801350" cy="666505"/>
          </a:xfrm>
        </p:spPr>
        <p:txBody>
          <a:bodyPr/>
          <a:lstStyle/>
          <a:p>
            <a:r>
              <a:rPr lang="en-AU" sz="4000" dirty="0"/>
              <a:t>Using the Tool: Example 1</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27</a:t>
            </a:fld>
            <a:endParaRPr lang="en-AU" dirty="0"/>
          </a:p>
        </p:txBody>
      </p:sp>
      <p:sp>
        <p:nvSpPr>
          <p:cNvPr id="11" name="Content Placeholder 1">
            <a:extLst>
              <a:ext uri="{FF2B5EF4-FFF2-40B4-BE49-F238E27FC236}">
                <a16:creationId xmlns:a16="http://schemas.microsoft.com/office/drawing/2014/main" id="{9C69909E-0BC3-4CF8-85E6-F72A13A72394}"/>
              </a:ext>
            </a:extLst>
          </p:cNvPr>
          <p:cNvSpPr txBox="1">
            <a:spLocks/>
          </p:cNvSpPr>
          <p:nvPr/>
        </p:nvSpPr>
        <p:spPr>
          <a:xfrm>
            <a:off x="375450" y="1163866"/>
            <a:ext cx="11963401" cy="5184576"/>
          </a:xfrm>
          <a:prstGeom prst="rect">
            <a:avLst/>
          </a:prstGeo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AU" sz="1600" b="1" dirty="0"/>
              <a:t>Presenting Problem:</a:t>
            </a:r>
            <a:r>
              <a:rPr lang="en-AU" sz="1600" dirty="0"/>
              <a:t> BIBA for pain management</a:t>
            </a:r>
          </a:p>
          <a:p>
            <a:pPr>
              <a:lnSpc>
                <a:spcPct val="100000"/>
              </a:lnSpc>
              <a:spcBef>
                <a:spcPts val="0"/>
              </a:spcBef>
            </a:pPr>
            <a:r>
              <a:rPr lang="en-AU" sz="1600" b="1" dirty="0"/>
              <a:t>Admitting Team: </a:t>
            </a:r>
            <a:r>
              <a:rPr lang="en-AU" sz="1600" dirty="0"/>
              <a:t>Orthopaedics</a:t>
            </a:r>
          </a:p>
          <a:p>
            <a:pPr>
              <a:lnSpc>
                <a:spcPct val="100000"/>
              </a:lnSpc>
              <a:spcBef>
                <a:spcPts val="0"/>
              </a:spcBef>
            </a:pPr>
            <a:endParaRPr lang="en-AU" sz="1600" dirty="0"/>
          </a:p>
          <a:p>
            <a:pPr>
              <a:lnSpc>
                <a:spcPct val="100000"/>
              </a:lnSpc>
              <a:spcBef>
                <a:spcPts val="0"/>
              </a:spcBef>
            </a:pPr>
            <a:r>
              <a:rPr lang="en-AU" sz="1600" b="1" dirty="0"/>
              <a:t>Patient Background:</a:t>
            </a:r>
            <a:endParaRPr lang="en-AU" sz="1600" dirty="0"/>
          </a:p>
          <a:p>
            <a:pPr marL="171450" indent="-171450">
              <a:lnSpc>
                <a:spcPct val="100000"/>
              </a:lnSpc>
              <a:spcBef>
                <a:spcPts val="0"/>
              </a:spcBef>
              <a:buFont typeface="Arial" panose="020B0604020202020204" pitchFamily="34" charset="0"/>
              <a:buChar char="•"/>
            </a:pPr>
            <a:r>
              <a:rPr lang="en-AU" sz="1600" dirty="0"/>
              <a:t>Male</a:t>
            </a:r>
          </a:p>
          <a:p>
            <a:pPr marL="171450" indent="-171450">
              <a:lnSpc>
                <a:spcPct val="100000"/>
              </a:lnSpc>
              <a:spcBef>
                <a:spcPts val="0"/>
              </a:spcBef>
              <a:buFont typeface="Arial" panose="020B0604020202020204" pitchFamily="34" charset="0"/>
              <a:buChar char="•"/>
            </a:pPr>
            <a:r>
              <a:rPr lang="en-AU" sz="1600" dirty="0"/>
              <a:t>86-year-old</a:t>
            </a:r>
          </a:p>
          <a:p>
            <a:pPr marL="171450" indent="-171450">
              <a:lnSpc>
                <a:spcPct val="100000"/>
              </a:lnSpc>
              <a:spcBef>
                <a:spcPts val="0"/>
              </a:spcBef>
              <a:buFont typeface="Arial" panose="020B0604020202020204" pitchFamily="34" charset="0"/>
              <a:buChar char="•"/>
            </a:pPr>
            <a:r>
              <a:rPr lang="en-AU" sz="1600" dirty="0"/>
              <a:t>Creatinine clearance 29mL/min</a:t>
            </a:r>
          </a:p>
          <a:p>
            <a:pPr marL="171450" indent="-171450">
              <a:lnSpc>
                <a:spcPct val="100000"/>
              </a:lnSpc>
              <a:spcBef>
                <a:spcPts val="0"/>
              </a:spcBef>
              <a:buFont typeface="Arial" panose="020B0604020202020204" pitchFamily="34" charset="0"/>
              <a:buChar char="•"/>
            </a:pPr>
            <a:r>
              <a:rPr lang="en-AU" sz="1600" dirty="0"/>
              <a:t>WCC: 9.0 </a:t>
            </a:r>
          </a:p>
          <a:p>
            <a:pPr marL="171450" indent="-171450">
              <a:lnSpc>
                <a:spcPct val="100000"/>
              </a:lnSpc>
              <a:spcBef>
                <a:spcPts val="0"/>
              </a:spcBef>
              <a:buFont typeface="Arial" panose="020B0604020202020204" pitchFamily="34" charset="0"/>
              <a:buChar char="•"/>
            </a:pPr>
            <a:r>
              <a:rPr lang="en-AU" sz="1600" dirty="0"/>
              <a:t>RCC: 4.7 </a:t>
            </a:r>
          </a:p>
          <a:p>
            <a:pPr marL="171450" indent="-171450">
              <a:lnSpc>
                <a:spcPct val="100000"/>
              </a:lnSpc>
              <a:spcBef>
                <a:spcPts val="0"/>
              </a:spcBef>
              <a:buFont typeface="Arial" panose="020B0604020202020204" pitchFamily="34" charset="0"/>
              <a:buChar char="•"/>
            </a:pPr>
            <a:r>
              <a:rPr lang="en-AU" sz="1600" dirty="0"/>
              <a:t>Hb: 131</a:t>
            </a:r>
          </a:p>
          <a:p>
            <a:pPr marL="171450" indent="-171450">
              <a:lnSpc>
                <a:spcPct val="100000"/>
              </a:lnSpc>
              <a:spcBef>
                <a:spcPts val="0"/>
              </a:spcBef>
              <a:buFont typeface="Arial" panose="020B0604020202020204" pitchFamily="34" charset="0"/>
              <a:buChar char="•"/>
            </a:pPr>
            <a:r>
              <a:rPr lang="en-AU" sz="1600" dirty="0"/>
              <a:t>Platelets: 155</a:t>
            </a:r>
          </a:p>
          <a:p>
            <a:pPr marL="171450" indent="-171450">
              <a:lnSpc>
                <a:spcPct val="100000"/>
              </a:lnSpc>
              <a:spcBef>
                <a:spcPts val="0"/>
              </a:spcBef>
              <a:buFont typeface="Arial" panose="020B0604020202020204" pitchFamily="34" charset="0"/>
              <a:buChar char="•"/>
            </a:pPr>
            <a:r>
              <a:rPr lang="en-AU" sz="1600" dirty="0"/>
              <a:t>Neutrophils: 2.5</a:t>
            </a:r>
          </a:p>
          <a:p>
            <a:pPr marL="171450" indent="-171450">
              <a:lnSpc>
                <a:spcPct val="100000"/>
              </a:lnSpc>
              <a:spcBef>
                <a:spcPts val="0"/>
              </a:spcBef>
              <a:buFont typeface="Arial" panose="020B0604020202020204" pitchFamily="34" charset="0"/>
              <a:buChar char="•"/>
            </a:pPr>
            <a:r>
              <a:rPr lang="en-AU" sz="1600" dirty="0"/>
              <a:t>Lymphocytes: 2.0</a:t>
            </a:r>
          </a:p>
          <a:p>
            <a:pPr marL="171450" indent="-171450">
              <a:lnSpc>
                <a:spcPct val="100000"/>
              </a:lnSpc>
              <a:spcBef>
                <a:spcPts val="0"/>
              </a:spcBef>
              <a:buFont typeface="Arial" panose="020B0604020202020204" pitchFamily="34" charset="0"/>
              <a:buChar char="•"/>
            </a:pPr>
            <a:r>
              <a:rPr lang="en-AU" sz="1600" dirty="0"/>
              <a:t>BP: 121/65 </a:t>
            </a:r>
          </a:p>
          <a:p>
            <a:pPr>
              <a:lnSpc>
                <a:spcPct val="100000"/>
              </a:lnSpc>
              <a:spcBef>
                <a:spcPts val="0"/>
              </a:spcBef>
            </a:pPr>
            <a:endParaRPr lang="en-AU" sz="1600" dirty="0"/>
          </a:p>
        </p:txBody>
      </p:sp>
      <p:sp>
        <p:nvSpPr>
          <p:cNvPr id="12" name="Content Placeholder 2">
            <a:extLst>
              <a:ext uri="{FF2B5EF4-FFF2-40B4-BE49-F238E27FC236}">
                <a16:creationId xmlns:a16="http://schemas.microsoft.com/office/drawing/2014/main" id="{EB1B4060-6DE2-451D-96A0-35B6C8D06FE7}"/>
              </a:ext>
            </a:extLst>
          </p:cNvPr>
          <p:cNvSpPr txBox="1">
            <a:spLocks/>
          </p:cNvSpPr>
          <p:nvPr/>
        </p:nvSpPr>
        <p:spPr>
          <a:xfrm>
            <a:off x="7167052" y="1079451"/>
            <a:ext cx="4525951" cy="1440160"/>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solidFill>
                  <a:srgbClr val="C00000"/>
                </a:solidFill>
              </a:rPr>
              <a:t>Please use the VTE Risk Assessment Tool to assess and manage the patient’s VTE Risk. </a:t>
            </a:r>
          </a:p>
          <a:p>
            <a:endParaRPr lang="en-AU" dirty="0"/>
          </a:p>
        </p:txBody>
      </p:sp>
      <p:sp>
        <p:nvSpPr>
          <p:cNvPr id="13" name="TextBox 12">
            <a:extLst>
              <a:ext uri="{FF2B5EF4-FFF2-40B4-BE49-F238E27FC236}">
                <a16:creationId xmlns:a16="http://schemas.microsoft.com/office/drawing/2014/main" id="{380E0D5D-B202-41FF-8557-444B1F9ED67F}"/>
              </a:ext>
            </a:extLst>
          </p:cNvPr>
          <p:cNvSpPr txBox="1"/>
          <p:nvPr/>
        </p:nvSpPr>
        <p:spPr>
          <a:xfrm>
            <a:off x="7200990" y="1862056"/>
            <a:ext cx="4395355" cy="3416320"/>
          </a:xfrm>
          <a:prstGeom prst="rect">
            <a:avLst/>
          </a:prstGeom>
          <a:noFill/>
          <a:ln w="31750">
            <a:solidFill>
              <a:srgbClr val="006666"/>
            </a:solidFill>
          </a:ln>
        </p:spPr>
        <p:txBody>
          <a:bodyPr wrap="square" rtlCol="0">
            <a:spAutoFit/>
          </a:bodyPr>
          <a:lstStyle/>
          <a:p>
            <a:r>
              <a:rPr lang="en-AU" sz="1200" dirty="0"/>
              <a:t>Creatinine clearance for all patients has been calculated using the </a:t>
            </a:r>
            <a:r>
              <a:rPr lang="en-AU" sz="1200" dirty="0">
                <a:solidFill>
                  <a:srgbClr val="C00000"/>
                </a:solidFill>
              </a:rPr>
              <a:t>Cockcroft-</a:t>
            </a:r>
            <a:r>
              <a:rPr lang="en-AU" sz="1200" dirty="0" err="1">
                <a:solidFill>
                  <a:srgbClr val="C00000"/>
                </a:solidFill>
              </a:rPr>
              <a:t>Gault</a:t>
            </a:r>
            <a:r>
              <a:rPr lang="en-AU" sz="1200" dirty="0">
                <a:solidFill>
                  <a:srgbClr val="C00000"/>
                </a:solidFill>
              </a:rPr>
              <a:t> Equation</a:t>
            </a:r>
            <a:r>
              <a:rPr lang="en-AU" sz="1200" dirty="0"/>
              <a:t>. Calculator can be accessed at: </a:t>
            </a:r>
            <a:r>
              <a:rPr lang="en-AU" sz="1200" u="sng" dirty="0">
                <a:hlinkClick r:id="rId3"/>
              </a:rPr>
              <a:t>http://www.mdcalc.com/creatinine-clearance-cockcroft-gault-equation</a:t>
            </a:r>
            <a:endParaRPr lang="en-AU" sz="1200" dirty="0"/>
          </a:p>
          <a:p>
            <a:endParaRPr lang="en-AU" sz="1200" dirty="0"/>
          </a:p>
          <a:p>
            <a:endParaRPr lang="en-AU" sz="1200" dirty="0"/>
          </a:p>
          <a:p>
            <a:r>
              <a:rPr lang="en-AU" sz="1200" b="1" dirty="0">
                <a:solidFill>
                  <a:srgbClr val="C00000"/>
                </a:solidFill>
              </a:rPr>
              <a:t>Blood Count Reference Ranges</a:t>
            </a:r>
          </a:p>
          <a:p>
            <a:r>
              <a:rPr lang="en-AU" sz="1200" b="1" dirty="0"/>
              <a:t>WCC: </a:t>
            </a:r>
            <a:r>
              <a:rPr lang="en-AU" sz="1200" dirty="0"/>
              <a:t>		4.0 – 10.0 10^9/L</a:t>
            </a:r>
          </a:p>
          <a:p>
            <a:r>
              <a:rPr lang="en-AU" sz="1200" b="1" dirty="0"/>
              <a:t>RCC: </a:t>
            </a:r>
            <a:r>
              <a:rPr lang="en-AU" sz="1200" dirty="0"/>
              <a:t>		4.5 – 5.5 10^12/L (male)</a:t>
            </a:r>
          </a:p>
          <a:p>
            <a:r>
              <a:rPr lang="en-AU" sz="1200" dirty="0"/>
              <a:t>		3.8 – 4.8 10^12/L (female)</a:t>
            </a:r>
          </a:p>
          <a:p>
            <a:r>
              <a:rPr lang="en-AU" sz="1200" b="1" dirty="0" err="1"/>
              <a:t>Hb</a:t>
            </a:r>
            <a:r>
              <a:rPr lang="en-AU" sz="1200" b="1" dirty="0"/>
              <a:t>:</a:t>
            </a:r>
            <a:r>
              <a:rPr lang="en-AU" sz="1200" dirty="0"/>
              <a:t>		130 – 170 g/L (male)</a:t>
            </a:r>
          </a:p>
          <a:p>
            <a:r>
              <a:rPr lang="en-AU" sz="1200" dirty="0"/>
              <a:t>		120 – 150 g/L (female)</a:t>
            </a:r>
          </a:p>
          <a:p>
            <a:r>
              <a:rPr lang="en-AU" sz="1200" b="1" dirty="0"/>
              <a:t>Platelets:</a:t>
            </a:r>
            <a:r>
              <a:rPr lang="en-AU" sz="1200" dirty="0"/>
              <a:t>		150 – 400 10^9/L</a:t>
            </a:r>
          </a:p>
          <a:p>
            <a:r>
              <a:rPr lang="en-AU" sz="1200" b="1" dirty="0"/>
              <a:t>Neutrophils:	</a:t>
            </a:r>
            <a:r>
              <a:rPr lang="en-AU" sz="1200" dirty="0"/>
              <a:t>2.0 – 7.0 10^9/L</a:t>
            </a:r>
          </a:p>
          <a:p>
            <a:r>
              <a:rPr lang="en-AU" sz="1200" b="1" dirty="0"/>
              <a:t>Lymphocytes:</a:t>
            </a:r>
            <a:r>
              <a:rPr lang="en-AU" sz="1200" dirty="0"/>
              <a:t>	1.0 – 3.0 10^9/L </a:t>
            </a:r>
          </a:p>
          <a:p>
            <a:endParaRPr lang="en-AU" sz="1200" dirty="0"/>
          </a:p>
          <a:p>
            <a:r>
              <a:rPr lang="en-AU" sz="1200" i="1" dirty="0"/>
              <a:t>Any significantly abnormal results are marked with (H) High or (L) Low</a:t>
            </a:r>
          </a:p>
        </p:txBody>
      </p:sp>
      <p:sp>
        <p:nvSpPr>
          <p:cNvPr id="7" name="Rectangle 6">
            <a:extLst>
              <a:ext uri="{FF2B5EF4-FFF2-40B4-BE49-F238E27FC236}">
                <a16:creationId xmlns:a16="http://schemas.microsoft.com/office/drawing/2014/main" id="{6027FEE4-0A5A-4EC8-9C74-9D6DB9E8006C}"/>
              </a:ext>
            </a:extLst>
          </p:cNvPr>
          <p:cNvSpPr/>
          <p:nvPr/>
        </p:nvSpPr>
        <p:spPr>
          <a:xfrm>
            <a:off x="3721842" y="1905506"/>
            <a:ext cx="2799362" cy="3046988"/>
          </a:xfrm>
          <a:prstGeom prst="rect">
            <a:avLst/>
          </a:prstGeom>
        </p:spPr>
        <p:txBody>
          <a:bodyPr wrap="square">
            <a:spAutoFit/>
          </a:bodyPr>
          <a:lstStyle/>
          <a:p>
            <a:pPr>
              <a:spcBef>
                <a:spcPts val="0"/>
              </a:spcBef>
            </a:pPr>
            <a:r>
              <a:rPr lang="en-AU" sz="1600" b="1" dirty="0">
                <a:solidFill>
                  <a:schemeClr val="accent6">
                    <a:lumMod val="75000"/>
                    <a:lumOff val="25000"/>
                  </a:schemeClr>
                </a:solidFill>
              </a:rPr>
              <a:t>Medical History:</a:t>
            </a:r>
          </a:p>
          <a:p>
            <a:pPr marL="171450" indent="-171450">
              <a:spcBef>
                <a:spcPts val="0"/>
              </a:spcBef>
              <a:buFont typeface="Arial" panose="020B0604020202020204" pitchFamily="34" charset="0"/>
              <a:buChar char="•"/>
            </a:pPr>
            <a:r>
              <a:rPr lang="en-AU" sz="1600" dirty="0">
                <a:solidFill>
                  <a:schemeClr val="accent6">
                    <a:lumMod val="75000"/>
                    <a:lumOff val="25000"/>
                  </a:schemeClr>
                </a:solidFill>
              </a:rPr>
              <a:t>Hip replacement - 2 weeks ago</a:t>
            </a:r>
          </a:p>
          <a:p>
            <a:pPr marL="171450" indent="-171450">
              <a:spcBef>
                <a:spcPts val="0"/>
              </a:spcBef>
              <a:buFont typeface="Arial" panose="020B0604020202020204" pitchFamily="34" charset="0"/>
              <a:buChar char="•"/>
            </a:pPr>
            <a:r>
              <a:rPr lang="en-AU" sz="1600" dirty="0">
                <a:solidFill>
                  <a:schemeClr val="accent6">
                    <a:lumMod val="75000"/>
                    <a:lumOff val="25000"/>
                  </a:schemeClr>
                </a:solidFill>
              </a:rPr>
              <a:t>Lung Ca (refused chemo) – diagnosed 1 month ago</a:t>
            </a:r>
          </a:p>
          <a:p>
            <a:pPr marL="171450" indent="-171450">
              <a:spcBef>
                <a:spcPts val="0"/>
              </a:spcBef>
              <a:buFont typeface="Arial" panose="020B0604020202020204" pitchFamily="34" charset="0"/>
              <a:buChar char="•"/>
            </a:pPr>
            <a:r>
              <a:rPr lang="en-AU" sz="1600" dirty="0">
                <a:solidFill>
                  <a:schemeClr val="accent6">
                    <a:lumMod val="75000"/>
                    <a:lumOff val="25000"/>
                  </a:schemeClr>
                </a:solidFill>
              </a:rPr>
              <a:t>Gastric ulcer bleed – 2 weeks ago</a:t>
            </a:r>
          </a:p>
          <a:p>
            <a:pPr marL="171450" indent="-171450">
              <a:spcBef>
                <a:spcPts val="0"/>
              </a:spcBef>
              <a:buFont typeface="Arial" panose="020B0604020202020204" pitchFamily="34" charset="0"/>
              <a:buChar char="•"/>
            </a:pPr>
            <a:r>
              <a:rPr lang="en-AU" sz="1600" dirty="0">
                <a:solidFill>
                  <a:schemeClr val="accent6">
                    <a:lumMod val="75000"/>
                    <a:lumOff val="25000"/>
                  </a:schemeClr>
                </a:solidFill>
              </a:rPr>
              <a:t>Previous VTE</a:t>
            </a:r>
          </a:p>
          <a:p>
            <a:pPr>
              <a:spcBef>
                <a:spcPts val="0"/>
              </a:spcBef>
            </a:pPr>
            <a:endParaRPr lang="en-AU" sz="1600" dirty="0">
              <a:solidFill>
                <a:schemeClr val="accent6">
                  <a:lumMod val="75000"/>
                  <a:lumOff val="25000"/>
                </a:schemeClr>
              </a:solidFill>
            </a:endParaRPr>
          </a:p>
          <a:p>
            <a:r>
              <a:rPr lang="en-AU" sz="1600" b="1" dirty="0">
                <a:solidFill>
                  <a:schemeClr val="accent6">
                    <a:lumMod val="75000"/>
                    <a:lumOff val="25000"/>
                  </a:schemeClr>
                </a:solidFill>
              </a:rPr>
              <a:t>Medications:</a:t>
            </a:r>
          </a:p>
          <a:p>
            <a:pPr marL="171450" indent="-171450">
              <a:buFont typeface="Arial" panose="020B0604020202020204" pitchFamily="34" charset="0"/>
              <a:buChar char="•"/>
            </a:pPr>
            <a:r>
              <a:rPr lang="en-AU" sz="1600" dirty="0">
                <a:solidFill>
                  <a:schemeClr val="accent6">
                    <a:lumMod val="75000"/>
                    <a:lumOff val="25000"/>
                  </a:schemeClr>
                </a:solidFill>
              </a:rPr>
              <a:t>Panadol Osteo 665mg </a:t>
            </a:r>
            <a:r>
              <a:rPr lang="en-AU" sz="1600" dirty="0" err="1">
                <a:solidFill>
                  <a:schemeClr val="accent6">
                    <a:lumMod val="75000"/>
                    <a:lumOff val="25000"/>
                  </a:schemeClr>
                </a:solidFill>
              </a:rPr>
              <a:t>tds</a:t>
            </a:r>
            <a:endParaRPr lang="en-AU" sz="1600" dirty="0">
              <a:solidFill>
                <a:schemeClr val="accent6">
                  <a:lumMod val="75000"/>
                  <a:lumOff val="25000"/>
                </a:schemeClr>
              </a:solidFill>
            </a:endParaRPr>
          </a:p>
          <a:p>
            <a:pPr marL="171450" indent="-171450">
              <a:buFont typeface="Arial" panose="020B0604020202020204" pitchFamily="34" charset="0"/>
              <a:buChar char="•"/>
            </a:pPr>
            <a:r>
              <a:rPr lang="en-AU" sz="1600" dirty="0">
                <a:solidFill>
                  <a:schemeClr val="accent6">
                    <a:lumMod val="75000"/>
                    <a:lumOff val="25000"/>
                  </a:schemeClr>
                </a:solidFill>
              </a:rPr>
              <a:t>Pantoprazole 20mg daily</a:t>
            </a:r>
          </a:p>
        </p:txBody>
      </p:sp>
    </p:spTree>
    <p:extLst>
      <p:ext uri="{BB962C8B-B14F-4D97-AF65-F5344CB8AC3E}">
        <p14:creationId xmlns:p14="http://schemas.microsoft.com/office/powerpoint/2010/main" val="170936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2F6FA-5BDF-4D4D-A4D1-9D3B9395CF77}"/>
              </a:ext>
            </a:extLst>
          </p:cNvPr>
          <p:cNvPicPr>
            <a:picLocks noChangeAspect="1"/>
          </p:cNvPicPr>
          <p:nvPr/>
        </p:nvPicPr>
        <p:blipFill>
          <a:blip r:embed="rId3"/>
          <a:stretch>
            <a:fillRect/>
          </a:stretch>
        </p:blipFill>
        <p:spPr>
          <a:xfrm>
            <a:off x="6483232" y="587121"/>
            <a:ext cx="3235260" cy="5150386"/>
          </a:xfrm>
          <a:prstGeom prst="rect">
            <a:avLst/>
          </a:prstGeom>
        </p:spPr>
      </p:pic>
      <p:pic>
        <p:nvPicPr>
          <p:cNvPr id="3" name="Picture 2">
            <a:extLst>
              <a:ext uri="{FF2B5EF4-FFF2-40B4-BE49-F238E27FC236}">
                <a16:creationId xmlns:a16="http://schemas.microsoft.com/office/drawing/2014/main" id="{9D7C26CA-7D05-4F92-A9FD-8F2C57D9C43D}"/>
              </a:ext>
            </a:extLst>
          </p:cNvPr>
          <p:cNvPicPr>
            <a:picLocks noChangeAspect="1"/>
          </p:cNvPicPr>
          <p:nvPr/>
        </p:nvPicPr>
        <p:blipFill>
          <a:blip r:embed="rId4"/>
          <a:stretch>
            <a:fillRect/>
          </a:stretch>
        </p:blipFill>
        <p:spPr>
          <a:xfrm>
            <a:off x="3247580" y="587121"/>
            <a:ext cx="3192745" cy="5150386"/>
          </a:xfrm>
          <a:prstGeom prst="rect">
            <a:avLst/>
          </a:prstGeom>
        </p:spPr>
      </p:pic>
      <p:sp>
        <p:nvSpPr>
          <p:cNvPr id="2" name="Title 1"/>
          <p:cNvSpPr>
            <a:spLocks noGrp="1"/>
          </p:cNvSpPr>
          <p:nvPr>
            <p:ph type="title"/>
          </p:nvPr>
        </p:nvSpPr>
        <p:spPr>
          <a:xfrm>
            <a:off x="438920" y="227839"/>
            <a:ext cx="10801350" cy="666505"/>
          </a:xfrm>
        </p:spPr>
        <p:txBody>
          <a:bodyPr/>
          <a:lstStyle/>
          <a:p>
            <a:r>
              <a:rPr lang="en-AU" sz="4000" dirty="0"/>
              <a:t>Example 1</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28</a:t>
            </a:fld>
            <a:endParaRPr lang="en-AU" dirty="0"/>
          </a:p>
        </p:txBody>
      </p:sp>
      <p:sp>
        <p:nvSpPr>
          <p:cNvPr id="10" name="TextBox 9">
            <a:extLst>
              <a:ext uri="{FF2B5EF4-FFF2-40B4-BE49-F238E27FC236}">
                <a16:creationId xmlns:a16="http://schemas.microsoft.com/office/drawing/2014/main" id="{48BB75CA-F158-4232-85C2-0C41F9A135E8}"/>
              </a:ext>
            </a:extLst>
          </p:cNvPr>
          <p:cNvSpPr txBox="1"/>
          <p:nvPr/>
        </p:nvSpPr>
        <p:spPr>
          <a:xfrm>
            <a:off x="4604121" y="740455"/>
            <a:ext cx="1836204" cy="307777"/>
          </a:xfrm>
          <a:prstGeom prst="rect">
            <a:avLst/>
          </a:prstGeom>
          <a:solidFill>
            <a:schemeClr val="bg1"/>
          </a:solidFill>
          <a:ln>
            <a:solidFill>
              <a:srgbClr val="006666"/>
            </a:solidFill>
          </a:ln>
        </p:spPr>
        <p:txBody>
          <a:bodyPr wrap="square" rtlCol="0">
            <a:spAutoFit/>
          </a:bodyPr>
          <a:lstStyle/>
          <a:p>
            <a:pPr algn="ctr"/>
            <a:r>
              <a:rPr lang="en-AU" sz="1400" dirty="0"/>
              <a:t>PATIENT DETAILS</a:t>
            </a:r>
          </a:p>
        </p:txBody>
      </p:sp>
      <p:sp>
        <p:nvSpPr>
          <p:cNvPr id="15" name="TextBox 14">
            <a:extLst>
              <a:ext uri="{FF2B5EF4-FFF2-40B4-BE49-F238E27FC236}">
                <a16:creationId xmlns:a16="http://schemas.microsoft.com/office/drawing/2014/main" id="{C3CD29AE-B275-42C5-A4C9-E1389CDC290E}"/>
              </a:ext>
            </a:extLst>
          </p:cNvPr>
          <p:cNvSpPr txBox="1"/>
          <p:nvPr/>
        </p:nvSpPr>
        <p:spPr>
          <a:xfrm>
            <a:off x="7824733" y="740455"/>
            <a:ext cx="1836204" cy="307777"/>
          </a:xfrm>
          <a:prstGeom prst="rect">
            <a:avLst/>
          </a:prstGeom>
          <a:solidFill>
            <a:schemeClr val="bg1"/>
          </a:solidFill>
          <a:ln>
            <a:solidFill>
              <a:srgbClr val="006666"/>
            </a:solidFill>
          </a:ln>
        </p:spPr>
        <p:txBody>
          <a:bodyPr wrap="square" rtlCol="0">
            <a:spAutoFit/>
          </a:bodyPr>
          <a:lstStyle/>
          <a:p>
            <a:pPr algn="ctr"/>
            <a:r>
              <a:rPr lang="en-AU" sz="1400" dirty="0"/>
              <a:t>PATIENT DETAILS</a:t>
            </a:r>
          </a:p>
        </p:txBody>
      </p:sp>
    </p:spTree>
    <p:extLst>
      <p:ext uri="{BB962C8B-B14F-4D97-AF65-F5344CB8AC3E}">
        <p14:creationId xmlns:p14="http://schemas.microsoft.com/office/powerpoint/2010/main" val="2161326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20" y="435507"/>
            <a:ext cx="10801350" cy="666505"/>
          </a:xfrm>
        </p:spPr>
        <p:txBody>
          <a:bodyPr/>
          <a:lstStyle/>
          <a:p>
            <a:r>
              <a:rPr lang="en-AU" sz="4000" dirty="0"/>
              <a:t>Using the Tool: Example 2</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29</a:t>
            </a:fld>
            <a:endParaRPr lang="en-AU" dirty="0"/>
          </a:p>
        </p:txBody>
      </p:sp>
      <p:sp>
        <p:nvSpPr>
          <p:cNvPr id="11" name="Content Placeholder 1">
            <a:extLst>
              <a:ext uri="{FF2B5EF4-FFF2-40B4-BE49-F238E27FC236}">
                <a16:creationId xmlns:a16="http://schemas.microsoft.com/office/drawing/2014/main" id="{9C69909E-0BC3-4CF8-85E6-F72A13A72394}"/>
              </a:ext>
            </a:extLst>
          </p:cNvPr>
          <p:cNvSpPr txBox="1">
            <a:spLocks/>
          </p:cNvSpPr>
          <p:nvPr/>
        </p:nvSpPr>
        <p:spPr>
          <a:xfrm>
            <a:off x="375450" y="1163866"/>
            <a:ext cx="6648805" cy="5184576"/>
          </a:xfrm>
          <a:prstGeom prst="rect">
            <a:avLst/>
          </a:prstGeo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AU" b="1" dirty="0"/>
              <a:t>Presenting Problem:</a:t>
            </a:r>
            <a:r>
              <a:rPr lang="en-AU" dirty="0"/>
              <a:t> One week history of fatigue, SOB at rest, 7kg weight gain </a:t>
            </a:r>
          </a:p>
          <a:p>
            <a:pPr>
              <a:lnSpc>
                <a:spcPct val="100000"/>
              </a:lnSpc>
              <a:spcBef>
                <a:spcPts val="0"/>
              </a:spcBef>
            </a:pPr>
            <a:r>
              <a:rPr lang="en-AU" dirty="0"/>
              <a:t>Diagnosed with acute decompensated heart failure</a:t>
            </a:r>
          </a:p>
          <a:p>
            <a:pPr>
              <a:lnSpc>
                <a:spcPct val="100000"/>
              </a:lnSpc>
              <a:spcBef>
                <a:spcPts val="0"/>
              </a:spcBef>
            </a:pPr>
            <a:r>
              <a:rPr lang="en-AU" b="1" dirty="0"/>
              <a:t>Admitting Team:</a:t>
            </a:r>
            <a:r>
              <a:rPr lang="en-AU" dirty="0"/>
              <a:t> Cardiology</a:t>
            </a:r>
          </a:p>
          <a:p>
            <a:pPr>
              <a:lnSpc>
                <a:spcPct val="100000"/>
              </a:lnSpc>
              <a:spcBef>
                <a:spcPts val="0"/>
              </a:spcBef>
            </a:pPr>
            <a:endParaRPr lang="en-AU" dirty="0"/>
          </a:p>
          <a:p>
            <a:pPr>
              <a:lnSpc>
                <a:spcPct val="100000"/>
              </a:lnSpc>
              <a:spcBef>
                <a:spcPts val="0"/>
              </a:spcBef>
            </a:pPr>
            <a:r>
              <a:rPr lang="en-AU" b="1" dirty="0"/>
              <a:t>Patient Background:</a:t>
            </a:r>
            <a:endParaRPr lang="en-AU" dirty="0"/>
          </a:p>
          <a:p>
            <a:pPr marL="285750" lvl="0" indent="-285750">
              <a:lnSpc>
                <a:spcPct val="100000"/>
              </a:lnSpc>
              <a:spcBef>
                <a:spcPts val="0"/>
              </a:spcBef>
              <a:buFont typeface="Arial" panose="020B0604020202020204" pitchFamily="34" charset="0"/>
              <a:buChar char="•"/>
            </a:pPr>
            <a:r>
              <a:rPr lang="en-AU" dirty="0"/>
              <a:t>Male</a:t>
            </a:r>
          </a:p>
          <a:p>
            <a:pPr marL="285750" lvl="0" indent="-285750">
              <a:lnSpc>
                <a:spcPct val="100000"/>
              </a:lnSpc>
              <a:spcBef>
                <a:spcPts val="0"/>
              </a:spcBef>
              <a:buFont typeface="Arial" panose="020B0604020202020204" pitchFamily="34" charset="0"/>
              <a:buChar char="•"/>
            </a:pPr>
            <a:r>
              <a:rPr lang="en-AU" dirty="0"/>
              <a:t>45-year-old</a:t>
            </a:r>
          </a:p>
          <a:p>
            <a:pPr marL="285750" lvl="0" indent="-285750">
              <a:lnSpc>
                <a:spcPct val="100000"/>
              </a:lnSpc>
              <a:spcBef>
                <a:spcPts val="0"/>
              </a:spcBef>
              <a:buFont typeface="Arial" panose="020B0604020202020204" pitchFamily="34" charset="0"/>
              <a:buChar char="•"/>
            </a:pPr>
            <a:r>
              <a:rPr lang="en-AU" dirty="0"/>
              <a:t>Obese</a:t>
            </a:r>
          </a:p>
          <a:p>
            <a:pPr marL="285750" lvl="0" indent="-285750">
              <a:lnSpc>
                <a:spcPct val="100000"/>
              </a:lnSpc>
              <a:spcBef>
                <a:spcPts val="0"/>
              </a:spcBef>
              <a:buFont typeface="Arial" panose="020B0604020202020204" pitchFamily="34" charset="0"/>
              <a:buChar char="•"/>
            </a:pPr>
            <a:r>
              <a:rPr lang="en-AU" dirty="0"/>
              <a:t>Creatinine clearance 35mL/min</a:t>
            </a:r>
          </a:p>
          <a:p>
            <a:pPr marL="285750" lvl="0" indent="-285750">
              <a:lnSpc>
                <a:spcPct val="100000"/>
              </a:lnSpc>
              <a:spcBef>
                <a:spcPts val="0"/>
              </a:spcBef>
              <a:buFont typeface="Arial" panose="020B0604020202020204" pitchFamily="34" charset="0"/>
              <a:buChar char="•"/>
            </a:pPr>
            <a:r>
              <a:rPr lang="en-AU" dirty="0"/>
              <a:t>WCC: 5.6</a:t>
            </a:r>
          </a:p>
          <a:p>
            <a:pPr marL="285750" lvl="0" indent="-285750">
              <a:lnSpc>
                <a:spcPct val="100000"/>
              </a:lnSpc>
              <a:spcBef>
                <a:spcPts val="0"/>
              </a:spcBef>
              <a:buFont typeface="Arial" panose="020B0604020202020204" pitchFamily="34" charset="0"/>
              <a:buChar char="•"/>
            </a:pPr>
            <a:r>
              <a:rPr lang="en-AU" dirty="0"/>
              <a:t>RCC: 4.8</a:t>
            </a:r>
          </a:p>
          <a:p>
            <a:pPr marL="285750" lvl="0" indent="-285750">
              <a:lnSpc>
                <a:spcPct val="100000"/>
              </a:lnSpc>
              <a:spcBef>
                <a:spcPts val="0"/>
              </a:spcBef>
              <a:buFont typeface="Arial" panose="020B0604020202020204" pitchFamily="34" charset="0"/>
              <a:buChar char="•"/>
            </a:pPr>
            <a:r>
              <a:rPr lang="en-AU" dirty="0"/>
              <a:t>Hb: 150</a:t>
            </a:r>
          </a:p>
          <a:p>
            <a:pPr marL="285750" lvl="0" indent="-285750">
              <a:lnSpc>
                <a:spcPct val="100000"/>
              </a:lnSpc>
              <a:spcBef>
                <a:spcPts val="0"/>
              </a:spcBef>
              <a:buFont typeface="Arial" panose="020B0604020202020204" pitchFamily="34" charset="0"/>
              <a:buChar char="•"/>
            </a:pPr>
            <a:r>
              <a:rPr lang="en-AU" dirty="0"/>
              <a:t>Platelets: 298</a:t>
            </a:r>
          </a:p>
          <a:p>
            <a:pPr marL="285750" lvl="0" indent="-285750">
              <a:lnSpc>
                <a:spcPct val="100000"/>
              </a:lnSpc>
              <a:spcBef>
                <a:spcPts val="0"/>
              </a:spcBef>
              <a:buFont typeface="Arial" panose="020B0604020202020204" pitchFamily="34" charset="0"/>
              <a:buChar char="•"/>
            </a:pPr>
            <a:r>
              <a:rPr lang="en-AU" dirty="0"/>
              <a:t>Neutrophils: 5.5</a:t>
            </a:r>
          </a:p>
          <a:p>
            <a:pPr marL="285750" lvl="0" indent="-285750">
              <a:lnSpc>
                <a:spcPct val="100000"/>
              </a:lnSpc>
              <a:spcBef>
                <a:spcPts val="0"/>
              </a:spcBef>
              <a:buFont typeface="Arial" panose="020B0604020202020204" pitchFamily="34" charset="0"/>
              <a:buChar char="•"/>
            </a:pPr>
            <a:r>
              <a:rPr lang="en-AU" dirty="0"/>
              <a:t>Lymphocytes: 2.7</a:t>
            </a:r>
          </a:p>
          <a:p>
            <a:pPr marL="285750" lvl="0" indent="-285750">
              <a:lnSpc>
                <a:spcPct val="100000"/>
              </a:lnSpc>
              <a:spcBef>
                <a:spcPts val="0"/>
              </a:spcBef>
              <a:buFont typeface="Arial" panose="020B0604020202020204" pitchFamily="34" charset="0"/>
              <a:buChar char="•"/>
            </a:pPr>
            <a:r>
              <a:rPr lang="en-AU" dirty="0"/>
              <a:t>BP: 142/87 </a:t>
            </a:r>
          </a:p>
          <a:p>
            <a:pPr>
              <a:lnSpc>
                <a:spcPct val="100000"/>
              </a:lnSpc>
              <a:spcBef>
                <a:spcPts val="0"/>
              </a:spcBef>
            </a:pPr>
            <a:endParaRPr lang="en-AU" sz="1600" dirty="0"/>
          </a:p>
        </p:txBody>
      </p:sp>
      <p:sp>
        <p:nvSpPr>
          <p:cNvPr id="12" name="Content Placeholder 2">
            <a:extLst>
              <a:ext uri="{FF2B5EF4-FFF2-40B4-BE49-F238E27FC236}">
                <a16:creationId xmlns:a16="http://schemas.microsoft.com/office/drawing/2014/main" id="{EB1B4060-6DE2-451D-96A0-35B6C8D06FE7}"/>
              </a:ext>
            </a:extLst>
          </p:cNvPr>
          <p:cNvSpPr txBox="1">
            <a:spLocks/>
          </p:cNvSpPr>
          <p:nvPr/>
        </p:nvSpPr>
        <p:spPr>
          <a:xfrm>
            <a:off x="7167052" y="1079451"/>
            <a:ext cx="4525951" cy="1440160"/>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solidFill>
                  <a:srgbClr val="C00000"/>
                </a:solidFill>
              </a:rPr>
              <a:t>Please use the VTE Risk Assessment Tool to assess and manage the patient’s VTE Risk. </a:t>
            </a:r>
          </a:p>
          <a:p>
            <a:endParaRPr lang="en-AU" dirty="0"/>
          </a:p>
        </p:txBody>
      </p:sp>
      <p:sp>
        <p:nvSpPr>
          <p:cNvPr id="13" name="TextBox 12">
            <a:extLst>
              <a:ext uri="{FF2B5EF4-FFF2-40B4-BE49-F238E27FC236}">
                <a16:creationId xmlns:a16="http://schemas.microsoft.com/office/drawing/2014/main" id="{380E0D5D-B202-41FF-8557-444B1F9ED67F}"/>
              </a:ext>
            </a:extLst>
          </p:cNvPr>
          <p:cNvSpPr txBox="1"/>
          <p:nvPr/>
        </p:nvSpPr>
        <p:spPr>
          <a:xfrm>
            <a:off x="7200990" y="1862056"/>
            <a:ext cx="4395355" cy="3416320"/>
          </a:xfrm>
          <a:prstGeom prst="rect">
            <a:avLst/>
          </a:prstGeom>
          <a:noFill/>
          <a:ln w="31750">
            <a:solidFill>
              <a:srgbClr val="006666"/>
            </a:solidFill>
          </a:ln>
        </p:spPr>
        <p:txBody>
          <a:bodyPr wrap="square" rtlCol="0">
            <a:spAutoFit/>
          </a:bodyPr>
          <a:lstStyle/>
          <a:p>
            <a:r>
              <a:rPr lang="en-AU" sz="1200" dirty="0"/>
              <a:t>Creatinine clearance for all patients has been calculated using the </a:t>
            </a:r>
            <a:r>
              <a:rPr lang="en-AU" sz="1200" dirty="0">
                <a:solidFill>
                  <a:srgbClr val="C00000"/>
                </a:solidFill>
              </a:rPr>
              <a:t>Cockcroft-Gault Equation</a:t>
            </a:r>
            <a:r>
              <a:rPr lang="en-AU" sz="1200" dirty="0"/>
              <a:t>. Calculator can be accessed at: </a:t>
            </a:r>
            <a:r>
              <a:rPr lang="en-AU" sz="1200" u="sng" dirty="0">
                <a:hlinkClick r:id="rId3"/>
              </a:rPr>
              <a:t>http://www.mdcalc.com/creatinine-clearance-cockcroft-gault-equation</a:t>
            </a:r>
            <a:endParaRPr lang="en-AU" sz="1200" dirty="0"/>
          </a:p>
          <a:p>
            <a:endParaRPr lang="en-AU" sz="1200" dirty="0"/>
          </a:p>
          <a:p>
            <a:endParaRPr lang="en-AU" sz="1200" dirty="0"/>
          </a:p>
          <a:p>
            <a:r>
              <a:rPr lang="en-AU" sz="1200" b="1" dirty="0">
                <a:solidFill>
                  <a:srgbClr val="C00000"/>
                </a:solidFill>
              </a:rPr>
              <a:t>Blood Count Reference Ranges</a:t>
            </a:r>
          </a:p>
          <a:p>
            <a:r>
              <a:rPr lang="en-AU" sz="1200" b="1" dirty="0"/>
              <a:t>WCC: </a:t>
            </a:r>
            <a:r>
              <a:rPr lang="en-AU" sz="1200" dirty="0"/>
              <a:t>		4.0 – 10.0 10^9/L</a:t>
            </a:r>
          </a:p>
          <a:p>
            <a:r>
              <a:rPr lang="en-AU" sz="1200" b="1" dirty="0"/>
              <a:t>RCC: </a:t>
            </a:r>
            <a:r>
              <a:rPr lang="en-AU" sz="1200" dirty="0"/>
              <a:t>		4.5 – 5.5 10^12/L (male)</a:t>
            </a:r>
          </a:p>
          <a:p>
            <a:r>
              <a:rPr lang="en-AU" sz="1200" dirty="0"/>
              <a:t>		3.8 – 4.8 10^12/L (female)</a:t>
            </a:r>
          </a:p>
          <a:p>
            <a:r>
              <a:rPr lang="en-AU" sz="1200" b="1" dirty="0"/>
              <a:t>Hb:</a:t>
            </a:r>
            <a:r>
              <a:rPr lang="en-AU" sz="1200" dirty="0"/>
              <a:t>		130 – 170 g/L (male)</a:t>
            </a:r>
          </a:p>
          <a:p>
            <a:r>
              <a:rPr lang="en-AU" sz="1200" dirty="0"/>
              <a:t>		120 – 150 g/L (female)</a:t>
            </a:r>
          </a:p>
          <a:p>
            <a:r>
              <a:rPr lang="en-AU" sz="1200" b="1" dirty="0"/>
              <a:t>Platelets:</a:t>
            </a:r>
            <a:r>
              <a:rPr lang="en-AU" sz="1200" dirty="0"/>
              <a:t>		150 – 400 10^9/L</a:t>
            </a:r>
          </a:p>
          <a:p>
            <a:r>
              <a:rPr lang="en-AU" sz="1200" b="1" dirty="0"/>
              <a:t>Neutrophils:	</a:t>
            </a:r>
            <a:r>
              <a:rPr lang="en-AU" sz="1200" dirty="0"/>
              <a:t>2.0 – 7.0 10^9/L</a:t>
            </a:r>
          </a:p>
          <a:p>
            <a:r>
              <a:rPr lang="en-AU" sz="1200" b="1" dirty="0"/>
              <a:t>Lymphocytes:</a:t>
            </a:r>
            <a:r>
              <a:rPr lang="en-AU" sz="1200" dirty="0"/>
              <a:t>	1.0 – 3.0 10^9/L </a:t>
            </a:r>
          </a:p>
          <a:p>
            <a:endParaRPr lang="en-AU" sz="1200" dirty="0"/>
          </a:p>
          <a:p>
            <a:r>
              <a:rPr lang="en-AU" sz="1200" i="1" dirty="0"/>
              <a:t>Any significantly abnormal results are marked with (H) High or (L) Low</a:t>
            </a:r>
          </a:p>
        </p:txBody>
      </p:sp>
      <p:sp>
        <p:nvSpPr>
          <p:cNvPr id="7" name="Rectangle 6">
            <a:extLst>
              <a:ext uri="{FF2B5EF4-FFF2-40B4-BE49-F238E27FC236}">
                <a16:creationId xmlns:a16="http://schemas.microsoft.com/office/drawing/2014/main" id="{6027FEE4-0A5A-4EC8-9C74-9D6DB9E8006C}"/>
              </a:ext>
            </a:extLst>
          </p:cNvPr>
          <p:cNvSpPr/>
          <p:nvPr/>
        </p:nvSpPr>
        <p:spPr>
          <a:xfrm>
            <a:off x="3522051" y="2016472"/>
            <a:ext cx="3324403" cy="3385542"/>
          </a:xfrm>
          <a:prstGeom prst="rect">
            <a:avLst/>
          </a:prstGeom>
        </p:spPr>
        <p:txBody>
          <a:bodyPr wrap="square">
            <a:spAutoFit/>
          </a:bodyPr>
          <a:lstStyle/>
          <a:p>
            <a:r>
              <a:rPr lang="en-AU" sz="1400" b="1" dirty="0">
                <a:solidFill>
                  <a:schemeClr val="accent6">
                    <a:lumMod val="75000"/>
                    <a:lumOff val="25000"/>
                  </a:schemeClr>
                </a:solidFill>
              </a:rPr>
              <a:t>Medical History:</a:t>
            </a:r>
          </a:p>
          <a:p>
            <a:pPr marL="285750" indent="-285750">
              <a:buFont typeface="Arial" panose="020B0604020202020204" pitchFamily="34" charset="0"/>
              <a:buChar char="•"/>
            </a:pPr>
            <a:r>
              <a:rPr lang="en-AU" sz="1400" dirty="0">
                <a:solidFill>
                  <a:schemeClr val="accent6">
                    <a:lumMod val="75000"/>
                    <a:lumOff val="25000"/>
                  </a:schemeClr>
                </a:solidFill>
              </a:rPr>
              <a:t>Coronary artery disease</a:t>
            </a:r>
          </a:p>
          <a:p>
            <a:pPr marL="285750" indent="-285750">
              <a:buFont typeface="Arial" panose="020B0604020202020204" pitchFamily="34" charset="0"/>
              <a:buChar char="•"/>
            </a:pPr>
            <a:r>
              <a:rPr lang="en-AU" sz="1400" dirty="0">
                <a:solidFill>
                  <a:schemeClr val="accent6">
                    <a:lumMod val="75000"/>
                    <a:lumOff val="25000"/>
                  </a:schemeClr>
                </a:solidFill>
              </a:rPr>
              <a:t>CABG 8 years ago</a:t>
            </a:r>
          </a:p>
          <a:p>
            <a:pPr marL="285750" indent="-285750">
              <a:buFont typeface="Arial" panose="020B0604020202020204" pitchFamily="34" charset="0"/>
              <a:buChar char="•"/>
            </a:pPr>
            <a:r>
              <a:rPr lang="en-AU" sz="1400" dirty="0" err="1">
                <a:solidFill>
                  <a:schemeClr val="accent6">
                    <a:lumMod val="75000"/>
                    <a:lumOff val="25000"/>
                  </a:schemeClr>
                </a:solidFill>
              </a:rPr>
              <a:t>Hyperlipidemia</a:t>
            </a:r>
            <a:endParaRPr lang="en-AU" sz="1400" dirty="0">
              <a:solidFill>
                <a:schemeClr val="accent6">
                  <a:lumMod val="75000"/>
                  <a:lumOff val="25000"/>
                </a:schemeClr>
              </a:solidFill>
            </a:endParaRPr>
          </a:p>
          <a:p>
            <a:pPr marL="285750" indent="-285750">
              <a:buFont typeface="Arial" panose="020B0604020202020204" pitchFamily="34" charset="0"/>
              <a:buChar char="•"/>
            </a:pPr>
            <a:r>
              <a:rPr lang="en-AU" sz="1400" dirty="0">
                <a:solidFill>
                  <a:schemeClr val="accent6">
                    <a:lumMod val="75000"/>
                    <a:lumOff val="25000"/>
                  </a:schemeClr>
                </a:solidFill>
              </a:rPr>
              <a:t>Hypertension</a:t>
            </a:r>
          </a:p>
          <a:p>
            <a:pPr marL="285750" indent="-285750">
              <a:buFont typeface="Arial" panose="020B0604020202020204" pitchFamily="34" charset="0"/>
              <a:buChar char="•"/>
            </a:pPr>
            <a:r>
              <a:rPr lang="en-AU" sz="1400" dirty="0">
                <a:solidFill>
                  <a:schemeClr val="accent6">
                    <a:lumMod val="75000"/>
                    <a:lumOff val="25000"/>
                  </a:schemeClr>
                </a:solidFill>
              </a:rPr>
              <a:t>CCF</a:t>
            </a:r>
          </a:p>
          <a:p>
            <a:endParaRPr lang="en-AU" sz="1400" dirty="0">
              <a:solidFill>
                <a:schemeClr val="accent6">
                  <a:lumMod val="75000"/>
                  <a:lumOff val="25000"/>
                </a:schemeClr>
              </a:solidFill>
            </a:endParaRPr>
          </a:p>
          <a:p>
            <a:r>
              <a:rPr lang="en-AU" sz="1400" b="1" dirty="0">
                <a:solidFill>
                  <a:schemeClr val="accent6">
                    <a:lumMod val="75000"/>
                    <a:lumOff val="25000"/>
                  </a:schemeClr>
                </a:solidFill>
              </a:rPr>
              <a:t>Medications:</a:t>
            </a:r>
          </a:p>
          <a:p>
            <a:pPr marL="285750" lvl="0" indent="-285750">
              <a:buFont typeface="Arial" panose="020B0604020202020204" pitchFamily="34" charset="0"/>
              <a:buChar char="•"/>
            </a:pPr>
            <a:r>
              <a:rPr lang="en-AU" sz="1400" dirty="0">
                <a:solidFill>
                  <a:schemeClr val="accent6">
                    <a:lumMod val="75000"/>
                    <a:lumOff val="25000"/>
                  </a:schemeClr>
                </a:solidFill>
              </a:rPr>
              <a:t>Ramipril 5mg daily</a:t>
            </a:r>
          </a:p>
          <a:p>
            <a:pPr marL="285750" lvl="0" indent="-285750">
              <a:buFont typeface="Arial" panose="020B0604020202020204" pitchFamily="34" charset="0"/>
              <a:buChar char="•"/>
            </a:pPr>
            <a:r>
              <a:rPr lang="en-AU" sz="1400" dirty="0">
                <a:solidFill>
                  <a:schemeClr val="accent6">
                    <a:lumMod val="75000"/>
                    <a:lumOff val="25000"/>
                  </a:schemeClr>
                </a:solidFill>
              </a:rPr>
              <a:t>Aspirin 100mg daily</a:t>
            </a:r>
          </a:p>
          <a:p>
            <a:pPr marL="285750" lvl="0" indent="-285750">
              <a:buFont typeface="Arial" panose="020B0604020202020204" pitchFamily="34" charset="0"/>
              <a:buChar char="•"/>
            </a:pPr>
            <a:r>
              <a:rPr lang="en-AU" sz="1400" dirty="0">
                <a:solidFill>
                  <a:schemeClr val="accent6">
                    <a:lumMod val="75000"/>
                    <a:lumOff val="25000"/>
                  </a:schemeClr>
                </a:solidFill>
              </a:rPr>
              <a:t>Atorvastatin 80mg nocte</a:t>
            </a:r>
          </a:p>
          <a:p>
            <a:pPr marL="285750" lvl="0" indent="-285750">
              <a:buFont typeface="Arial" panose="020B0604020202020204" pitchFamily="34" charset="0"/>
              <a:buChar char="•"/>
            </a:pPr>
            <a:r>
              <a:rPr lang="en-AU" sz="1400" dirty="0">
                <a:solidFill>
                  <a:schemeClr val="accent6">
                    <a:lumMod val="75000"/>
                    <a:lumOff val="25000"/>
                  </a:schemeClr>
                </a:solidFill>
              </a:rPr>
              <a:t>Metoprolol 50mg bd</a:t>
            </a:r>
          </a:p>
          <a:p>
            <a:pPr marL="285750" lvl="0" indent="-285750">
              <a:buFont typeface="Arial" panose="020B0604020202020204" pitchFamily="34" charset="0"/>
              <a:buChar char="•"/>
            </a:pPr>
            <a:r>
              <a:rPr lang="en-AU" sz="1400" dirty="0">
                <a:solidFill>
                  <a:schemeClr val="accent6">
                    <a:lumMod val="75000"/>
                    <a:lumOff val="25000"/>
                  </a:schemeClr>
                </a:solidFill>
              </a:rPr>
              <a:t>Frusemide 20mg mane (stopped) – now on IV frusemide 20mg bd</a:t>
            </a:r>
            <a:br>
              <a:rPr lang="en-AU" b="1" dirty="0"/>
            </a:br>
            <a:r>
              <a:rPr lang="en-AU" b="1" dirty="0"/>
              <a:t> </a:t>
            </a:r>
            <a:endParaRPr lang="en-AU" dirty="0"/>
          </a:p>
        </p:txBody>
      </p:sp>
    </p:spTree>
    <p:extLst>
      <p:ext uri="{BB962C8B-B14F-4D97-AF65-F5344CB8AC3E}">
        <p14:creationId xmlns:p14="http://schemas.microsoft.com/office/powerpoint/2010/main" val="380282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49263"/>
            <a:ext cx="10801350" cy="666505"/>
          </a:xfrm>
        </p:spPr>
        <p:txBody>
          <a:bodyPr/>
          <a:lstStyle/>
          <a:p>
            <a:r>
              <a:rPr lang="en-AU" sz="4000" dirty="0"/>
              <a:t>Objectives</a:t>
            </a:r>
          </a:p>
        </p:txBody>
      </p:sp>
      <p:sp>
        <p:nvSpPr>
          <p:cNvPr id="4" name="Content Placeholder 3"/>
          <p:cNvSpPr>
            <a:spLocks noGrp="1"/>
          </p:cNvSpPr>
          <p:nvPr>
            <p:ph sz="quarter" idx="14"/>
          </p:nvPr>
        </p:nvSpPr>
        <p:spPr>
          <a:xfrm>
            <a:off x="717995" y="1414463"/>
            <a:ext cx="10801350" cy="3703007"/>
          </a:xfrm>
        </p:spPr>
        <p:txBody>
          <a:bodyPr/>
          <a:lstStyle/>
          <a:p>
            <a:pPr marL="285750" indent="-285750">
              <a:buFont typeface="Arial" panose="020B0604020202020204" pitchFamily="34" charset="0"/>
              <a:buChar char="•"/>
            </a:pPr>
            <a:r>
              <a:rPr lang="en-AU" sz="2400" dirty="0"/>
              <a:t>Provide an introduction to venous thromboembolism</a:t>
            </a:r>
          </a:p>
          <a:p>
            <a:pPr marL="285750" indent="-285750">
              <a:buFont typeface="Arial" panose="020B0604020202020204" pitchFamily="34" charset="0"/>
              <a:buChar char="•"/>
            </a:pPr>
            <a:r>
              <a:rPr lang="en-AU" sz="2400" dirty="0"/>
              <a:t>Provide an overview of VTE Risk Assessment with regards to:  </a:t>
            </a:r>
          </a:p>
          <a:p>
            <a:pPr marL="723900" lvl="1" indent="-342900">
              <a:buFontTx/>
              <a:buChar char="-"/>
            </a:pPr>
            <a:r>
              <a:rPr lang="en-AU" sz="2400" dirty="0"/>
              <a:t>Using the VTE Risk Assessment Tool</a:t>
            </a:r>
          </a:p>
          <a:p>
            <a:pPr marL="723900" lvl="1" indent="-342900">
              <a:buFontTx/>
              <a:buChar char="-"/>
            </a:pPr>
            <a:r>
              <a:rPr lang="en-AU" sz="2400" dirty="0"/>
              <a:t>Factors to consider when performing VTE risk assessments</a:t>
            </a:r>
          </a:p>
          <a:p>
            <a:pPr marL="285750" indent="-285750">
              <a:buFont typeface="Arial" panose="020B0604020202020204" pitchFamily="34" charset="0"/>
              <a:buChar char="•"/>
            </a:pPr>
            <a:r>
              <a:rPr lang="en-AU" sz="2400" dirty="0"/>
              <a:t>Practise performing VTE Risk Assessments </a:t>
            </a:r>
          </a:p>
          <a:p>
            <a:pPr lvl="1"/>
            <a:endParaRPr lang="en-AU" dirty="0"/>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3</a:t>
            </a:fld>
            <a:endParaRPr lang="en-AU" dirty="0"/>
          </a:p>
        </p:txBody>
      </p:sp>
    </p:spTree>
    <p:extLst>
      <p:ext uri="{BB962C8B-B14F-4D97-AF65-F5344CB8AC3E}">
        <p14:creationId xmlns:p14="http://schemas.microsoft.com/office/powerpoint/2010/main" val="149187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E269E7-F007-4B3A-9327-68418B538E1C}"/>
              </a:ext>
            </a:extLst>
          </p:cNvPr>
          <p:cNvPicPr>
            <a:picLocks noChangeAspect="1"/>
          </p:cNvPicPr>
          <p:nvPr/>
        </p:nvPicPr>
        <p:blipFill>
          <a:blip r:embed="rId3"/>
          <a:stretch>
            <a:fillRect/>
          </a:stretch>
        </p:blipFill>
        <p:spPr>
          <a:xfrm>
            <a:off x="3625695" y="701044"/>
            <a:ext cx="3064573" cy="4908014"/>
          </a:xfrm>
          <a:prstGeom prst="rect">
            <a:avLst/>
          </a:prstGeom>
        </p:spPr>
      </p:pic>
      <p:pic>
        <p:nvPicPr>
          <p:cNvPr id="3" name="Picture 2">
            <a:extLst>
              <a:ext uri="{FF2B5EF4-FFF2-40B4-BE49-F238E27FC236}">
                <a16:creationId xmlns:a16="http://schemas.microsoft.com/office/drawing/2014/main" id="{570CB1B7-788E-4F45-9103-019E1B0C1F18}"/>
              </a:ext>
            </a:extLst>
          </p:cNvPr>
          <p:cNvPicPr>
            <a:picLocks noChangeAspect="1"/>
          </p:cNvPicPr>
          <p:nvPr/>
        </p:nvPicPr>
        <p:blipFill>
          <a:blip r:embed="rId4"/>
          <a:stretch>
            <a:fillRect/>
          </a:stretch>
        </p:blipFill>
        <p:spPr>
          <a:xfrm>
            <a:off x="6781361" y="749167"/>
            <a:ext cx="3022554" cy="4811768"/>
          </a:xfrm>
          <a:prstGeom prst="rect">
            <a:avLst/>
          </a:prstGeom>
        </p:spPr>
      </p:pic>
      <p:sp>
        <p:nvSpPr>
          <p:cNvPr id="2" name="Title 1"/>
          <p:cNvSpPr>
            <a:spLocks noGrp="1"/>
          </p:cNvSpPr>
          <p:nvPr>
            <p:ph type="title"/>
          </p:nvPr>
        </p:nvSpPr>
        <p:spPr>
          <a:xfrm>
            <a:off x="438920" y="227839"/>
            <a:ext cx="10801350" cy="666505"/>
          </a:xfrm>
        </p:spPr>
        <p:txBody>
          <a:bodyPr/>
          <a:lstStyle/>
          <a:p>
            <a:r>
              <a:rPr lang="en-AU" sz="4000" dirty="0"/>
              <a:t>Example 2</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30</a:t>
            </a:fld>
            <a:endParaRPr lang="en-AU" dirty="0"/>
          </a:p>
        </p:txBody>
      </p:sp>
      <p:sp>
        <p:nvSpPr>
          <p:cNvPr id="10" name="TextBox 9">
            <a:extLst>
              <a:ext uri="{FF2B5EF4-FFF2-40B4-BE49-F238E27FC236}">
                <a16:creationId xmlns:a16="http://schemas.microsoft.com/office/drawing/2014/main" id="{48BB75CA-F158-4232-85C2-0C41F9A135E8}"/>
              </a:ext>
            </a:extLst>
          </p:cNvPr>
          <p:cNvSpPr txBox="1"/>
          <p:nvPr/>
        </p:nvSpPr>
        <p:spPr>
          <a:xfrm>
            <a:off x="4762971" y="898120"/>
            <a:ext cx="1836204" cy="307777"/>
          </a:xfrm>
          <a:prstGeom prst="rect">
            <a:avLst/>
          </a:prstGeom>
          <a:solidFill>
            <a:schemeClr val="bg1"/>
          </a:solidFill>
          <a:ln>
            <a:solidFill>
              <a:srgbClr val="006666"/>
            </a:solidFill>
          </a:ln>
        </p:spPr>
        <p:txBody>
          <a:bodyPr wrap="square" rtlCol="0">
            <a:spAutoFit/>
          </a:bodyPr>
          <a:lstStyle/>
          <a:p>
            <a:pPr algn="ctr"/>
            <a:r>
              <a:rPr lang="en-AU" sz="1400" dirty="0"/>
              <a:t>PATIENT DETAILS</a:t>
            </a:r>
          </a:p>
        </p:txBody>
      </p:sp>
      <p:sp>
        <p:nvSpPr>
          <p:cNvPr id="15" name="TextBox 14">
            <a:extLst>
              <a:ext uri="{FF2B5EF4-FFF2-40B4-BE49-F238E27FC236}">
                <a16:creationId xmlns:a16="http://schemas.microsoft.com/office/drawing/2014/main" id="{C3CD29AE-B275-42C5-A4C9-E1389CDC290E}"/>
              </a:ext>
            </a:extLst>
          </p:cNvPr>
          <p:cNvSpPr txBox="1"/>
          <p:nvPr/>
        </p:nvSpPr>
        <p:spPr>
          <a:xfrm>
            <a:off x="8024248" y="989288"/>
            <a:ext cx="1836204" cy="307777"/>
          </a:xfrm>
          <a:prstGeom prst="rect">
            <a:avLst/>
          </a:prstGeom>
          <a:solidFill>
            <a:schemeClr val="bg1"/>
          </a:solidFill>
          <a:ln>
            <a:solidFill>
              <a:srgbClr val="006666"/>
            </a:solidFill>
          </a:ln>
        </p:spPr>
        <p:txBody>
          <a:bodyPr wrap="square" rtlCol="0">
            <a:spAutoFit/>
          </a:bodyPr>
          <a:lstStyle/>
          <a:p>
            <a:pPr algn="ctr"/>
            <a:r>
              <a:rPr lang="en-AU" sz="1400" dirty="0"/>
              <a:t>PATIENT DETAILS</a:t>
            </a:r>
          </a:p>
        </p:txBody>
      </p:sp>
    </p:spTree>
    <p:extLst>
      <p:ext uri="{BB962C8B-B14F-4D97-AF65-F5344CB8AC3E}">
        <p14:creationId xmlns:p14="http://schemas.microsoft.com/office/powerpoint/2010/main" val="394187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20" y="232724"/>
            <a:ext cx="10801350" cy="666505"/>
          </a:xfrm>
        </p:spPr>
        <p:txBody>
          <a:bodyPr/>
          <a:lstStyle/>
          <a:p>
            <a:r>
              <a:rPr lang="en-AU" sz="4000" dirty="0"/>
              <a:t>Using the Tool: Example 3</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31</a:t>
            </a:fld>
            <a:endParaRPr lang="en-AU" dirty="0"/>
          </a:p>
        </p:txBody>
      </p:sp>
      <p:sp>
        <p:nvSpPr>
          <p:cNvPr id="11" name="Content Placeholder 1">
            <a:extLst>
              <a:ext uri="{FF2B5EF4-FFF2-40B4-BE49-F238E27FC236}">
                <a16:creationId xmlns:a16="http://schemas.microsoft.com/office/drawing/2014/main" id="{9C69909E-0BC3-4CF8-85E6-F72A13A72394}"/>
              </a:ext>
            </a:extLst>
          </p:cNvPr>
          <p:cNvSpPr txBox="1">
            <a:spLocks/>
          </p:cNvSpPr>
          <p:nvPr/>
        </p:nvSpPr>
        <p:spPr>
          <a:xfrm>
            <a:off x="357949" y="836712"/>
            <a:ext cx="4061652" cy="5184576"/>
          </a:xfrm>
          <a:prstGeom prst="rect">
            <a:avLst/>
          </a:prstGeo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AU" b="1" dirty="0"/>
              <a:t>Presenting Problem:</a:t>
            </a:r>
            <a:r>
              <a:rPr lang="en-AU" dirty="0"/>
              <a:t> Pulmonary oedema, pneumonia. For BIPAP. </a:t>
            </a:r>
          </a:p>
          <a:p>
            <a:pPr>
              <a:spcBef>
                <a:spcPts val="0"/>
              </a:spcBef>
            </a:pPr>
            <a:r>
              <a:rPr lang="en-AU" b="1" dirty="0"/>
              <a:t>Admitting Team:</a:t>
            </a:r>
            <a:r>
              <a:rPr lang="en-AU" dirty="0"/>
              <a:t> Respiratory</a:t>
            </a:r>
          </a:p>
          <a:p>
            <a:pPr>
              <a:spcBef>
                <a:spcPts val="0"/>
              </a:spcBef>
            </a:pPr>
            <a:endParaRPr lang="en-AU" dirty="0"/>
          </a:p>
          <a:p>
            <a:pPr>
              <a:spcBef>
                <a:spcPts val="0"/>
              </a:spcBef>
            </a:pPr>
            <a:r>
              <a:rPr lang="en-AU" b="1" dirty="0"/>
              <a:t>Patient Background:</a:t>
            </a:r>
            <a:endParaRPr lang="en-AU" dirty="0"/>
          </a:p>
          <a:p>
            <a:pPr marL="285750" lvl="0" indent="-285750">
              <a:spcBef>
                <a:spcPts val="0"/>
              </a:spcBef>
              <a:buFont typeface="Arial" panose="020B0604020202020204" pitchFamily="34" charset="0"/>
              <a:buChar char="•"/>
            </a:pPr>
            <a:r>
              <a:rPr lang="en-AU" dirty="0"/>
              <a:t>Female</a:t>
            </a:r>
          </a:p>
          <a:p>
            <a:pPr marL="285750" lvl="0" indent="-285750">
              <a:spcBef>
                <a:spcPts val="0"/>
              </a:spcBef>
              <a:buFont typeface="Arial" panose="020B0604020202020204" pitchFamily="34" charset="0"/>
              <a:buChar char="•"/>
            </a:pPr>
            <a:r>
              <a:rPr lang="en-AU" dirty="0"/>
              <a:t>66-year-old</a:t>
            </a:r>
          </a:p>
          <a:p>
            <a:pPr marL="285750" lvl="0" indent="-285750">
              <a:spcBef>
                <a:spcPts val="0"/>
              </a:spcBef>
              <a:buFont typeface="Arial" panose="020B0604020202020204" pitchFamily="34" charset="0"/>
              <a:buChar char="•"/>
            </a:pPr>
            <a:r>
              <a:rPr lang="en-AU" dirty="0"/>
              <a:t>+++ obese</a:t>
            </a:r>
          </a:p>
          <a:p>
            <a:pPr marL="285750" lvl="0" indent="-285750">
              <a:spcBef>
                <a:spcPts val="0"/>
              </a:spcBef>
              <a:buFont typeface="Arial" panose="020B0604020202020204" pitchFamily="34" charset="0"/>
              <a:buChar char="•"/>
            </a:pPr>
            <a:r>
              <a:rPr lang="en-AU" dirty="0"/>
              <a:t>Creatinine clearance 50mL/min</a:t>
            </a:r>
          </a:p>
          <a:p>
            <a:pPr marL="285750" lvl="0" indent="-285750">
              <a:spcBef>
                <a:spcPts val="0"/>
              </a:spcBef>
              <a:buFont typeface="Arial" panose="020B0604020202020204" pitchFamily="34" charset="0"/>
              <a:buChar char="•"/>
            </a:pPr>
            <a:r>
              <a:rPr lang="en-AU" dirty="0"/>
              <a:t>Using mobile but now only able to walk 20m</a:t>
            </a:r>
          </a:p>
          <a:p>
            <a:pPr marL="285750" lvl="0" indent="-285750">
              <a:spcBef>
                <a:spcPts val="0"/>
              </a:spcBef>
              <a:buFont typeface="Arial" panose="020B0604020202020204" pitchFamily="34" charset="0"/>
              <a:buChar char="•"/>
            </a:pPr>
            <a:r>
              <a:rPr lang="en-AU" dirty="0"/>
              <a:t>Chronic ETOH abuse</a:t>
            </a:r>
          </a:p>
          <a:p>
            <a:pPr marL="285750" lvl="0" indent="-285750">
              <a:spcBef>
                <a:spcPts val="0"/>
              </a:spcBef>
              <a:buFont typeface="Arial" panose="020B0604020202020204" pitchFamily="34" charset="0"/>
              <a:buChar char="•"/>
            </a:pPr>
            <a:r>
              <a:rPr lang="en-AU" dirty="0"/>
              <a:t>WCC: 5.0</a:t>
            </a:r>
          </a:p>
          <a:p>
            <a:pPr marL="285750" lvl="0" indent="-285750">
              <a:spcBef>
                <a:spcPts val="0"/>
              </a:spcBef>
              <a:buFont typeface="Arial" panose="020B0604020202020204" pitchFamily="34" charset="0"/>
              <a:buChar char="•"/>
            </a:pPr>
            <a:r>
              <a:rPr lang="en-AU" dirty="0"/>
              <a:t>RCC: 34.1</a:t>
            </a:r>
          </a:p>
          <a:p>
            <a:pPr marL="285750" lvl="0" indent="-285750">
              <a:spcBef>
                <a:spcPts val="0"/>
              </a:spcBef>
              <a:buFont typeface="Arial" panose="020B0604020202020204" pitchFamily="34" charset="0"/>
              <a:buChar char="•"/>
            </a:pPr>
            <a:r>
              <a:rPr lang="en-AU" dirty="0"/>
              <a:t>Hb: 123 </a:t>
            </a:r>
          </a:p>
          <a:p>
            <a:pPr marL="285750" lvl="0" indent="-285750">
              <a:spcBef>
                <a:spcPts val="0"/>
              </a:spcBef>
              <a:buFont typeface="Arial" panose="020B0604020202020204" pitchFamily="34" charset="0"/>
              <a:buChar char="•"/>
            </a:pPr>
            <a:r>
              <a:rPr lang="en-AU" dirty="0"/>
              <a:t>Platelets: 40 </a:t>
            </a:r>
            <a:r>
              <a:rPr lang="en-AU" b="1" dirty="0"/>
              <a:t>(L)</a:t>
            </a:r>
            <a:endParaRPr lang="en-AU" dirty="0"/>
          </a:p>
          <a:p>
            <a:pPr marL="285750" lvl="0" indent="-285750">
              <a:spcBef>
                <a:spcPts val="0"/>
              </a:spcBef>
              <a:buFont typeface="Arial" panose="020B0604020202020204" pitchFamily="34" charset="0"/>
              <a:buChar char="•"/>
            </a:pPr>
            <a:r>
              <a:rPr lang="en-AU" dirty="0"/>
              <a:t>Neutrophils: 2.1</a:t>
            </a:r>
          </a:p>
          <a:p>
            <a:pPr marL="285750" lvl="0" indent="-285750">
              <a:spcBef>
                <a:spcPts val="0"/>
              </a:spcBef>
              <a:buFont typeface="Arial" panose="020B0604020202020204" pitchFamily="34" charset="0"/>
              <a:buChar char="•"/>
            </a:pPr>
            <a:r>
              <a:rPr lang="en-AU" dirty="0"/>
              <a:t>Lymphocytes: 1.2</a:t>
            </a:r>
          </a:p>
          <a:p>
            <a:pPr marL="285750" lvl="0" indent="-285750">
              <a:spcBef>
                <a:spcPts val="0"/>
              </a:spcBef>
              <a:buFont typeface="Arial" panose="020B0604020202020204" pitchFamily="34" charset="0"/>
              <a:buChar char="•"/>
            </a:pPr>
            <a:r>
              <a:rPr lang="en-AU" dirty="0"/>
              <a:t>BP: 150/89 </a:t>
            </a:r>
          </a:p>
          <a:p>
            <a:pPr>
              <a:lnSpc>
                <a:spcPct val="100000"/>
              </a:lnSpc>
              <a:spcBef>
                <a:spcPts val="0"/>
              </a:spcBef>
            </a:pPr>
            <a:endParaRPr lang="en-AU" sz="1600" dirty="0"/>
          </a:p>
        </p:txBody>
      </p:sp>
      <p:sp>
        <p:nvSpPr>
          <p:cNvPr id="12" name="Content Placeholder 2">
            <a:extLst>
              <a:ext uri="{FF2B5EF4-FFF2-40B4-BE49-F238E27FC236}">
                <a16:creationId xmlns:a16="http://schemas.microsoft.com/office/drawing/2014/main" id="{EB1B4060-6DE2-451D-96A0-35B6C8D06FE7}"/>
              </a:ext>
            </a:extLst>
          </p:cNvPr>
          <p:cNvSpPr txBox="1">
            <a:spLocks/>
          </p:cNvSpPr>
          <p:nvPr/>
        </p:nvSpPr>
        <p:spPr>
          <a:xfrm>
            <a:off x="7548052" y="1079451"/>
            <a:ext cx="4525951" cy="1440160"/>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solidFill>
                  <a:srgbClr val="C00000"/>
                </a:solidFill>
              </a:rPr>
              <a:t>Please use the VTE Risk Assessment Tool to assess and manage the patient’s VTE Risk. </a:t>
            </a:r>
          </a:p>
          <a:p>
            <a:endParaRPr lang="en-AU" dirty="0"/>
          </a:p>
        </p:txBody>
      </p:sp>
      <p:sp>
        <p:nvSpPr>
          <p:cNvPr id="13" name="TextBox 12">
            <a:extLst>
              <a:ext uri="{FF2B5EF4-FFF2-40B4-BE49-F238E27FC236}">
                <a16:creationId xmlns:a16="http://schemas.microsoft.com/office/drawing/2014/main" id="{380E0D5D-B202-41FF-8557-444B1F9ED67F}"/>
              </a:ext>
            </a:extLst>
          </p:cNvPr>
          <p:cNvSpPr txBox="1"/>
          <p:nvPr/>
        </p:nvSpPr>
        <p:spPr>
          <a:xfrm>
            <a:off x="7581990" y="1862056"/>
            <a:ext cx="4395355" cy="3416320"/>
          </a:xfrm>
          <a:prstGeom prst="rect">
            <a:avLst/>
          </a:prstGeom>
          <a:noFill/>
          <a:ln w="31750">
            <a:solidFill>
              <a:srgbClr val="006666"/>
            </a:solidFill>
          </a:ln>
        </p:spPr>
        <p:txBody>
          <a:bodyPr wrap="square" rtlCol="0">
            <a:spAutoFit/>
          </a:bodyPr>
          <a:lstStyle/>
          <a:p>
            <a:r>
              <a:rPr lang="en-AU" sz="1200" dirty="0"/>
              <a:t>Creatinine clearance for all patients has been calculated using the </a:t>
            </a:r>
            <a:r>
              <a:rPr lang="en-AU" sz="1200" dirty="0">
                <a:solidFill>
                  <a:srgbClr val="C00000"/>
                </a:solidFill>
              </a:rPr>
              <a:t>Cockcroft-Gault Equation</a:t>
            </a:r>
            <a:r>
              <a:rPr lang="en-AU" sz="1200" dirty="0"/>
              <a:t>. Calculator can be accessed at: </a:t>
            </a:r>
            <a:r>
              <a:rPr lang="en-AU" sz="1200" u="sng" dirty="0">
                <a:hlinkClick r:id="rId3"/>
              </a:rPr>
              <a:t>http://www.mdcalc.com/creatinine-clearance-cockcroft-gault-equation</a:t>
            </a:r>
            <a:endParaRPr lang="en-AU" sz="1200" dirty="0"/>
          </a:p>
          <a:p>
            <a:endParaRPr lang="en-AU" sz="1200" dirty="0"/>
          </a:p>
          <a:p>
            <a:endParaRPr lang="en-AU" sz="1200" dirty="0"/>
          </a:p>
          <a:p>
            <a:r>
              <a:rPr lang="en-AU" sz="1200" b="1" dirty="0">
                <a:solidFill>
                  <a:srgbClr val="C00000"/>
                </a:solidFill>
              </a:rPr>
              <a:t>Blood Count Reference Ranges</a:t>
            </a:r>
          </a:p>
          <a:p>
            <a:r>
              <a:rPr lang="en-AU" sz="1200" b="1" dirty="0"/>
              <a:t>WCC: </a:t>
            </a:r>
            <a:r>
              <a:rPr lang="en-AU" sz="1200" dirty="0"/>
              <a:t>		4.0 – 10.0 10^9/L</a:t>
            </a:r>
          </a:p>
          <a:p>
            <a:r>
              <a:rPr lang="en-AU" sz="1200" b="1" dirty="0"/>
              <a:t>RCC: </a:t>
            </a:r>
            <a:r>
              <a:rPr lang="en-AU" sz="1200" dirty="0"/>
              <a:t>		4.5 – 5.5 10^12/L (male)</a:t>
            </a:r>
          </a:p>
          <a:p>
            <a:r>
              <a:rPr lang="en-AU" sz="1200" dirty="0"/>
              <a:t>		3.8 – 4.8 10^12/L (female)</a:t>
            </a:r>
          </a:p>
          <a:p>
            <a:r>
              <a:rPr lang="en-AU" sz="1200" b="1" dirty="0"/>
              <a:t>Hb:</a:t>
            </a:r>
            <a:r>
              <a:rPr lang="en-AU" sz="1200" dirty="0"/>
              <a:t>		130 – 170 g/L (male)</a:t>
            </a:r>
          </a:p>
          <a:p>
            <a:r>
              <a:rPr lang="en-AU" sz="1200" dirty="0"/>
              <a:t>		120 – 150 g/L (female)</a:t>
            </a:r>
          </a:p>
          <a:p>
            <a:r>
              <a:rPr lang="en-AU" sz="1200" b="1" dirty="0"/>
              <a:t>Platelets:</a:t>
            </a:r>
            <a:r>
              <a:rPr lang="en-AU" sz="1200" dirty="0"/>
              <a:t>		150 – 400 10^9/L</a:t>
            </a:r>
          </a:p>
          <a:p>
            <a:r>
              <a:rPr lang="en-AU" sz="1200" b="1" dirty="0"/>
              <a:t>Neutrophils:	</a:t>
            </a:r>
            <a:r>
              <a:rPr lang="en-AU" sz="1200" dirty="0"/>
              <a:t>2.0 – 7.0 10^9/L</a:t>
            </a:r>
          </a:p>
          <a:p>
            <a:r>
              <a:rPr lang="en-AU" sz="1200" b="1" dirty="0"/>
              <a:t>Lymphocytes:</a:t>
            </a:r>
            <a:r>
              <a:rPr lang="en-AU" sz="1200" dirty="0"/>
              <a:t>	1.0 – 3.0 10^9/L </a:t>
            </a:r>
          </a:p>
          <a:p>
            <a:endParaRPr lang="en-AU" sz="1200" dirty="0"/>
          </a:p>
          <a:p>
            <a:r>
              <a:rPr lang="en-AU" sz="1200" i="1" dirty="0"/>
              <a:t>Any significantly abnormal results are marked with (H) High or (L) Low</a:t>
            </a:r>
          </a:p>
        </p:txBody>
      </p:sp>
      <p:sp>
        <p:nvSpPr>
          <p:cNvPr id="7" name="Rectangle 6">
            <a:extLst>
              <a:ext uri="{FF2B5EF4-FFF2-40B4-BE49-F238E27FC236}">
                <a16:creationId xmlns:a16="http://schemas.microsoft.com/office/drawing/2014/main" id="{6027FEE4-0A5A-4EC8-9C74-9D6DB9E8006C}"/>
              </a:ext>
            </a:extLst>
          </p:cNvPr>
          <p:cNvSpPr/>
          <p:nvPr/>
        </p:nvSpPr>
        <p:spPr>
          <a:xfrm>
            <a:off x="4419601" y="1884234"/>
            <a:ext cx="3324403" cy="3360920"/>
          </a:xfrm>
          <a:prstGeom prst="rect">
            <a:avLst/>
          </a:prstGeom>
        </p:spPr>
        <p:txBody>
          <a:bodyPr wrap="square">
            <a:spAutoFit/>
          </a:bodyPr>
          <a:lstStyle/>
          <a:p>
            <a:r>
              <a:rPr lang="en-AU" sz="1400" b="1" dirty="0">
                <a:solidFill>
                  <a:schemeClr val="accent6">
                    <a:lumMod val="75000"/>
                    <a:lumOff val="25000"/>
                  </a:schemeClr>
                </a:solidFill>
              </a:rPr>
              <a:t>Medical History:</a:t>
            </a:r>
          </a:p>
          <a:p>
            <a:pPr marL="285750" indent="-285750">
              <a:lnSpc>
                <a:spcPct val="120000"/>
              </a:lnSpc>
              <a:buFont typeface="Arial" panose="020B0604020202020204" pitchFamily="34" charset="0"/>
              <a:buChar char="•"/>
            </a:pPr>
            <a:r>
              <a:rPr lang="en-AU" sz="1400" dirty="0">
                <a:solidFill>
                  <a:schemeClr val="accent6">
                    <a:lumMod val="75000"/>
                    <a:lumOff val="25000"/>
                  </a:schemeClr>
                </a:solidFill>
              </a:rPr>
              <a:t>NIDDM</a:t>
            </a:r>
          </a:p>
          <a:p>
            <a:pPr marL="285750" indent="-285750">
              <a:lnSpc>
                <a:spcPct val="120000"/>
              </a:lnSpc>
              <a:buFont typeface="Arial" panose="020B0604020202020204" pitchFamily="34" charset="0"/>
              <a:buChar char="•"/>
            </a:pPr>
            <a:r>
              <a:rPr lang="en-AU" sz="1400" dirty="0">
                <a:solidFill>
                  <a:schemeClr val="accent6">
                    <a:lumMod val="75000"/>
                    <a:lumOff val="25000"/>
                  </a:schemeClr>
                </a:solidFill>
              </a:rPr>
              <a:t>HTN</a:t>
            </a:r>
          </a:p>
          <a:p>
            <a:pPr marL="285750" indent="-285750">
              <a:lnSpc>
                <a:spcPct val="120000"/>
              </a:lnSpc>
              <a:buFont typeface="Arial" panose="020B0604020202020204" pitchFamily="34" charset="0"/>
              <a:buChar char="•"/>
            </a:pPr>
            <a:r>
              <a:rPr lang="en-AU" sz="1400" dirty="0">
                <a:solidFill>
                  <a:schemeClr val="accent6">
                    <a:lumMod val="75000"/>
                    <a:lumOff val="25000"/>
                  </a:schemeClr>
                </a:solidFill>
              </a:rPr>
              <a:t>Chronic liver disease – INR 2.1</a:t>
            </a:r>
          </a:p>
          <a:p>
            <a:pPr lvl="0"/>
            <a:endParaRPr lang="en-AU" sz="1400" dirty="0"/>
          </a:p>
          <a:p>
            <a:r>
              <a:rPr lang="en-AU" sz="1400" b="1" dirty="0">
                <a:solidFill>
                  <a:schemeClr val="accent6">
                    <a:lumMod val="75000"/>
                    <a:lumOff val="25000"/>
                  </a:schemeClr>
                </a:solidFill>
              </a:rPr>
              <a:t>Medications:</a:t>
            </a:r>
          </a:p>
          <a:p>
            <a:pPr marL="285750" lvl="0" indent="-285750">
              <a:lnSpc>
                <a:spcPct val="120000"/>
              </a:lnSpc>
              <a:buFont typeface="Arial" panose="020B0604020202020204" pitchFamily="34" charset="0"/>
              <a:buChar char="•"/>
            </a:pPr>
            <a:r>
              <a:rPr lang="en-AU" sz="1400" dirty="0">
                <a:solidFill>
                  <a:schemeClr val="accent6">
                    <a:lumMod val="75000"/>
                    <a:lumOff val="25000"/>
                  </a:schemeClr>
                </a:solidFill>
              </a:rPr>
              <a:t>Candesartan 16mg nocte</a:t>
            </a:r>
          </a:p>
          <a:p>
            <a:pPr marL="285750" lvl="0" indent="-285750">
              <a:lnSpc>
                <a:spcPct val="120000"/>
              </a:lnSpc>
              <a:buFont typeface="Arial" panose="020B0604020202020204" pitchFamily="34" charset="0"/>
              <a:buChar char="•"/>
            </a:pPr>
            <a:r>
              <a:rPr lang="en-AU" sz="1400" dirty="0">
                <a:solidFill>
                  <a:schemeClr val="accent6">
                    <a:lumMod val="75000"/>
                    <a:lumOff val="25000"/>
                  </a:schemeClr>
                </a:solidFill>
              </a:rPr>
              <a:t>Felodipine SR 10mg mane</a:t>
            </a:r>
          </a:p>
          <a:p>
            <a:pPr marL="285750" lvl="0" indent="-285750">
              <a:lnSpc>
                <a:spcPct val="120000"/>
              </a:lnSpc>
              <a:buFont typeface="Arial" panose="020B0604020202020204" pitchFamily="34" charset="0"/>
              <a:buChar char="•"/>
            </a:pPr>
            <a:r>
              <a:rPr lang="en-AU" sz="1400" dirty="0">
                <a:solidFill>
                  <a:schemeClr val="accent6">
                    <a:lumMod val="75000"/>
                    <a:lumOff val="25000"/>
                  </a:schemeClr>
                </a:solidFill>
              </a:rPr>
              <a:t>Metformin 1g bd</a:t>
            </a:r>
          </a:p>
          <a:p>
            <a:pPr marL="285750" lvl="0" indent="-285750">
              <a:lnSpc>
                <a:spcPct val="120000"/>
              </a:lnSpc>
              <a:buFont typeface="Arial" panose="020B0604020202020204" pitchFamily="34" charset="0"/>
              <a:buChar char="•"/>
            </a:pPr>
            <a:r>
              <a:rPr lang="en-AU" sz="1400" dirty="0">
                <a:solidFill>
                  <a:schemeClr val="accent6">
                    <a:lumMod val="75000"/>
                    <a:lumOff val="25000"/>
                  </a:schemeClr>
                </a:solidFill>
              </a:rPr>
              <a:t>Gliclazide SR 30mg nocte</a:t>
            </a:r>
          </a:p>
          <a:p>
            <a:pPr marL="285750" lvl="0" indent="-285750">
              <a:lnSpc>
                <a:spcPct val="120000"/>
              </a:lnSpc>
              <a:buFont typeface="Arial" panose="020B0604020202020204" pitchFamily="34" charset="0"/>
              <a:buChar char="•"/>
            </a:pPr>
            <a:r>
              <a:rPr lang="en-AU" sz="1400" dirty="0">
                <a:solidFill>
                  <a:schemeClr val="accent6">
                    <a:lumMod val="75000"/>
                    <a:lumOff val="25000"/>
                  </a:schemeClr>
                </a:solidFill>
              </a:rPr>
              <a:t>Glucosamine 1 tablet bd</a:t>
            </a:r>
          </a:p>
          <a:p>
            <a:pPr lvl="0"/>
            <a:br>
              <a:rPr lang="en-AU" b="1" dirty="0"/>
            </a:br>
            <a:r>
              <a:rPr lang="en-AU" b="1" dirty="0"/>
              <a:t> </a:t>
            </a:r>
            <a:endParaRPr lang="en-AU" dirty="0"/>
          </a:p>
        </p:txBody>
      </p:sp>
    </p:spTree>
    <p:extLst>
      <p:ext uri="{BB962C8B-B14F-4D97-AF65-F5344CB8AC3E}">
        <p14:creationId xmlns:p14="http://schemas.microsoft.com/office/powerpoint/2010/main" val="3201167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50C94-3F86-4BBF-9918-975605EE54C9}"/>
              </a:ext>
            </a:extLst>
          </p:cNvPr>
          <p:cNvPicPr>
            <a:picLocks noChangeAspect="1"/>
          </p:cNvPicPr>
          <p:nvPr/>
        </p:nvPicPr>
        <p:blipFill>
          <a:blip r:embed="rId3"/>
          <a:stretch>
            <a:fillRect/>
          </a:stretch>
        </p:blipFill>
        <p:spPr>
          <a:xfrm>
            <a:off x="6668141" y="938257"/>
            <a:ext cx="3162454" cy="5094050"/>
          </a:xfrm>
          <a:prstGeom prst="rect">
            <a:avLst/>
          </a:prstGeom>
        </p:spPr>
      </p:pic>
      <p:pic>
        <p:nvPicPr>
          <p:cNvPr id="3" name="Picture 2">
            <a:extLst>
              <a:ext uri="{FF2B5EF4-FFF2-40B4-BE49-F238E27FC236}">
                <a16:creationId xmlns:a16="http://schemas.microsoft.com/office/drawing/2014/main" id="{FA2D4E6E-1F36-4715-AC4F-E2C7EAB7F7AA}"/>
              </a:ext>
            </a:extLst>
          </p:cNvPr>
          <p:cNvPicPr>
            <a:picLocks noChangeAspect="1"/>
          </p:cNvPicPr>
          <p:nvPr/>
        </p:nvPicPr>
        <p:blipFill>
          <a:blip r:embed="rId4"/>
          <a:stretch>
            <a:fillRect/>
          </a:stretch>
        </p:blipFill>
        <p:spPr>
          <a:xfrm>
            <a:off x="3338111" y="967533"/>
            <a:ext cx="3162454" cy="5064773"/>
          </a:xfrm>
          <a:prstGeom prst="rect">
            <a:avLst/>
          </a:prstGeom>
        </p:spPr>
      </p:pic>
      <p:sp>
        <p:nvSpPr>
          <p:cNvPr id="2" name="Title 1"/>
          <p:cNvSpPr>
            <a:spLocks noGrp="1"/>
          </p:cNvSpPr>
          <p:nvPr>
            <p:ph type="title"/>
          </p:nvPr>
        </p:nvSpPr>
        <p:spPr>
          <a:xfrm>
            <a:off x="438920" y="227839"/>
            <a:ext cx="10801350" cy="666505"/>
          </a:xfrm>
        </p:spPr>
        <p:txBody>
          <a:bodyPr/>
          <a:lstStyle/>
          <a:p>
            <a:r>
              <a:rPr lang="en-AU" sz="4000" dirty="0"/>
              <a:t>Example 3</a:t>
            </a:r>
          </a:p>
        </p:txBody>
      </p:sp>
      <p:sp>
        <p:nvSpPr>
          <p:cNvPr id="5" name="Footer Placeholder 4"/>
          <p:cNvSpPr>
            <a:spLocks noGrp="1"/>
          </p:cNvSpPr>
          <p:nvPr>
            <p:ph type="ftr" sz="quarter" idx="15"/>
          </p:nvPr>
        </p:nvSpPr>
        <p:spPr>
          <a:xfrm>
            <a:off x="7024255" y="6125103"/>
            <a:ext cx="4114800" cy="365125"/>
          </a:xfrm>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32</a:t>
            </a:fld>
            <a:endParaRPr lang="en-AU" dirty="0"/>
          </a:p>
        </p:txBody>
      </p:sp>
      <p:sp>
        <p:nvSpPr>
          <p:cNvPr id="10" name="TextBox 9">
            <a:extLst>
              <a:ext uri="{FF2B5EF4-FFF2-40B4-BE49-F238E27FC236}">
                <a16:creationId xmlns:a16="http://schemas.microsoft.com/office/drawing/2014/main" id="{48BB75CA-F158-4232-85C2-0C41F9A135E8}"/>
              </a:ext>
            </a:extLst>
          </p:cNvPr>
          <p:cNvSpPr txBox="1"/>
          <p:nvPr/>
        </p:nvSpPr>
        <p:spPr>
          <a:xfrm>
            <a:off x="4496271" y="1249447"/>
            <a:ext cx="1836204" cy="307777"/>
          </a:xfrm>
          <a:prstGeom prst="rect">
            <a:avLst/>
          </a:prstGeom>
          <a:solidFill>
            <a:schemeClr val="bg1"/>
          </a:solidFill>
          <a:ln>
            <a:solidFill>
              <a:srgbClr val="006666"/>
            </a:solidFill>
          </a:ln>
        </p:spPr>
        <p:txBody>
          <a:bodyPr wrap="square" rtlCol="0">
            <a:spAutoFit/>
          </a:bodyPr>
          <a:lstStyle/>
          <a:p>
            <a:pPr algn="ctr"/>
            <a:r>
              <a:rPr lang="en-AU" sz="1400" dirty="0"/>
              <a:t>PATIENT DETAILS</a:t>
            </a:r>
          </a:p>
        </p:txBody>
      </p:sp>
      <p:sp>
        <p:nvSpPr>
          <p:cNvPr id="15" name="TextBox 14">
            <a:extLst>
              <a:ext uri="{FF2B5EF4-FFF2-40B4-BE49-F238E27FC236}">
                <a16:creationId xmlns:a16="http://schemas.microsoft.com/office/drawing/2014/main" id="{C3CD29AE-B275-42C5-A4C9-E1389CDC290E}"/>
              </a:ext>
            </a:extLst>
          </p:cNvPr>
          <p:cNvSpPr txBox="1"/>
          <p:nvPr/>
        </p:nvSpPr>
        <p:spPr>
          <a:xfrm>
            <a:off x="7994391" y="1099594"/>
            <a:ext cx="1836204" cy="307777"/>
          </a:xfrm>
          <a:prstGeom prst="rect">
            <a:avLst/>
          </a:prstGeom>
          <a:solidFill>
            <a:schemeClr val="bg1"/>
          </a:solidFill>
          <a:ln>
            <a:solidFill>
              <a:srgbClr val="006666"/>
            </a:solidFill>
          </a:ln>
        </p:spPr>
        <p:txBody>
          <a:bodyPr wrap="square" rtlCol="0">
            <a:spAutoFit/>
          </a:bodyPr>
          <a:lstStyle/>
          <a:p>
            <a:pPr algn="ctr"/>
            <a:r>
              <a:rPr lang="en-AU" sz="1400" dirty="0"/>
              <a:t>PATIENT DETAILS</a:t>
            </a:r>
          </a:p>
        </p:txBody>
      </p:sp>
    </p:spTree>
    <p:extLst>
      <p:ext uri="{BB962C8B-B14F-4D97-AF65-F5344CB8AC3E}">
        <p14:creationId xmlns:p14="http://schemas.microsoft.com/office/powerpoint/2010/main" val="252212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594E-68A3-4AAC-AE85-FF73E918F9BE}"/>
              </a:ext>
            </a:extLst>
          </p:cNvPr>
          <p:cNvSpPr>
            <a:spLocks noGrp="1"/>
          </p:cNvSpPr>
          <p:nvPr>
            <p:ph type="title"/>
          </p:nvPr>
        </p:nvSpPr>
        <p:spPr/>
        <p:txBody>
          <a:bodyPr/>
          <a:lstStyle/>
          <a:p>
            <a:r>
              <a:rPr lang="en-AU" sz="4000" dirty="0"/>
              <a:t>Summary</a:t>
            </a:r>
          </a:p>
        </p:txBody>
      </p:sp>
      <p:sp>
        <p:nvSpPr>
          <p:cNvPr id="4" name="Content Placeholder 3">
            <a:extLst>
              <a:ext uri="{FF2B5EF4-FFF2-40B4-BE49-F238E27FC236}">
                <a16:creationId xmlns:a16="http://schemas.microsoft.com/office/drawing/2014/main" id="{B47E4853-5D51-44D8-8753-3D08D2C5DC8F}"/>
              </a:ext>
            </a:extLst>
          </p:cNvPr>
          <p:cNvSpPr>
            <a:spLocks noGrp="1"/>
          </p:cNvSpPr>
          <p:nvPr>
            <p:ph sz="quarter" idx="14"/>
          </p:nvPr>
        </p:nvSpPr>
        <p:spPr>
          <a:xfrm>
            <a:off x="695325" y="1247531"/>
            <a:ext cx="10801350" cy="3703007"/>
          </a:xfrm>
        </p:spPr>
        <p:txBody>
          <a:bodyPr/>
          <a:lstStyle/>
          <a:p>
            <a:pPr marL="342900" indent="-342900">
              <a:buFont typeface="Arial" panose="020B0604020202020204" pitchFamily="34" charset="0"/>
              <a:buChar char="•"/>
            </a:pPr>
            <a:r>
              <a:rPr lang="en-AU" sz="2000" dirty="0"/>
              <a:t>The VTE Risk Assessment Tool aids Medical Officers with assessing and managing VTE risk. </a:t>
            </a:r>
          </a:p>
          <a:p>
            <a:pPr marL="342900" indent="-342900">
              <a:buFont typeface="Arial" panose="020B0604020202020204" pitchFamily="34" charset="0"/>
              <a:buChar char="•"/>
            </a:pPr>
            <a:r>
              <a:rPr lang="en-AU" sz="2000" dirty="0"/>
              <a:t>It is intended to provide guidance. The tool does not preclude the use of clinical judgment and discretion.</a:t>
            </a:r>
          </a:p>
          <a:p>
            <a:pPr marL="342900" indent="-342900">
              <a:buFont typeface="Arial" panose="020B0604020202020204" pitchFamily="34" charset="0"/>
              <a:buChar char="•"/>
            </a:pPr>
            <a:r>
              <a:rPr lang="en-AU" sz="2000" dirty="0"/>
              <a:t>If unsure, consult/refer to a senior clinician.  </a:t>
            </a:r>
          </a:p>
          <a:p>
            <a:pPr marL="342900" indent="-342900">
              <a:buFont typeface="Arial" panose="020B0604020202020204" pitchFamily="34" charset="0"/>
              <a:buChar char="•"/>
            </a:pPr>
            <a:endParaRPr lang="en-AU" sz="2000" dirty="0"/>
          </a:p>
        </p:txBody>
      </p:sp>
      <p:sp>
        <p:nvSpPr>
          <p:cNvPr id="5" name="Footer Placeholder 4">
            <a:extLst>
              <a:ext uri="{FF2B5EF4-FFF2-40B4-BE49-F238E27FC236}">
                <a16:creationId xmlns:a16="http://schemas.microsoft.com/office/drawing/2014/main" id="{A566E13B-4967-4745-9276-7E43E52991F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6B57F0AD-609D-499F-A9CE-5A820F05D30B}"/>
              </a:ext>
            </a:extLst>
          </p:cNvPr>
          <p:cNvSpPr>
            <a:spLocks noGrp="1"/>
          </p:cNvSpPr>
          <p:nvPr>
            <p:ph type="sldNum" sz="quarter" idx="16"/>
          </p:nvPr>
        </p:nvSpPr>
        <p:spPr/>
        <p:txBody>
          <a:bodyPr/>
          <a:lstStyle/>
          <a:p>
            <a:fld id="{84D3DED8-CEC3-1449-A2AB-4F5665AE0AC9}" type="slidenum">
              <a:rPr lang="en-AU" smtClean="0"/>
              <a:t>33</a:t>
            </a:fld>
            <a:endParaRPr lang="en-AU" dirty="0"/>
          </a:p>
        </p:txBody>
      </p:sp>
    </p:spTree>
    <p:extLst>
      <p:ext uri="{BB962C8B-B14F-4D97-AF65-F5344CB8AC3E}">
        <p14:creationId xmlns:p14="http://schemas.microsoft.com/office/powerpoint/2010/main" val="153444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87D3-2746-A144-B1BB-62CF93BA2357}"/>
              </a:ext>
            </a:extLst>
          </p:cNvPr>
          <p:cNvSpPr>
            <a:spLocks noGrp="1"/>
          </p:cNvSpPr>
          <p:nvPr>
            <p:ph type="title"/>
          </p:nvPr>
        </p:nvSpPr>
        <p:spPr>
          <a:xfrm>
            <a:off x="683568" y="570224"/>
            <a:ext cx="4891875" cy="2342528"/>
          </a:xfrm>
        </p:spPr>
        <p:txBody>
          <a:bodyPr/>
          <a:lstStyle/>
          <a:p>
            <a:r>
              <a:rPr lang="en-AU" dirty="0"/>
              <a:t>Questions </a:t>
            </a:r>
          </a:p>
        </p:txBody>
      </p:sp>
      <p:sp>
        <p:nvSpPr>
          <p:cNvPr id="3" name="Footer Placeholder 2">
            <a:extLst>
              <a:ext uri="{FF2B5EF4-FFF2-40B4-BE49-F238E27FC236}">
                <a16:creationId xmlns:a16="http://schemas.microsoft.com/office/drawing/2014/main" id="{0C9C2693-4351-F441-84D9-DAB20A652FCB}"/>
              </a:ext>
            </a:extLst>
          </p:cNvPr>
          <p:cNvSpPr>
            <a:spLocks noGrp="1"/>
          </p:cNvSpPr>
          <p:nvPr>
            <p:ph type="ftr" sz="quarter" idx="10"/>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BB753C8-8BD8-1F43-8993-16418AA14419}"/>
              </a:ext>
            </a:extLst>
          </p:cNvPr>
          <p:cNvSpPr>
            <a:spLocks noGrp="1"/>
          </p:cNvSpPr>
          <p:nvPr>
            <p:ph type="sldNum" sz="quarter" idx="11"/>
          </p:nvPr>
        </p:nvSpPr>
        <p:spPr/>
        <p:txBody>
          <a:bodyPr/>
          <a:lstStyle/>
          <a:p>
            <a:fld id="{84D3DED8-CEC3-1449-A2AB-4F5665AE0AC9}" type="slidenum">
              <a:rPr lang="en-AU" smtClean="0"/>
              <a:pPr/>
              <a:t>34</a:t>
            </a:fld>
            <a:endParaRPr lang="en-AU" dirty="0"/>
          </a:p>
        </p:txBody>
      </p:sp>
      <p:sp>
        <p:nvSpPr>
          <p:cNvPr id="5" name="Content Placeholder 4">
            <a:extLst>
              <a:ext uri="{FF2B5EF4-FFF2-40B4-BE49-F238E27FC236}">
                <a16:creationId xmlns:a16="http://schemas.microsoft.com/office/drawing/2014/main" id="{A99AD5AB-2B77-41B3-A401-B6DC7080685A}"/>
              </a:ext>
            </a:extLst>
          </p:cNvPr>
          <p:cNvSpPr txBox="1">
            <a:spLocks/>
          </p:cNvSpPr>
          <p:nvPr/>
        </p:nvSpPr>
        <p:spPr>
          <a:xfrm>
            <a:off x="594668" y="1495274"/>
            <a:ext cx="7603034" cy="1656185"/>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chemeClr val="tx1"/>
                </a:solidFill>
              </a:rPr>
              <a:t>For further information:</a:t>
            </a:r>
          </a:p>
          <a:p>
            <a:r>
              <a:rPr lang="en-AU" sz="1100" dirty="0">
                <a:solidFill>
                  <a:schemeClr val="tx1"/>
                </a:solidFill>
              </a:rPr>
              <a:t> </a:t>
            </a:r>
            <a:r>
              <a:rPr lang="en-AU" sz="2000" u="sng" dirty="0">
                <a:solidFill>
                  <a:schemeClr val="tx1"/>
                </a:solidFill>
              </a:rPr>
              <a:t>CEC-stopclots@health.nsw.gov.au</a:t>
            </a:r>
          </a:p>
          <a:p>
            <a:r>
              <a:rPr lang="en-AU" sz="2000" u="sng" dirty="0">
                <a:solidFill>
                  <a:schemeClr val="accent1"/>
                </a:solidFill>
              </a:rPr>
              <a:t>https://www.cec.health.nsw.gov.au/keep-patients-safe/medication-safety/vte-prevention</a:t>
            </a:r>
          </a:p>
        </p:txBody>
      </p:sp>
    </p:spTree>
    <p:extLst>
      <p:ext uri="{BB962C8B-B14F-4D97-AF65-F5344CB8AC3E}">
        <p14:creationId xmlns:p14="http://schemas.microsoft.com/office/powerpoint/2010/main" val="2757848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0E437C-2AD5-E44D-B599-6261353F04D7}"/>
              </a:ext>
            </a:extLst>
          </p:cNvPr>
          <p:cNvSpPr>
            <a:spLocks noGrp="1"/>
          </p:cNvSpPr>
          <p:nvPr>
            <p:ph type="ftr" sz="quarter" idx="10"/>
          </p:nvPr>
        </p:nvSpPr>
        <p:spPr/>
        <p:txBody>
          <a:bodyPr/>
          <a:lstStyle/>
          <a:p>
            <a:r>
              <a:rPr lang="en-AU"/>
              <a:t>Clinical Excellence Commission</a:t>
            </a:r>
            <a:endParaRPr lang="en-AU" dirty="0"/>
          </a:p>
        </p:txBody>
      </p:sp>
      <p:sp>
        <p:nvSpPr>
          <p:cNvPr id="3" name="Slide Number Placeholder 2">
            <a:extLst>
              <a:ext uri="{FF2B5EF4-FFF2-40B4-BE49-F238E27FC236}">
                <a16:creationId xmlns:a16="http://schemas.microsoft.com/office/drawing/2014/main" id="{6A6B9ED5-3595-EC40-9A37-70978319F893}"/>
              </a:ext>
            </a:extLst>
          </p:cNvPr>
          <p:cNvSpPr>
            <a:spLocks noGrp="1"/>
          </p:cNvSpPr>
          <p:nvPr>
            <p:ph type="sldNum" sz="quarter" idx="11"/>
          </p:nvPr>
        </p:nvSpPr>
        <p:spPr/>
        <p:txBody>
          <a:bodyPr/>
          <a:lstStyle/>
          <a:p>
            <a:fld id="{84D3DED8-CEC3-1449-A2AB-4F5665AE0AC9}" type="slidenum">
              <a:rPr lang="en-AU" smtClean="0"/>
              <a:pPr/>
              <a:t>35</a:t>
            </a:fld>
            <a:endParaRPr lang="en-AU" dirty="0"/>
          </a:p>
        </p:txBody>
      </p:sp>
      <p:sp>
        <p:nvSpPr>
          <p:cNvPr id="4" name="Text Placeholder 3">
            <a:extLst>
              <a:ext uri="{FF2B5EF4-FFF2-40B4-BE49-F238E27FC236}">
                <a16:creationId xmlns:a16="http://schemas.microsoft.com/office/drawing/2014/main" id="{D09E4CF2-715A-DA4E-AD2A-BAB5F49EE0A9}"/>
              </a:ext>
            </a:extLst>
          </p:cNvPr>
          <p:cNvSpPr>
            <a:spLocks noGrp="1"/>
          </p:cNvSpPr>
          <p:nvPr>
            <p:ph type="body" sz="quarter" idx="12"/>
          </p:nvPr>
        </p:nvSpPr>
        <p:spPr/>
        <p:txBody>
          <a:bodyPr/>
          <a:lstStyle/>
          <a:p>
            <a:pPr lvl="0"/>
            <a:r>
              <a:rPr lang="en-US" b="1" dirty="0">
                <a:solidFill>
                  <a:schemeClr val="accent2"/>
                </a:solidFill>
                <a:highlight>
                  <a:srgbClr val="FFFF00"/>
                </a:highlight>
              </a:rPr>
              <a:t>John Smith</a:t>
            </a:r>
          </a:p>
          <a:p>
            <a:pPr lvl="0"/>
            <a:r>
              <a:rPr lang="en-US" dirty="0">
                <a:highlight>
                  <a:srgbClr val="FFFF00"/>
                </a:highlight>
              </a:rPr>
              <a:t>Medical Director  | Clinical Excellence Commission</a:t>
            </a:r>
          </a:p>
          <a:p>
            <a:pPr lvl="0"/>
            <a:endParaRPr lang="en-US" dirty="0">
              <a:highlight>
                <a:srgbClr val="FFFF00"/>
              </a:highlight>
            </a:endParaRPr>
          </a:p>
          <a:p>
            <a:pPr lvl="0"/>
            <a:r>
              <a:rPr lang="en-US" b="1" dirty="0">
                <a:solidFill>
                  <a:schemeClr val="accent2"/>
                </a:solidFill>
                <a:highlight>
                  <a:srgbClr val="FFFF00"/>
                </a:highlight>
              </a:rPr>
              <a:t>T</a:t>
            </a:r>
            <a:r>
              <a:rPr lang="en-US" dirty="0">
                <a:highlight>
                  <a:srgbClr val="FFFF00"/>
                </a:highlight>
              </a:rPr>
              <a:t>	+61 555 555 555</a:t>
            </a:r>
          </a:p>
          <a:p>
            <a:pPr lvl="0"/>
            <a:r>
              <a:rPr lang="en-US" b="1" dirty="0">
                <a:solidFill>
                  <a:schemeClr val="accent2"/>
                </a:solidFill>
                <a:highlight>
                  <a:srgbClr val="FFFF00"/>
                </a:highlight>
              </a:rPr>
              <a:t>E</a:t>
            </a:r>
            <a:r>
              <a:rPr lang="en-US" dirty="0">
                <a:highlight>
                  <a:srgbClr val="FFFF00"/>
                </a:highlight>
              </a:rPr>
              <a:t>	</a:t>
            </a:r>
            <a:r>
              <a:rPr lang="en-US" dirty="0" err="1">
                <a:highlight>
                  <a:srgbClr val="FFFF00"/>
                </a:highlight>
              </a:rPr>
              <a:t>John.smith@health.nsw.gov.au</a:t>
            </a:r>
            <a:endParaRPr lang="en-US" dirty="0">
              <a:highlight>
                <a:srgbClr val="FFFF00"/>
              </a:highlight>
            </a:endParaRPr>
          </a:p>
          <a:p>
            <a:pPr lvl="0"/>
            <a:r>
              <a:rPr lang="en-US" b="1" dirty="0">
                <a:solidFill>
                  <a:schemeClr val="accent2"/>
                </a:solidFill>
              </a:rPr>
              <a:t>W</a:t>
            </a:r>
            <a:r>
              <a:rPr lang="en-US" dirty="0"/>
              <a:t>	</a:t>
            </a:r>
            <a:r>
              <a:rPr lang="en-US" dirty="0" err="1"/>
              <a:t>cec.health.nsw.gov.au</a:t>
            </a:r>
            <a:endParaRPr lang="en-US" dirty="0"/>
          </a:p>
          <a:p>
            <a:pPr lvl="0"/>
            <a:endParaRPr lang="en-US" dirty="0"/>
          </a:p>
          <a:p>
            <a:pPr lvl="0"/>
            <a:endParaRPr lang="en-US" dirty="0"/>
          </a:p>
          <a:p>
            <a:pPr lvl="0"/>
            <a:r>
              <a:rPr lang="en-US" dirty="0"/>
              <a:t>1 Reserve Road, St Leonards NSW 2065</a:t>
            </a:r>
          </a:p>
        </p:txBody>
      </p:sp>
    </p:spTree>
    <p:extLst>
      <p:ext uri="{BB962C8B-B14F-4D97-AF65-F5344CB8AC3E}">
        <p14:creationId xmlns:p14="http://schemas.microsoft.com/office/powerpoint/2010/main" val="332280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36563"/>
            <a:ext cx="10801350" cy="666505"/>
          </a:xfrm>
        </p:spPr>
        <p:txBody>
          <a:bodyPr/>
          <a:lstStyle/>
          <a:p>
            <a:r>
              <a:rPr lang="en-AU" sz="4000" dirty="0"/>
              <a:t>Venous Thromboembolism (VTE) </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4</a:t>
            </a:fld>
            <a:endParaRPr lang="en-AU" dirty="0"/>
          </a:p>
        </p:txBody>
      </p:sp>
      <p:graphicFrame>
        <p:nvGraphicFramePr>
          <p:cNvPr id="13" name="Table 12">
            <a:extLst>
              <a:ext uri="{FF2B5EF4-FFF2-40B4-BE49-F238E27FC236}">
                <a16:creationId xmlns:a16="http://schemas.microsoft.com/office/drawing/2014/main" id="{0995171C-7636-4C66-B804-1F6C62415DE6}"/>
              </a:ext>
            </a:extLst>
          </p:cNvPr>
          <p:cNvGraphicFramePr>
            <a:graphicFrameLocks noGrp="1"/>
          </p:cNvGraphicFramePr>
          <p:nvPr>
            <p:extLst>
              <p:ext uri="{D42A27DB-BD31-4B8C-83A1-F6EECF244321}">
                <p14:modId xmlns:p14="http://schemas.microsoft.com/office/powerpoint/2010/main" val="3055634607"/>
              </p:ext>
            </p:extLst>
          </p:nvPr>
        </p:nvGraphicFramePr>
        <p:xfrm>
          <a:off x="1601355" y="1179268"/>
          <a:ext cx="9385300" cy="4304115"/>
        </p:xfrm>
        <a:graphic>
          <a:graphicData uri="http://schemas.openxmlformats.org/drawingml/2006/table">
            <a:tbl>
              <a:tblPr firstRow="1" bandRow="1">
                <a:tableStyleId>{7DF18680-E054-41AD-8BC1-D1AEF772440D}</a:tableStyleId>
              </a:tblPr>
              <a:tblGrid>
                <a:gridCol w="4692650">
                  <a:extLst>
                    <a:ext uri="{9D8B030D-6E8A-4147-A177-3AD203B41FA5}">
                      <a16:colId xmlns:a16="http://schemas.microsoft.com/office/drawing/2014/main" val="20000"/>
                    </a:ext>
                  </a:extLst>
                </a:gridCol>
                <a:gridCol w="4692650">
                  <a:extLst>
                    <a:ext uri="{9D8B030D-6E8A-4147-A177-3AD203B41FA5}">
                      <a16:colId xmlns:a16="http://schemas.microsoft.com/office/drawing/2014/main" val="20001"/>
                    </a:ext>
                  </a:extLst>
                </a:gridCol>
              </a:tblGrid>
              <a:tr h="467780">
                <a:tc gridSpan="2">
                  <a:txBody>
                    <a:bodyPr/>
                    <a:lstStyle/>
                    <a:p>
                      <a:pPr algn="ctr"/>
                      <a:r>
                        <a:rPr lang="en-AU" sz="2800" dirty="0">
                          <a:solidFill>
                            <a:srgbClr val="006666"/>
                          </a:solidFill>
                        </a:rPr>
                        <a:t>VTE</a:t>
                      </a:r>
                    </a:p>
                  </a:txBody>
                  <a:tcPr marL="76743" marR="76743" marT="38372" marB="38372" anchor="ctr"/>
                </a:tc>
                <a:tc hMerge="1">
                  <a:txBody>
                    <a:bodyPr/>
                    <a:lstStyle/>
                    <a:p>
                      <a:pPr algn="ctr"/>
                      <a:endParaRPr lang="en-AU" sz="2000" dirty="0">
                        <a:solidFill>
                          <a:schemeClr val="accent5">
                            <a:lumMod val="75000"/>
                          </a:schemeClr>
                        </a:solidFill>
                      </a:endParaRPr>
                    </a:p>
                  </a:txBody>
                  <a:tcPr marL="76743" marR="76743" marT="38372" marB="38372" anchor="ctr"/>
                </a:tc>
                <a:extLst>
                  <a:ext uri="{0D108BD9-81ED-4DB2-BD59-A6C34878D82A}">
                    <a16:rowId xmlns:a16="http://schemas.microsoft.com/office/drawing/2014/main" val="10000"/>
                  </a:ext>
                </a:extLst>
              </a:tr>
              <a:tr h="326182">
                <a:tc>
                  <a:txBody>
                    <a:bodyPr/>
                    <a:lstStyle/>
                    <a:p>
                      <a:pPr algn="ctr"/>
                      <a:r>
                        <a:rPr lang="en-AU" sz="2000" dirty="0">
                          <a:solidFill>
                            <a:srgbClr val="006666"/>
                          </a:solidFill>
                        </a:rPr>
                        <a:t>Deep Vein</a:t>
                      </a:r>
                      <a:r>
                        <a:rPr lang="en-AU" sz="2000" baseline="0" dirty="0">
                          <a:solidFill>
                            <a:srgbClr val="006666"/>
                          </a:solidFill>
                        </a:rPr>
                        <a:t> Thrombosis (</a:t>
                      </a:r>
                      <a:r>
                        <a:rPr lang="en-AU" sz="2000" dirty="0">
                          <a:solidFill>
                            <a:srgbClr val="006666"/>
                          </a:solidFill>
                        </a:rPr>
                        <a:t>DVT)</a:t>
                      </a:r>
                    </a:p>
                  </a:txBody>
                  <a:tcPr marL="76743" marR="76743" marT="38372" marB="38372" anchor="ctr"/>
                </a:tc>
                <a:tc>
                  <a:txBody>
                    <a:bodyPr/>
                    <a:lstStyle/>
                    <a:p>
                      <a:pPr algn="ctr"/>
                      <a:r>
                        <a:rPr lang="en-AU" sz="2000" dirty="0">
                          <a:solidFill>
                            <a:srgbClr val="006666"/>
                          </a:solidFill>
                        </a:rPr>
                        <a:t>Pulmonary Embolism</a:t>
                      </a:r>
                      <a:r>
                        <a:rPr lang="en-AU" sz="2000" baseline="0" dirty="0">
                          <a:solidFill>
                            <a:srgbClr val="006666"/>
                          </a:solidFill>
                        </a:rPr>
                        <a:t> (</a:t>
                      </a:r>
                      <a:r>
                        <a:rPr lang="en-AU" sz="2000" dirty="0">
                          <a:solidFill>
                            <a:srgbClr val="006666"/>
                          </a:solidFill>
                        </a:rPr>
                        <a:t>PE)</a:t>
                      </a:r>
                    </a:p>
                  </a:txBody>
                  <a:tcPr marL="76743" marR="76743" marT="38372" marB="38372" anchor="ctr"/>
                </a:tc>
                <a:extLst>
                  <a:ext uri="{0D108BD9-81ED-4DB2-BD59-A6C34878D82A}">
                    <a16:rowId xmlns:a16="http://schemas.microsoft.com/office/drawing/2014/main" val="10001"/>
                  </a:ext>
                </a:extLst>
              </a:tr>
              <a:tr h="453553">
                <a:tc>
                  <a:txBody>
                    <a:bodyPr/>
                    <a:lstStyle/>
                    <a:p>
                      <a:r>
                        <a:rPr lang="en-AU" sz="1600" dirty="0"/>
                        <a:t>Occurs in deep veins</a:t>
                      </a:r>
                      <a:r>
                        <a:rPr lang="en-AU" sz="1600" baseline="0" dirty="0"/>
                        <a:t> (most commonly in legs and groin)</a:t>
                      </a:r>
                      <a:endParaRPr lang="en-AU" sz="1600" dirty="0"/>
                    </a:p>
                  </a:txBody>
                  <a:tcPr marL="76743" marR="76743" marT="38372" marB="38372"/>
                </a:tc>
                <a:tc>
                  <a:txBody>
                    <a:bodyPr/>
                    <a:lstStyle/>
                    <a:p>
                      <a:r>
                        <a:rPr lang="en-AU" sz="1600" dirty="0"/>
                        <a:t>Occurs after DVT dislodges and travels to the lungs</a:t>
                      </a:r>
                    </a:p>
                  </a:txBody>
                  <a:tcPr marL="76743" marR="76743" marT="38372" marB="38372"/>
                </a:tc>
                <a:extLst>
                  <a:ext uri="{0D108BD9-81ED-4DB2-BD59-A6C34878D82A}">
                    <a16:rowId xmlns:a16="http://schemas.microsoft.com/office/drawing/2014/main" val="10002"/>
                  </a:ext>
                </a:extLst>
              </a:tr>
              <a:tr h="84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Can</a:t>
                      </a:r>
                      <a:r>
                        <a:rPr lang="en-AU" sz="1600" baseline="0" dirty="0"/>
                        <a:t> cause long-term issues – ‘post-thrombotic syndrome’ (PTS). </a:t>
                      </a:r>
                      <a:r>
                        <a:rPr lang="en-AU" sz="1600" dirty="0"/>
                        <a:t>PTS affects 23-60% of DVT patients within 2 years</a:t>
                      </a:r>
                    </a:p>
                  </a:txBody>
                  <a:tcPr marL="76743" marR="76743" marT="38372" marB="38372"/>
                </a:tc>
                <a:tc>
                  <a:txBody>
                    <a:bodyPr/>
                    <a:lstStyle/>
                    <a:p>
                      <a:r>
                        <a:rPr lang="en-AU" sz="1600" dirty="0"/>
                        <a:t>Serious complication which can lead to death</a:t>
                      </a:r>
                    </a:p>
                  </a:txBody>
                  <a:tcPr marL="76743" marR="76743" marT="38372" marB="38372"/>
                </a:tc>
                <a:extLst>
                  <a:ext uri="{0D108BD9-81ED-4DB2-BD59-A6C34878D82A}">
                    <a16:rowId xmlns:a16="http://schemas.microsoft.com/office/drawing/2014/main" val="10003"/>
                  </a:ext>
                </a:extLst>
              </a:tr>
              <a:tr h="453553">
                <a:tc>
                  <a:txBody>
                    <a:bodyPr/>
                    <a:lstStyle/>
                    <a:p>
                      <a:r>
                        <a:rPr lang="en-AU" sz="1600" dirty="0"/>
                        <a:t>Lower-extremity DVT</a:t>
                      </a:r>
                      <a:r>
                        <a:rPr lang="en-AU" sz="1600" baseline="0" dirty="0"/>
                        <a:t> has 3% PE-related mortality rate</a:t>
                      </a:r>
                    </a:p>
                  </a:txBody>
                  <a:tcPr marL="76743" marR="76743" marT="38372" marB="38372"/>
                </a:tc>
                <a:tc>
                  <a:txBody>
                    <a:bodyPr/>
                    <a:lstStyle/>
                    <a:p>
                      <a:r>
                        <a:rPr lang="en-AU" sz="1600" dirty="0"/>
                        <a:t>Patients with PE have 30-60% chance of dying from it</a:t>
                      </a:r>
                    </a:p>
                  </a:txBody>
                  <a:tcPr marL="76743" marR="76743" marT="38372" marB="38372"/>
                </a:tc>
                <a:extLst>
                  <a:ext uri="{0D108BD9-81ED-4DB2-BD59-A6C34878D82A}">
                    <a16:rowId xmlns:a16="http://schemas.microsoft.com/office/drawing/2014/main" val="10004"/>
                  </a:ext>
                </a:extLst>
              </a:tr>
              <a:tr h="1345691">
                <a:tc>
                  <a:txBody>
                    <a:bodyPr/>
                    <a:lstStyle/>
                    <a:p>
                      <a:endParaRPr lang="en-AU" sz="1500" dirty="0"/>
                    </a:p>
                    <a:p>
                      <a:endParaRPr lang="en-AU" sz="1500" dirty="0"/>
                    </a:p>
                    <a:p>
                      <a:endParaRPr lang="en-AU" sz="1500" dirty="0"/>
                    </a:p>
                    <a:p>
                      <a:endParaRPr lang="en-AU" sz="1500" dirty="0"/>
                    </a:p>
                    <a:p>
                      <a:endParaRPr lang="en-AU" sz="1500" dirty="0"/>
                    </a:p>
                    <a:p>
                      <a:endParaRPr lang="en-AU" sz="1500" dirty="0"/>
                    </a:p>
                  </a:txBody>
                  <a:tcPr marL="76743" marR="76743" marT="38372" marB="38372"/>
                </a:tc>
                <a:tc>
                  <a:txBody>
                    <a:bodyPr/>
                    <a:lstStyle/>
                    <a:p>
                      <a:endParaRPr lang="en-AU" sz="1500" dirty="0"/>
                    </a:p>
                    <a:p>
                      <a:endParaRPr lang="en-AU" sz="1500" dirty="0"/>
                    </a:p>
                    <a:p>
                      <a:endParaRPr lang="en-AU" sz="1500" dirty="0"/>
                    </a:p>
                    <a:p>
                      <a:endParaRPr lang="en-AU" sz="1500" dirty="0"/>
                    </a:p>
                    <a:p>
                      <a:endParaRPr lang="en-AU" sz="1500" dirty="0"/>
                    </a:p>
                  </a:txBody>
                  <a:tcPr marL="76743" marR="76743" marT="38372" marB="38372"/>
                </a:tc>
                <a:extLst>
                  <a:ext uri="{0D108BD9-81ED-4DB2-BD59-A6C34878D82A}">
                    <a16:rowId xmlns:a16="http://schemas.microsoft.com/office/drawing/2014/main" val="10005"/>
                  </a:ext>
                </a:extLst>
              </a:tr>
            </a:tbl>
          </a:graphicData>
        </a:graphic>
      </p:graphicFrame>
      <p:pic>
        <p:nvPicPr>
          <p:cNvPr id="14" name="Picture 2">
            <a:extLst>
              <a:ext uri="{FF2B5EF4-FFF2-40B4-BE49-F238E27FC236}">
                <a16:creationId xmlns:a16="http://schemas.microsoft.com/office/drawing/2014/main" id="{DC6CE321-B42B-443F-AFDC-8E33F603A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1299" y="4147277"/>
            <a:ext cx="864096" cy="115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D6351215-13B4-4354-A32F-28A6332661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79"/>
          <a:stretch/>
        </p:blipFill>
        <p:spPr bwMode="auto">
          <a:xfrm>
            <a:off x="7986238" y="4147277"/>
            <a:ext cx="1368152" cy="110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9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36563"/>
            <a:ext cx="10801350" cy="666505"/>
          </a:xfrm>
        </p:spPr>
        <p:txBody>
          <a:bodyPr/>
          <a:lstStyle/>
          <a:p>
            <a:r>
              <a:rPr lang="en-AU" sz="4000" dirty="0"/>
              <a:t>What causes VTE?</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5</a:t>
            </a:fld>
            <a:endParaRPr lang="en-AU" dirty="0"/>
          </a:p>
        </p:txBody>
      </p:sp>
      <p:sp>
        <p:nvSpPr>
          <p:cNvPr id="3" name="Rectangle 2">
            <a:extLst>
              <a:ext uri="{FF2B5EF4-FFF2-40B4-BE49-F238E27FC236}">
                <a16:creationId xmlns:a16="http://schemas.microsoft.com/office/drawing/2014/main" id="{4FF46D42-ECCF-4865-A552-29CA976CB124}"/>
              </a:ext>
            </a:extLst>
          </p:cNvPr>
          <p:cNvSpPr/>
          <p:nvPr/>
        </p:nvSpPr>
        <p:spPr>
          <a:xfrm>
            <a:off x="672655" y="1179268"/>
            <a:ext cx="10824020" cy="461665"/>
          </a:xfrm>
          <a:prstGeom prst="rect">
            <a:avLst/>
          </a:prstGeom>
        </p:spPr>
        <p:txBody>
          <a:bodyPr wrap="square">
            <a:spAutoFit/>
          </a:bodyPr>
          <a:lstStyle/>
          <a:p>
            <a:pPr marL="342900" indent="-342900">
              <a:buFont typeface="Arial" panose="020B0604020202020204" pitchFamily="34" charset="0"/>
              <a:buChar char="•"/>
            </a:pPr>
            <a:r>
              <a:rPr lang="en-AU" sz="2400" dirty="0">
                <a:solidFill>
                  <a:schemeClr val="accent6">
                    <a:lumMod val="75000"/>
                    <a:lumOff val="25000"/>
                  </a:schemeClr>
                </a:solidFill>
              </a:rPr>
              <a:t>Virchow’s Triad = categories of factors contributing to blood clot formation</a:t>
            </a:r>
          </a:p>
        </p:txBody>
      </p:sp>
      <p:grpSp>
        <p:nvGrpSpPr>
          <p:cNvPr id="9" name="Group 8">
            <a:extLst>
              <a:ext uri="{FF2B5EF4-FFF2-40B4-BE49-F238E27FC236}">
                <a16:creationId xmlns:a16="http://schemas.microsoft.com/office/drawing/2014/main" id="{CE5D35B4-91F2-4963-9D4F-5C76433D07BF}"/>
              </a:ext>
            </a:extLst>
          </p:cNvPr>
          <p:cNvGrpSpPr/>
          <p:nvPr/>
        </p:nvGrpSpPr>
        <p:grpSpPr>
          <a:xfrm>
            <a:off x="2258026" y="1909448"/>
            <a:ext cx="8259897" cy="3325996"/>
            <a:chOff x="2742580" y="1473007"/>
            <a:chExt cx="8259897" cy="3325996"/>
          </a:xfrm>
        </p:grpSpPr>
        <p:sp>
          <p:nvSpPr>
            <p:cNvPr id="10" name="Isosceles Triangle 9">
              <a:extLst>
                <a:ext uri="{FF2B5EF4-FFF2-40B4-BE49-F238E27FC236}">
                  <a16:creationId xmlns:a16="http://schemas.microsoft.com/office/drawing/2014/main" id="{73EB7402-D192-48FC-BE4F-C0B75224D093}"/>
                </a:ext>
              </a:extLst>
            </p:cNvPr>
            <p:cNvSpPr/>
            <p:nvPr/>
          </p:nvSpPr>
          <p:spPr>
            <a:xfrm>
              <a:off x="5364088" y="2132854"/>
              <a:ext cx="2736304" cy="2358883"/>
            </a:xfrm>
            <a:prstGeom prst="triangle">
              <a:avLst/>
            </a:prstGeom>
            <a:solidFill>
              <a:srgbClr val="FF6600"/>
            </a:solidFill>
            <a:ln w="76200">
              <a:solidFill>
                <a:srgbClr val="C851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9AE2451-F550-413A-85CF-2F34F4E41697}"/>
                </a:ext>
              </a:extLst>
            </p:cNvPr>
            <p:cNvSpPr txBox="1"/>
            <p:nvPr/>
          </p:nvSpPr>
          <p:spPr>
            <a:xfrm>
              <a:off x="5454331" y="1473007"/>
              <a:ext cx="2551059" cy="553998"/>
            </a:xfrm>
            <a:prstGeom prst="rect">
              <a:avLst/>
            </a:prstGeom>
            <a:noFill/>
          </p:spPr>
          <p:txBody>
            <a:bodyPr wrap="square" rtlCol="0">
              <a:spAutoFit/>
            </a:bodyPr>
            <a:lstStyle/>
            <a:p>
              <a:pPr algn="ctr"/>
              <a:r>
                <a:rPr lang="en-AU" dirty="0">
                  <a:solidFill>
                    <a:srgbClr val="C85100"/>
                  </a:solidFill>
                </a:rPr>
                <a:t>Stasis</a:t>
              </a:r>
            </a:p>
            <a:p>
              <a:pPr algn="ctr"/>
              <a:r>
                <a:rPr lang="en-AU" sz="1200" dirty="0"/>
                <a:t>Alteration in normal blood flow</a:t>
              </a:r>
            </a:p>
          </p:txBody>
        </p:sp>
        <p:sp>
          <p:nvSpPr>
            <p:cNvPr id="12" name="TextBox 11">
              <a:extLst>
                <a:ext uri="{FF2B5EF4-FFF2-40B4-BE49-F238E27FC236}">
                  <a16:creationId xmlns:a16="http://schemas.microsoft.com/office/drawing/2014/main" id="{14471FCA-8A08-47B4-B73C-417085E8DFD1}"/>
                </a:ext>
              </a:extLst>
            </p:cNvPr>
            <p:cNvSpPr txBox="1"/>
            <p:nvPr/>
          </p:nvSpPr>
          <p:spPr>
            <a:xfrm>
              <a:off x="2742580" y="4060339"/>
              <a:ext cx="2506712" cy="738664"/>
            </a:xfrm>
            <a:prstGeom prst="rect">
              <a:avLst/>
            </a:prstGeom>
            <a:noFill/>
          </p:spPr>
          <p:txBody>
            <a:bodyPr wrap="square" rtlCol="0">
              <a:spAutoFit/>
            </a:bodyPr>
            <a:lstStyle/>
            <a:p>
              <a:pPr algn="ctr"/>
              <a:r>
                <a:rPr lang="en-AU" dirty="0">
                  <a:solidFill>
                    <a:srgbClr val="C85100"/>
                  </a:solidFill>
                </a:rPr>
                <a:t>Endothelial Injury</a:t>
              </a:r>
            </a:p>
            <a:p>
              <a:pPr algn="ctr"/>
              <a:r>
                <a:rPr lang="en-AU" sz="1200" dirty="0"/>
                <a:t>Injury or trauma to the inside of the blood vessel</a:t>
              </a:r>
            </a:p>
          </p:txBody>
        </p:sp>
        <p:sp>
          <p:nvSpPr>
            <p:cNvPr id="16" name="TextBox 15">
              <a:extLst>
                <a:ext uri="{FF2B5EF4-FFF2-40B4-BE49-F238E27FC236}">
                  <a16:creationId xmlns:a16="http://schemas.microsoft.com/office/drawing/2014/main" id="{77E7BB59-4703-4C96-BB22-B0A4A1640469}"/>
                </a:ext>
              </a:extLst>
            </p:cNvPr>
            <p:cNvSpPr txBox="1"/>
            <p:nvPr/>
          </p:nvSpPr>
          <p:spPr>
            <a:xfrm>
              <a:off x="8122541" y="4060339"/>
              <a:ext cx="2879936" cy="738664"/>
            </a:xfrm>
            <a:prstGeom prst="rect">
              <a:avLst/>
            </a:prstGeom>
            <a:noFill/>
          </p:spPr>
          <p:txBody>
            <a:bodyPr wrap="square" rtlCol="0">
              <a:spAutoFit/>
            </a:bodyPr>
            <a:lstStyle/>
            <a:p>
              <a:pPr algn="ctr"/>
              <a:r>
                <a:rPr lang="en-AU" dirty="0">
                  <a:solidFill>
                    <a:srgbClr val="C85100"/>
                  </a:solidFill>
                </a:rPr>
                <a:t>Hypercoagulability</a:t>
              </a:r>
            </a:p>
            <a:p>
              <a:pPr algn="ctr"/>
              <a:r>
                <a:rPr lang="en-AU" sz="1200" dirty="0"/>
                <a:t>Alteration in the constitution of blood causing blood to clot more easily</a:t>
              </a:r>
            </a:p>
          </p:txBody>
        </p:sp>
      </p:grpSp>
      <p:sp>
        <p:nvSpPr>
          <p:cNvPr id="17" name="TextBox 16">
            <a:extLst>
              <a:ext uri="{FF2B5EF4-FFF2-40B4-BE49-F238E27FC236}">
                <a16:creationId xmlns:a16="http://schemas.microsoft.com/office/drawing/2014/main" id="{17A3CA43-5BDB-4AA0-A506-F9C04CA67E26}"/>
              </a:ext>
            </a:extLst>
          </p:cNvPr>
          <p:cNvSpPr txBox="1"/>
          <p:nvPr/>
        </p:nvSpPr>
        <p:spPr>
          <a:xfrm>
            <a:off x="5177196" y="4267820"/>
            <a:ext cx="2136222" cy="307777"/>
          </a:xfrm>
          <a:prstGeom prst="rect">
            <a:avLst/>
          </a:prstGeom>
          <a:noFill/>
        </p:spPr>
        <p:txBody>
          <a:bodyPr wrap="square" rtlCol="0">
            <a:spAutoFit/>
          </a:bodyPr>
          <a:lstStyle/>
          <a:p>
            <a:pPr algn="ctr"/>
            <a:r>
              <a:rPr lang="en-AU" sz="1400" dirty="0">
                <a:solidFill>
                  <a:srgbClr val="800000"/>
                </a:solidFill>
              </a:rPr>
              <a:t>VIRCHOW’S TRIAD</a:t>
            </a:r>
            <a:endParaRPr lang="en-AU" sz="1050" dirty="0">
              <a:solidFill>
                <a:srgbClr val="800000"/>
              </a:solidFill>
            </a:endParaRPr>
          </a:p>
        </p:txBody>
      </p:sp>
    </p:spTree>
    <p:extLst>
      <p:ext uri="{BB962C8B-B14F-4D97-AF65-F5344CB8AC3E}">
        <p14:creationId xmlns:p14="http://schemas.microsoft.com/office/powerpoint/2010/main" val="409448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49263"/>
            <a:ext cx="10801350" cy="666505"/>
          </a:xfrm>
        </p:spPr>
        <p:txBody>
          <a:bodyPr/>
          <a:lstStyle/>
          <a:p>
            <a:r>
              <a:rPr lang="en-AU" sz="4000" dirty="0"/>
              <a:t>The Impact of VTE</a:t>
            </a:r>
          </a:p>
        </p:txBody>
      </p:sp>
      <p:sp>
        <p:nvSpPr>
          <p:cNvPr id="4" name="Content Placeholder 3"/>
          <p:cNvSpPr>
            <a:spLocks noGrp="1"/>
          </p:cNvSpPr>
          <p:nvPr>
            <p:ph sz="quarter" idx="14"/>
          </p:nvPr>
        </p:nvSpPr>
        <p:spPr>
          <a:xfrm>
            <a:off x="717995" y="1184031"/>
            <a:ext cx="10801350" cy="3703007"/>
          </a:xfrm>
        </p:spPr>
        <p:txBody>
          <a:bodyPr/>
          <a:lstStyle/>
          <a:p>
            <a:pPr marL="342900" indent="-342900">
              <a:buFont typeface="Arial" panose="020B0604020202020204" pitchFamily="34" charset="0"/>
              <a:buChar char="•"/>
            </a:pPr>
            <a:r>
              <a:rPr lang="en-AU" sz="2400" dirty="0"/>
              <a:t>More than 14,000 Australians develop a VTE per year</a:t>
            </a:r>
          </a:p>
          <a:p>
            <a:pPr marL="342900" indent="-342900">
              <a:buFont typeface="Arial" panose="020B0604020202020204" pitchFamily="34" charset="0"/>
              <a:buChar char="•"/>
            </a:pPr>
            <a:r>
              <a:rPr lang="en-AU" sz="2400" dirty="0"/>
              <a:t>More than 5,000 of them will die as a direct result</a:t>
            </a:r>
          </a:p>
          <a:p>
            <a:pPr marL="342900" indent="-342900">
              <a:buFont typeface="Arial" panose="020B0604020202020204" pitchFamily="34" charset="0"/>
              <a:buChar char="•"/>
            </a:pPr>
            <a:r>
              <a:rPr lang="en-AU" sz="2400" dirty="0"/>
              <a:t>VTE causes 7% of all hospital deaths</a:t>
            </a:r>
          </a:p>
          <a:p>
            <a:pPr marL="342900" indent="-342900">
              <a:buFont typeface="Arial" panose="020B0604020202020204" pitchFamily="34" charset="0"/>
              <a:buChar char="•"/>
            </a:pPr>
            <a:r>
              <a:rPr lang="en-AU" sz="2400" dirty="0"/>
              <a:t>Incidence 100 times greater in hospitalised patients than community residents</a:t>
            </a:r>
          </a:p>
          <a:p>
            <a:pPr marL="342900" indent="-342900">
              <a:buFont typeface="Arial" panose="020B0604020202020204" pitchFamily="34" charset="0"/>
              <a:buChar char="•"/>
            </a:pPr>
            <a:r>
              <a:rPr lang="en-AU" sz="2400" dirty="0"/>
              <a:t>Largely preventable</a:t>
            </a:r>
          </a:p>
          <a:p>
            <a:endParaRPr lang="en-AU" sz="2000" dirty="0"/>
          </a:p>
          <a:p>
            <a:pPr lvl="1"/>
            <a:endParaRPr lang="en-AU" dirty="0"/>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6</a:t>
            </a:fld>
            <a:endParaRPr lang="en-AU" dirty="0"/>
          </a:p>
        </p:txBody>
      </p:sp>
    </p:spTree>
    <p:extLst>
      <p:ext uri="{BB962C8B-B14F-4D97-AF65-F5344CB8AC3E}">
        <p14:creationId xmlns:p14="http://schemas.microsoft.com/office/powerpoint/2010/main" val="267591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49263"/>
            <a:ext cx="10801350" cy="666505"/>
          </a:xfrm>
        </p:spPr>
        <p:txBody>
          <a:bodyPr/>
          <a:lstStyle/>
          <a:p>
            <a:r>
              <a:rPr lang="en-AU" sz="4000" dirty="0"/>
              <a:t>What’s the Harm?</a:t>
            </a:r>
          </a:p>
        </p:txBody>
      </p:sp>
      <p:sp>
        <p:nvSpPr>
          <p:cNvPr id="4" name="Content Placeholder 3"/>
          <p:cNvSpPr>
            <a:spLocks noGrp="1"/>
          </p:cNvSpPr>
          <p:nvPr>
            <p:ph sz="quarter" idx="14"/>
          </p:nvPr>
        </p:nvSpPr>
        <p:spPr>
          <a:xfrm>
            <a:off x="717995" y="1179268"/>
            <a:ext cx="10801350" cy="3703007"/>
          </a:xfrm>
        </p:spPr>
        <p:txBody>
          <a:bodyPr/>
          <a:lstStyle/>
          <a:p>
            <a:pPr marL="342900" indent="-342900">
              <a:buFont typeface="Arial" panose="020B0604020202020204" pitchFamily="34" charset="0"/>
              <a:buChar char="•"/>
            </a:pPr>
            <a:r>
              <a:rPr lang="en-AU" sz="2400" dirty="0"/>
              <a:t>71-year-old male</a:t>
            </a:r>
          </a:p>
          <a:p>
            <a:pPr marL="342900" indent="-342900">
              <a:buFont typeface="Arial" panose="020B0604020202020204" pitchFamily="34" charset="0"/>
              <a:buChar char="•"/>
            </a:pPr>
            <a:r>
              <a:rPr lang="en-AU" sz="2400" dirty="0"/>
              <a:t>C/O: L hip pain</a:t>
            </a:r>
          </a:p>
          <a:p>
            <a:pPr marL="342900" indent="-342900">
              <a:buFont typeface="Arial" panose="020B0604020202020204" pitchFamily="34" charset="0"/>
              <a:buChar char="•"/>
            </a:pPr>
            <a:r>
              <a:rPr lang="en-AU" sz="2400" dirty="0"/>
              <a:t>Hx: recent L THR</a:t>
            </a:r>
          </a:p>
          <a:p>
            <a:pPr marL="342900" indent="-342900">
              <a:buFont typeface="Arial" panose="020B0604020202020204" pitchFamily="34" charset="0"/>
              <a:buChar char="•"/>
            </a:pPr>
            <a:r>
              <a:rPr lang="en-AU" sz="2400" dirty="0"/>
              <a:t>Recent fall, injury to knee</a:t>
            </a:r>
          </a:p>
          <a:p>
            <a:pPr marL="342900" indent="-342900">
              <a:buFont typeface="Arial" panose="020B0604020202020204" pitchFamily="34" charset="0"/>
              <a:buChar char="•"/>
            </a:pPr>
            <a:r>
              <a:rPr lang="en-AU" sz="2400" dirty="0"/>
              <a:t>Underwent closed reduction </a:t>
            </a:r>
          </a:p>
          <a:p>
            <a:pPr marL="342900" indent="-342900">
              <a:buFont typeface="Arial" panose="020B0604020202020204" pitchFamily="34" charset="0"/>
              <a:buChar char="•"/>
            </a:pPr>
            <a:r>
              <a:rPr lang="en-AU" sz="2400" dirty="0"/>
              <a:t>L knee Zimmer splint to prevent dislocation</a:t>
            </a:r>
          </a:p>
          <a:p>
            <a:pPr marL="342900" indent="-342900">
              <a:buFont typeface="Arial" panose="020B0604020202020204" pitchFamily="34" charset="0"/>
              <a:buChar char="•"/>
            </a:pPr>
            <a:r>
              <a:rPr lang="en-AU" sz="2400" dirty="0"/>
              <a:t>Difficultly mobilising </a:t>
            </a:r>
          </a:p>
          <a:p>
            <a:endParaRPr lang="en-AU" sz="2000" dirty="0"/>
          </a:p>
          <a:p>
            <a:pPr lvl="1"/>
            <a:endParaRPr lang="en-AU" dirty="0"/>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7</a:t>
            </a:fld>
            <a:endParaRPr lang="en-AU" dirty="0"/>
          </a:p>
        </p:txBody>
      </p:sp>
      <p:pic>
        <p:nvPicPr>
          <p:cNvPr id="7" name="Picture 5">
            <a:extLst>
              <a:ext uri="{FF2B5EF4-FFF2-40B4-BE49-F238E27FC236}">
                <a16:creationId xmlns:a16="http://schemas.microsoft.com/office/drawing/2014/main" id="{BE2DF1E1-0D4E-4359-AA2B-30B0A1072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456" y="1970285"/>
            <a:ext cx="3397919" cy="226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97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925" y="365124"/>
            <a:ext cx="10801350" cy="666505"/>
          </a:xfrm>
        </p:spPr>
        <p:txBody>
          <a:bodyPr/>
          <a:lstStyle/>
          <a:p>
            <a:r>
              <a:rPr lang="en-AU" sz="4000" dirty="0"/>
              <a:t>What’s the Harm?</a:t>
            </a:r>
          </a:p>
        </p:txBody>
      </p:sp>
      <p:sp>
        <p:nvSpPr>
          <p:cNvPr id="4" name="Content Placeholder 3"/>
          <p:cNvSpPr>
            <a:spLocks noGrp="1"/>
          </p:cNvSpPr>
          <p:nvPr>
            <p:ph sz="quarter" idx="14"/>
          </p:nvPr>
        </p:nvSpPr>
        <p:spPr>
          <a:xfrm>
            <a:off x="717995" y="1031629"/>
            <a:ext cx="10801350" cy="3703007"/>
          </a:xfrm>
        </p:spPr>
        <p:txBody>
          <a:bodyPr/>
          <a:lstStyle/>
          <a:p>
            <a:pPr marL="342900" indent="-342900">
              <a:buFont typeface="Arial" panose="020B0604020202020204" pitchFamily="34" charset="0"/>
              <a:buChar char="•"/>
            </a:pPr>
            <a:r>
              <a:rPr lang="en-AU" sz="2400" dirty="0"/>
              <a:t>10 days post-op: noticed nil VTE prophylaxis</a:t>
            </a:r>
          </a:p>
          <a:p>
            <a:pPr marL="342900" indent="-342900">
              <a:buFont typeface="Arial" panose="020B0604020202020204" pitchFamily="34" charset="0"/>
              <a:buChar char="•"/>
            </a:pPr>
            <a:r>
              <a:rPr lang="en-AU" sz="2400" dirty="0"/>
              <a:t>Prophylaxis prescribed</a:t>
            </a:r>
          </a:p>
          <a:p>
            <a:pPr marL="342900" indent="-342900">
              <a:buFont typeface="Arial" panose="020B0604020202020204" pitchFamily="34" charset="0"/>
              <a:buChar char="•"/>
            </a:pPr>
            <a:r>
              <a:rPr lang="en-AU" sz="2400" dirty="0"/>
              <a:t>Physio</a:t>
            </a:r>
          </a:p>
          <a:p>
            <a:pPr marL="342900" indent="-342900">
              <a:buFont typeface="Arial" panose="020B0604020202020204" pitchFamily="34" charset="0"/>
              <a:buChar char="•"/>
            </a:pPr>
            <a:r>
              <a:rPr lang="en-AU" sz="2400" dirty="0"/>
              <a:t>Collapse and LOC </a:t>
            </a:r>
            <a:r>
              <a:rPr lang="en-AU" sz="2400" dirty="0">
                <a:sym typeface="Symbol"/>
              </a:rPr>
              <a:t> </a:t>
            </a:r>
            <a:r>
              <a:rPr lang="en-AU" sz="2400" dirty="0"/>
              <a:t>MET</a:t>
            </a:r>
          </a:p>
          <a:p>
            <a:pPr marL="342900" indent="-342900">
              <a:buFont typeface="Arial" panose="020B0604020202020204" pitchFamily="34" charset="0"/>
              <a:buChar char="•"/>
            </a:pPr>
            <a:r>
              <a:rPr lang="en-AU" sz="2400" dirty="0"/>
              <a:t>Cardiac arrest </a:t>
            </a:r>
            <a:r>
              <a:rPr lang="en-AU" sz="2400" dirty="0">
                <a:sym typeface="Symbol"/>
              </a:rPr>
              <a:t> deceased</a:t>
            </a:r>
          </a:p>
          <a:p>
            <a:pPr marL="342900" indent="-342900">
              <a:buFont typeface="Arial" panose="020B0604020202020204" pitchFamily="34" charset="0"/>
              <a:buChar char="•"/>
            </a:pPr>
            <a:r>
              <a:rPr lang="en-AU" sz="2400" dirty="0">
                <a:sym typeface="Symbol"/>
              </a:rPr>
              <a:t>Coroner’s report: PE at time of death</a:t>
            </a:r>
            <a:endParaRPr lang="en-AU" sz="2400" dirty="0"/>
          </a:p>
          <a:p>
            <a:pPr marL="342900" indent="-342900">
              <a:buFont typeface="Arial" panose="020B0604020202020204" pitchFamily="34" charset="0"/>
              <a:buChar char="•"/>
            </a:pPr>
            <a:endParaRPr lang="en-AU" sz="2000" dirty="0"/>
          </a:p>
          <a:p>
            <a:pPr lvl="1"/>
            <a:endParaRPr lang="en-AU" dirty="0"/>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8</a:t>
            </a:fld>
            <a:endParaRPr lang="en-AU" dirty="0"/>
          </a:p>
        </p:txBody>
      </p:sp>
    </p:spTree>
    <p:extLst>
      <p:ext uri="{BB962C8B-B14F-4D97-AF65-F5344CB8AC3E}">
        <p14:creationId xmlns:p14="http://schemas.microsoft.com/office/powerpoint/2010/main" val="21192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370490"/>
            <a:ext cx="10801350" cy="666505"/>
          </a:xfrm>
        </p:spPr>
        <p:txBody>
          <a:bodyPr/>
          <a:lstStyle/>
          <a:p>
            <a:r>
              <a:rPr lang="en-AU" sz="4000" dirty="0"/>
              <a:t>Risk of VTE – No Prophylaxis</a:t>
            </a:r>
          </a:p>
        </p:txBody>
      </p:sp>
      <p:sp>
        <p:nvSpPr>
          <p:cNvPr id="4" name="Content Placeholder 3"/>
          <p:cNvSpPr>
            <a:spLocks noGrp="1"/>
          </p:cNvSpPr>
          <p:nvPr>
            <p:ph sz="quarter" idx="14"/>
          </p:nvPr>
        </p:nvSpPr>
        <p:spPr>
          <a:xfrm>
            <a:off x="717995" y="1105258"/>
            <a:ext cx="10801350" cy="3703007"/>
          </a:xfrm>
        </p:spPr>
        <p:txBody>
          <a:bodyPr/>
          <a:lstStyle/>
          <a:p>
            <a:r>
              <a:rPr lang="en-AU" sz="2400" dirty="0"/>
              <a:t>No prophylaxis + routine objective screening for DVT</a:t>
            </a:r>
          </a:p>
          <a:p>
            <a:pPr marL="342900" indent="-342900">
              <a:buFont typeface="Arial" panose="020B0604020202020204" pitchFamily="34" charset="0"/>
              <a:buChar char="•"/>
            </a:pPr>
            <a:endParaRPr lang="en-AU" sz="2000" dirty="0"/>
          </a:p>
          <a:p>
            <a:pPr lvl="1"/>
            <a:endParaRPr lang="en-AU" dirty="0"/>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9</a:t>
            </a:fld>
            <a:endParaRPr lang="en-AU" dirty="0"/>
          </a:p>
        </p:txBody>
      </p:sp>
      <p:graphicFrame>
        <p:nvGraphicFramePr>
          <p:cNvPr id="7" name="Table 6">
            <a:extLst>
              <a:ext uri="{FF2B5EF4-FFF2-40B4-BE49-F238E27FC236}">
                <a16:creationId xmlns:a16="http://schemas.microsoft.com/office/drawing/2014/main" id="{45BA9614-7ED1-4980-812F-4B05F9551903}"/>
              </a:ext>
            </a:extLst>
          </p:cNvPr>
          <p:cNvGraphicFramePr>
            <a:graphicFrameLocks noGrp="1"/>
          </p:cNvGraphicFramePr>
          <p:nvPr>
            <p:extLst>
              <p:ext uri="{D42A27DB-BD31-4B8C-83A1-F6EECF244321}">
                <p14:modId xmlns:p14="http://schemas.microsoft.com/office/powerpoint/2010/main" val="2496080446"/>
              </p:ext>
            </p:extLst>
          </p:nvPr>
        </p:nvGraphicFramePr>
        <p:xfrm>
          <a:off x="3435648" y="1718756"/>
          <a:ext cx="5976664" cy="3601720"/>
        </p:xfrm>
        <a:graphic>
          <a:graphicData uri="http://schemas.openxmlformats.org/drawingml/2006/table">
            <a:tbl>
              <a:tblPr firstRow="1" bandRow="1">
                <a:tableStyleId>{7DF18680-E054-41AD-8BC1-D1AEF772440D}</a:tableStyleId>
              </a:tblPr>
              <a:tblGrid>
                <a:gridCol w="38884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370840">
                <a:tc>
                  <a:txBody>
                    <a:bodyPr/>
                    <a:lstStyle/>
                    <a:p>
                      <a:pPr marL="0" algn="l" defTabSz="914400" rtl="0" eaLnBrk="1" latinLnBrk="0" hangingPunct="1"/>
                      <a:r>
                        <a:rPr lang="en-AU" sz="1800" kern="1200" dirty="0">
                          <a:solidFill>
                            <a:srgbClr val="006666"/>
                          </a:solidFill>
                        </a:rPr>
                        <a:t>Patient Group</a:t>
                      </a:r>
                      <a:endParaRPr lang="en-AU" sz="1800" kern="1200" dirty="0">
                        <a:solidFill>
                          <a:srgbClr val="006666"/>
                        </a:solidFill>
                        <a:latin typeface="+mn-lt"/>
                        <a:ea typeface="+mn-ea"/>
                        <a:cs typeface="+mn-cs"/>
                      </a:endParaRPr>
                    </a:p>
                  </a:txBody>
                  <a:tcPr/>
                </a:tc>
                <a:tc>
                  <a:txBody>
                    <a:bodyPr/>
                    <a:lstStyle/>
                    <a:p>
                      <a:pPr marL="0" algn="l" defTabSz="914400" rtl="0" eaLnBrk="1" latinLnBrk="0" hangingPunct="1"/>
                      <a:r>
                        <a:rPr lang="en-AU" sz="1800" kern="1200" dirty="0">
                          <a:solidFill>
                            <a:srgbClr val="006666"/>
                          </a:solidFill>
                        </a:rPr>
                        <a:t>DVT Incidence</a:t>
                      </a:r>
                      <a:endParaRPr lang="en-AU" sz="1800" kern="1200" dirty="0">
                        <a:solidFill>
                          <a:srgbClr val="006666"/>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en-AU" sz="1800" kern="1200" dirty="0"/>
                        <a:t>Medical patients</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10-26</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algn="l" defTabSz="914400" rtl="0" eaLnBrk="1" latinLnBrk="0" hangingPunct="1"/>
                      <a:r>
                        <a:rPr lang="en-AU" sz="1800" kern="1200" dirty="0"/>
                        <a:t>Major gynaecological, urological or general surgery</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15-40</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algn="l" defTabSz="914400" rtl="0" eaLnBrk="1" latinLnBrk="0" hangingPunct="1"/>
                      <a:r>
                        <a:rPr lang="en-AU" sz="1800" kern="1200" dirty="0"/>
                        <a:t>Neurosurgery </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15-40</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algn="l" defTabSz="914400" rtl="0" eaLnBrk="1" latinLnBrk="0" hangingPunct="1"/>
                      <a:r>
                        <a:rPr lang="en-AU" sz="1800" kern="1200" dirty="0"/>
                        <a:t>Stroke</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11-75</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algn="l" defTabSz="914400" rtl="0" eaLnBrk="1" latinLnBrk="0" hangingPunct="1"/>
                      <a:r>
                        <a:rPr lang="en-AU" sz="1800" kern="1200" dirty="0"/>
                        <a:t>Hip or knee surgery </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40-60</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pPr marL="0" algn="l" defTabSz="914400" rtl="0" eaLnBrk="1" latinLnBrk="0" hangingPunct="1"/>
                      <a:r>
                        <a:rPr lang="en-AU" sz="1800" kern="1200" dirty="0"/>
                        <a:t>Major trauma</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40-80</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pPr marL="0" algn="l" defTabSz="914400" rtl="0" eaLnBrk="1" latinLnBrk="0" hangingPunct="1"/>
                      <a:r>
                        <a:rPr lang="en-AU" sz="1800" kern="1200" dirty="0"/>
                        <a:t>Spinal cord injury</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60-80</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292432">
                <a:tc>
                  <a:txBody>
                    <a:bodyPr/>
                    <a:lstStyle/>
                    <a:p>
                      <a:pPr marL="0" algn="l" defTabSz="914400" rtl="0" eaLnBrk="1" latinLnBrk="0" hangingPunct="1"/>
                      <a:r>
                        <a:rPr lang="en-AU" sz="1800" kern="1200" dirty="0"/>
                        <a:t>Critical care patients</a:t>
                      </a:r>
                      <a:endParaRPr lang="en-AU" sz="1800" kern="1200" dirty="0">
                        <a:solidFill>
                          <a:schemeClr val="dk1"/>
                        </a:solidFill>
                        <a:latin typeface="+mn-lt"/>
                        <a:ea typeface="+mn-ea"/>
                        <a:cs typeface="+mn-cs"/>
                      </a:endParaRPr>
                    </a:p>
                  </a:txBody>
                  <a:tcPr/>
                </a:tc>
                <a:tc>
                  <a:txBody>
                    <a:bodyPr/>
                    <a:lstStyle/>
                    <a:p>
                      <a:pPr marL="0" algn="l" defTabSz="914400" rtl="0" eaLnBrk="1" latinLnBrk="0" hangingPunct="1"/>
                      <a:r>
                        <a:rPr lang="en-AU" sz="1800" kern="1200" dirty="0"/>
                        <a:t>15-80</a:t>
                      </a:r>
                      <a:endParaRPr lang="en-AU" sz="18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0077366"/>
      </p:ext>
    </p:extLst>
  </p:cSld>
  <p:clrMapOvr>
    <a:masterClrMapping/>
  </p:clrMapOvr>
</p:sld>
</file>

<file path=ppt/theme/theme1.xml><?xml version="1.0" encoding="utf-8"?>
<a:theme xmlns:a="http://schemas.openxmlformats.org/drawingml/2006/main" name="1_Master">
  <a:themeElements>
    <a:clrScheme name="CXC">
      <a:dk1>
        <a:srgbClr val="000000"/>
      </a:dk1>
      <a:lt1>
        <a:srgbClr val="FFFFFF"/>
      </a:lt1>
      <a:dk2>
        <a:srgbClr val="44546A"/>
      </a:dk2>
      <a:lt2>
        <a:srgbClr val="E7E6E6"/>
      </a:lt2>
      <a:accent1>
        <a:srgbClr val="006666"/>
      </a:accent1>
      <a:accent2>
        <a:srgbClr val="009999"/>
      </a:accent2>
      <a:accent3>
        <a:srgbClr val="00CCCC"/>
      </a:accent3>
      <a:accent4>
        <a:srgbClr val="74DECA"/>
      </a:accent4>
      <a:accent5>
        <a:srgbClr val="BDF0E8"/>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Teal 100">
      <a:srgbClr val="006666"/>
    </a:custClr>
    <a:custClr name="Teal 100">
      <a:srgbClr val="009999"/>
    </a:custClr>
    <a:custClr name="Aqua 100">
      <a:srgbClr val="00CCCC"/>
    </a:custClr>
    <a:custClr name="Green Aqua 100">
      <a:srgbClr val="74DECA"/>
    </a:custClr>
    <a:custClr name="Light Aqua 100">
      <a:srgbClr val="BDF0E8"/>
    </a:custClr>
    <a:custClr name="Blue 100">
      <a:srgbClr val="002664"/>
    </a:custClr>
    <a:custClr name="Blue1 100">
      <a:srgbClr val="0A7CB9"/>
    </a:custClr>
    <a:custClr name="Blue2 100">
      <a:srgbClr val="00ABE6"/>
    </a:custClr>
    <a:custClr name="Purple 100">
      <a:srgbClr val="752F8A"/>
    </a:custClr>
    <a:custClr name="Yellow 100">
      <a:srgbClr val="F9BE00"/>
    </a:custClr>
    <a:custClr name="Dark Teal 75">
      <a:srgbClr val="408C8C"/>
    </a:custClr>
    <a:custClr name="Teal 75">
      <a:srgbClr val="40B3B3"/>
    </a:custClr>
    <a:custClr name="Aqua 75">
      <a:srgbClr val="5CC6CC"/>
    </a:custClr>
    <a:custClr name="Green Aqua 75">
      <a:srgbClr val="9ED7CF"/>
    </a:custClr>
    <a:custClr name="LightAqua75">
      <a:srgbClr val="CEF4EE"/>
    </a:custClr>
    <a:custClr name="Blue 75">
      <a:srgbClr val="405C8B"/>
    </a:custClr>
    <a:custClr name="Blue1 75">
      <a:srgbClr val="479DCB"/>
    </a:custClr>
    <a:custClr name="Blue2 75">
      <a:srgbClr val="40C0EC"/>
    </a:custClr>
    <a:custClr name="Purple 75">
      <a:srgbClr val="9863A7"/>
    </a:custClr>
    <a:custClr name="Yellow 75">
      <a:srgbClr val="FBCE40"/>
    </a:custClr>
    <a:custClr name="Dark Teal 50">
      <a:srgbClr val="80B3B3"/>
    </a:custClr>
    <a:custClr name="Teal 50">
      <a:srgbClr val="80CCCC"/>
    </a:custClr>
    <a:custClr name="Aqua 50">
      <a:srgbClr val="8CD3D9"/>
    </a:custClr>
    <a:custClr name="Green Aqua 50">
      <a:srgbClr val="BAEFE4"/>
    </a:custClr>
    <a:custClr name="Light Aqua 50">
      <a:srgbClr val="DEF8F3"/>
    </a:custClr>
    <a:custClr name="Blue 50">
      <a:srgbClr val="8093B2"/>
    </a:custClr>
    <a:custClr name="Blue1 50">
      <a:srgbClr val="85BEDC"/>
    </a:custClr>
    <a:custClr name="Blue2 50">
      <a:srgbClr val="80D5F3"/>
    </a:custClr>
    <a:custClr name="Purple 50">
      <a:srgbClr val="BA97C4"/>
    </a:custClr>
    <a:custClr name="Yellow 50">
      <a:srgbClr val="FCDF80"/>
    </a:custClr>
    <a:custClr name="Dark Teal 25">
      <a:srgbClr val="BFD9D9"/>
    </a:custClr>
    <a:custClr name="Teal 25">
      <a:srgbClr val="BFE6E6"/>
    </a:custClr>
    <a:custClr name="Aqua 25">
      <a:srgbClr val="BFF2F2"/>
    </a:custClr>
    <a:custClr name="Green Aqua 25">
      <a:srgbClr val="DCF7F2"/>
    </a:custClr>
    <a:custClr name="Light Aqua 25">
      <a:srgbClr val="EFFBF9"/>
    </a:custClr>
    <a:custClr name="Blue 25">
      <a:srgbClr val="BFC9DB"/>
    </a:custClr>
    <a:custClr name="Blue1 25">
      <a:srgbClr val="C2DEEE"/>
    </a:custClr>
    <a:custClr name="Blue2 25">
      <a:srgbClr val="BFEAF9"/>
    </a:custClr>
    <a:custClr name="Purple 25">
      <a:srgbClr val="DDCBE2"/>
    </a:custClr>
    <a:custClr name="Yellow 25">
      <a:srgbClr val="FEEFBF"/>
    </a:custClr>
    <a:custClr name="Dark Teal 10">
      <a:srgbClr val="E6F0F0"/>
    </a:custClr>
    <a:custClr name="Teal 10">
      <a:srgbClr val="E6F5F5"/>
    </a:custClr>
    <a:custClr name="Aqua 10">
      <a:srgbClr val="E6FAFA"/>
    </a:custClr>
    <a:custClr name="Green Aqua 10">
      <a:srgbClr val="F1FCFA"/>
    </a:custClr>
    <a:custClr name="Light Aqua 10">
      <a:srgbClr val="F8FEFD"/>
    </a:custClr>
    <a:custClr name="Blue 10">
      <a:srgbClr val="E6E9F0"/>
    </a:custClr>
    <a:custClr name="Blue1 10">
      <a:srgbClr val="E7F2F8"/>
    </a:custClr>
    <a:custClr name="Blue2 10">
      <a:srgbClr val="E6F7FD"/>
    </a:custClr>
    <a:custClr name="Purple 10">
      <a:srgbClr val="F1EAF3"/>
    </a:custClr>
    <a:custClr name="Yellow 10">
      <a:srgbClr val="FEF9E6"/>
    </a:custClr>
  </a:custClrLst>
  <a:extLst>
    <a:ext uri="{05A4C25C-085E-4340-85A3-A5531E510DB2}">
      <thm15:themeFamily xmlns:thm15="http://schemas.microsoft.com/office/thememl/2012/main" name="CXC" id="{A9E2228E-3D72-AE4D-A10C-2F97319343E6}" vid="{39A31D70-BFB1-894D-9AFC-57B4930D0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6259</Words>
  <Application>Microsoft Office PowerPoint</Application>
  <PresentationFormat>Widescreen</PresentationFormat>
  <Paragraphs>660</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System Font Regular</vt:lpstr>
      <vt:lpstr>Wingdings</vt:lpstr>
      <vt:lpstr>1_Master</vt:lpstr>
      <vt:lpstr>Adult Venous Thromboembolism (VTE) Risk Assessment Tool</vt:lpstr>
      <vt:lpstr>Acknowledgement of Country and Elders </vt:lpstr>
      <vt:lpstr>Objectives</vt:lpstr>
      <vt:lpstr>Venous Thromboembolism (VTE) </vt:lpstr>
      <vt:lpstr>What causes VTE?</vt:lpstr>
      <vt:lpstr>The Impact of VTE</vt:lpstr>
      <vt:lpstr>What’s the Harm?</vt:lpstr>
      <vt:lpstr>What’s the Harm?</vt:lpstr>
      <vt:lpstr>Risk of VTE – No Prophylaxis</vt:lpstr>
      <vt:lpstr>What’s the Harm?</vt:lpstr>
      <vt:lpstr>PowerPoint Presentation</vt:lpstr>
      <vt:lpstr>PowerPoint Presentation</vt:lpstr>
      <vt:lpstr>About the VTE Risk Assessment Tool</vt:lpstr>
      <vt:lpstr>Using the VTE Risk Assessment Tool</vt:lpstr>
      <vt:lpstr>VTE Risk Factors</vt:lpstr>
      <vt:lpstr>VTE Risk Factors</vt:lpstr>
      <vt:lpstr>VTE Risk and Other Medications</vt:lpstr>
      <vt:lpstr>Using the VTE Risk Assessment Tool</vt:lpstr>
      <vt:lpstr>Other conditions to Consider with Pharmacological Prophylaxis</vt:lpstr>
      <vt:lpstr>Anaesthesia and VTE</vt:lpstr>
      <vt:lpstr>Using the VTE Risk Assessment Tool</vt:lpstr>
      <vt:lpstr>More on Mechanical Prophylaxis</vt:lpstr>
      <vt:lpstr>Using the VTE Risk Assessment Tool</vt:lpstr>
      <vt:lpstr>Pharmacological Prophylaxis</vt:lpstr>
      <vt:lpstr>Using the VTE Risk Assessment Tool</vt:lpstr>
      <vt:lpstr>NIMC VTE Section</vt:lpstr>
      <vt:lpstr>Using the Tool: Example 1</vt:lpstr>
      <vt:lpstr>Example 1</vt:lpstr>
      <vt:lpstr>Using the Tool: Example 2</vt:lpstr>
      <vt:lpstr>Example 2</vt:lpstr>
      <vt:lpstr>Using the Tool: Example 3</vt:lpstr>
      <vt:lpstr>Example 3</vt:lpstr>
      <vt:lpstr>Summary</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Venous Thromboembolism (VTE) Risk Assessment Tool</dc:title>
  <dc:creator>Microsoft Office User</dc:creator>
  <cp:keywords>VTE</cp:keywords>
  <cp:lastModifiedBy>Zeb Woodpower</cp:lastModifiedBy>
  <cp:revision>164</cp:revision>
  <dcterms:created xsi:type="dcterms:W3CDTF">2019-05-27T23:23:21Z</dcterms:created>
  <dcterms:modified xsi:type="dcterms:W3CDTF">2022-05-13T06:01:40Z</dcterms:modified>
</cp:coreProperties>
</file>