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48" r:id="rId2"/>
  </p:sldMasterIdLst>
  <p:notesMasterIdLst>
    <p:notesMasterId r:id="rId39"/>
  </p:notesMasterIdLst>
  <p:sldIdLst>
    <p:sldId id="259" r:id="rId3"/>
    <p:sldId id="296" r:id="rId4"/>
    <p:sldId id="319" r:id="rId5"/>
    <p:sldId id="271" r:id="rId6"/>
    <p:sldId id="320" r:id="rId7"/>
    <p:sldId id="293" r:id="rId8"/>
    <p:sldId id="272" r:id="rId9"/>
    <p:sldId id="307" r:id="rId10"/>
    <p:sldId id="274" r:id="rId11"/>
    <p:sldId id="279" r:id="rId12"/>
    <p:sldId id="308" r:id="rId13"/>
    <p:sldId id="289" r:id="rId14"/>
    <p:sldId id="309" r:id="rId15"/>
    <p:sldId id="273" r:id="rId16"/>
    <p:sldId id="291" r:id="rId17"/>
    <p:sldId id="280" r:id="rId18"/>
    <p:sldId id="310" r:id="rId19"/>
    <p:sldId id="311" r:id="rId20"/>
    <p:sldId id="275" r:id="rId21"/>
    <p:sldId id="276" r:id="rId22"/>
    <p:sldId id="312" r:id="rId23"/>
    <p:sldId id="299" r:id="rId24"/>
    <p:sldId id="303" r:id="rId25"/>
    <p:sldId id="315" r:id="rId26"/>
    <p:sldId id="316" r:id="rId27"/>
    <p:sldId id="278" r:id="rId28"/>
    <p:sldId id="281" r:id="rId29"/>
    <p:sldId id="283" r:id="rId30"/>
    <p:sldId id="284" r:id="rId31"/>
    <p:sldId id="292" r:id="rId32"/>
    <p:sldId id="313" r:id="rId33"/>
    <p:sldId id="282" r:id="rId34"/>
    <p:sldId id="288" r:id="rId35"/>
    <p:sldId id="286" r:id="rId36"/>
    <p:sldId id="287" r:id="rId37"/>
    <p:sldId id="270" r:id="rId3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Clezy" initials="K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A9DB8"/>
    <a:srgbClr val="009999"/>
    <a:srgbClr val="31859C"/>
    <a:srgbClr val="DBEEF4"/>
    <a:srgbClr val="006666"/>
    <a:srgbClr val="BDF0E8"/>
    <a:srgbClr val="00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7045" autoAdjust="0"/>
  </p:normalViewPr>
  <p:slideViewPr>
    <p:cSldViewPr>
      <p:cViewPr varScale="1">
        <p:scale>
          <a:sx n="90" d="100"/>
          <a:sy n="90" d="100"/>
        </p:scale>
        <p:origin x="1836" y="78"/>
      </p:cViewPr>
      <p:guideLst>
        <p:guide orient="horz" pos="2160"/>
        <p:guide pos="2880"/>
      </p:guideLst>
    </p:cSldViewPr>
  </p:slideViewPr>
  <p:outlineViewPr>
    <p:cViewPr>
      <p:scale>
        <a:sx n="33" d="100"/>
        <a:sy n="33" d="100"/>
      </p:scale>
      <p:origin x="0" y="135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F0CEC-CD84-4B09-8C9F-12C45E6B762A}" type="doc">
      <dgm:prSet loTypeId="urn:microsoft.com/office/officeart/2005/8/layout/radial1" loCatId="cycle" qsTypeId="urn:microsoft.com/office/officeart/2005/8/quickstyle/simple1" qsCatId="simple" csTypeId="urn:microsoft.com/office/officeart/2005/8/colors/colorful3" csCatId="colorful" phldr="1"/>
      <dgm:spPr/>
      <dgm:t>
        <a:bodyPr/>
        <a:lstStyle/>
        <a:p>
          <a:endParaRPr lang="en-AU"/>
        </a:p>
      </dgm:t>
    </dgm:pt>
    <dgm:pt modelId="{F3C6DD3A-09AB-41BD-96DA-DAAC2DEDEB52}">
      <dgm:prSet phldrT="[Text]"/>
      <dgm:spPr/>
      <dgm:t>
        <a:bodyPr/>
        <a:lstStyle/>
        <a:p>
          <a:r>
            <a:rPr lang="en-AU" dirty="0" smtClean="0"/>
            <a:t>Patients</a:t>
          </a:r>
          <a:endParaRPr lang="en-AU" dirty="0"/>
        </a:p>
      </dgm:t>
    </dgm:pt>
    <dgm:pt modelId="{8A10387D-4155-4BFC-8920-D939E2F89206}" type="parTrans" cxnId="{CCE9B6D4-34AE-467D-9378-F4C6861D2407}">
      <dgm:prSet/>
      <dgm:spPr/>
      <dgm:t>
        <a:bodyPr/>
        <a:lstStyle/>
        <a:p>
          <a:endParaRPr lang="en-AU"/>
        </a:p>
      </dgm:t>
    </dgm:pt>
    <dgm:pt modelId="{5C26BAA0-6AEE-47E4-A83C-41B8C294E595}" type="sibTrans" cxnId="{CCE9B6D4-34AE-467D-9378-F4C6861D2407}">
      <dgm:prSet/>
      <dgm:spPr/>
      <dgm:t>
        <a:bodyPr/>
        <a:lstStyle/>
        <a:p>
          <a:endParaRPr lang="en-AU"/>
        </a:p>
      </dgm:t>
    </dgm:pt>
    <dgm:pt modelId="{A3579BA3-E2C4-4D45-999C-929B9ABCF76C}">
      <dgm:prSet phldrT="[Text]" custT="1"/>
      <dgm:spPr/>
      <dgm:t>
        <a:bodyPr/>
        <a:lstStyle/>
        <a:p>
          <a:r>
            <a:rPr lang="en-AU" sz="2000" b="1" dirty="0" smtClean="0"/>
            <a:t>Nurses</a:t>
          </a:r>
          <a:endParaRPr lang="en-AU" sz="2000" b="1" dirty="0"/>
        </a:p>
      </dgm:t>
    </dgm:pt>
    <dgm:pt modelId="{AAFE4337-3E87-48EE-B03B-DF19B8E0405B}" type="parTrans" cxnId="{37F83BB0-CD2E-4F3D-A8CD-7B45A06F3380}">
      <dgm:prSet/>
      <dgm:spPr/>
      <dgm:t>
        <a:bodyPr/>
        <a:lstStyle/>
        <a:p>
          <a:endParaRPr lang="en-AU"/>
        </a:p>
      </dgm:t>
    </dgm:pt>
    <dgm:pt modelId="{4D0F9993-5B10-42D1-83F8-21B91858ADC0}" type="sibTrans" cxnId="{37F83BB0-CD2E-4F3D-A8CD-7B45A06F3380}">
      <dgm:prSet/>
      <dgm:spPr/>
      <dgm:t>
        <a:bodyPr/>
        <a:lstStyle/>
        <a:p>
          <a:endParaRPr lang="en-AU"/>
        </a:p>
      </dgm:t>
    </dgm:pt>
    <dgm:pt modelId="{5D2E5569-BC79-4FE7-9F6C-FCC107AB5471}">
      <dgm:prSet phldrT="[Text]" custT="1"/>
      <dgm:spPr/>
      <dgm:t>
        <a:bodyPr/>
        <a:lstStyle/>
        <a:p>
          <a:r>
            <a:rPr lang="en-AU" sz="1700" b="1" dirty="0" smtClean="0"/>
            <a:t>Pharmacists</a:t>
          </a:r>
          <a:endParaRPr lang="en-AU" sz="1700" b="1" dirty="0"/>
        </a:p>
      </dgm:t>
    </dgm:pt>
    <dgm:pt modelId="{8384C05C-A81A-46AE-83E8-0647FBE4FCA6}" type="parTrans" cxnId="{BD5DDD31-09A4-4F72-9138-9D3B627048D0}">
      <dgm:prSet/>
      <dgm:spPr/>
      <dgm:t>
        <a:bodyPr/>
        <a:lstStyle/>
        <a:p>
          <a:endParaRPr lang="en-AU"/>
        </a:p>
      </dgm:t>
    </dgm:pt>
    <dgm:pt modelId="{1DFBCB53-B870-48CE-A62F-50B68E1C82E7}" type="sibTrans" cxnId="{BD5DDD31-09A4-4F72-9138-9D3B627048D0}">
      <dgm:prSet/>
      <dgm:spPr/>
      <dgm:t>
        <a:bodyPr/>
        <a:lstStyle/>
        <a:p>
          <a:endParaRPr lang="en-AU"/>
        </a:p>
      </dgm:t>
    </dgm:pt>
    <dgm:pt modelId="{03C81DA3-7488-4F0C-A1CC-0E82B740FABD}">
      <dgm:prSet phldrT="[Text]" custT="1"/>
      <dgm:spPr/>
      <dgm:t>
        <a:bodyPr/>
        <a:lstStyle/>
        <a:p>
          <a:r>
            <a:rPr lang="en-AU" sz="2000" b="1" dirty="0" smtClean="0"/>
            <a:t>Doctors</a:t>
          </a:r>
          <a:endParaRPr lang="en-AU" sz="2800" b="1" dirty="0"/>
        </a:p>
      </dgm:t>
    </dgm:pt>
    <dgm:pt modelId="{0A353471-CDE4-4CE3-90AD-6A6E1F7F346A}" type="parTrans" cxnId="{EE88C85A-36F4-4848-8DE5-871586FA7BD6}">
      <dgm:prSet/>
      <dgm:spPr/>
      <dgm:t>
        <a:bodyPr/>
        <a:lstStyle/>
        <a:p>
          <a:endParaRPr lang="en-AU"/>
        </a:p>
      </dgm:t>
    </dgm:pt>
    <dgm:pt modelId="{23885D08-1A88-4850-A699-E82999E0712E}" type="sibTrans" cxnId="{EE88C85A-36F4-4848-8DE5-871586FA7BD6}">
      <dgm:prSet/>
      <dgm:spPr/>
      <dgm:t>
        <a:bodyPr/>
        <a:lstStyle/>
        <a:p>
          <a:endParaRPr lang="en-AU"/>
        </a:p>
      </dgm:t>
    </dgm:pt>
    <dgm:pt modelId="{726A5FC4-3921-4F79-BA96-58B4B84D2465}" type="pres">
      <dgm:prSet presAssocID="{1DFF0CEC-CD84-4B09-8C9F-12C45E6B762A}" presName="cycle" presStyleCnt="0">
        <dgm:presLayoutVars>
          <dgm:chMax val="1"/>
          <dgm:dir/>
          <dgm:animLvl val="ctr"/>
          <dgm:resizeHandles val="exact"/>
        </dgm:presLayoutVars>
      </dgm:prSet>
      <dgm:spPr/>
      <dgm:t>
        <a:bodyPr/>
        <a:lstStyle/>
        <a:p>
          <a:endParaRPr lang="en-AU"/>
        </a:p>
      </dgm:t>
    </dgm:pt>
    <dgm:pt modelId="{670C0BD5-96DF-4733-856C-ADF517D7748F}" type="pres">
      <dgm:prSet presAssocID="{F3C6DD3A-09AB-41BD-96DA-DAAC2DEDEB52}" presName="centerShape" presStyleLbl="node0" presStyleIdx="0" presStyleCnt="1"/>
      <dgm:spPr/>
      <dgm:t>
        <a:bodyPr/>
        <a:lstStyle/>
        <a:p>
          <a:endParaRPr lang="en-AU"/>
        </a:p>
      </dgm:t>
    </dgm:pt>
    <dgm:pt modelId="{CF2204EB-1CBE-48AC-A169-5E52FE1F3168}" type="pres">
      <dgm:prSet presAssocID="{AAFE4337-3E87-48EE-B03B-DF19B8E0405B}" presName="Name9" presStyleLbl="parChTrans1D2" presStyleIdx="0" presStyleCnt="3"/>
      <dgm:spPr/>
      <dgm:t>
        <a:bodyPr/>
        <a:lstStyle/>
        <a:p>
          <a:endParaRPr lang="en-AU"/>
        </a:p>
      </dgm:t>
    </dgm:pt>
    <dgm:pt modelId="{239B926E-53B4-499F-B3F0-55ABE46BBC8D}" type="pres">
      <dgm:prSet presAssocID="{AAFE4337-3E87-48EE-B03B-DF19B8E0405B}" presName="connTx" presStyleLbl="parChTrans1D2" presStyleIdx="0" presStyleCnt="3"/>
      <dgm:spPr/>
      <dgm:t>
        <a:bodyPr/>
        <a:lstStyle/>
        <a:p>
          <a:endParaRPr lang="en-AU"/>
        </a:p>
      </dgm:t>
    </dgm:pt>
    <dgm:pt modelId="{EA31C508-04DE-48CA-A253-312BAC7F4429}" type="pres">
      <dgm:prSet presAssocID="{A3579BA3-E2C4-4D45-999C-929B9ABCF76C}" presName="node" presStyleLbl="node1" presStyleIdx="0" presStyleCnt="3">
        <dgm:presLayoutVars>
          <dgm:bulletEnabled val="1"/>
        </dgm:presLayoutVars>
      </dgm:prSet>
      <dgm:spPr/>
      <dgm:t>
        <a:bodyPr/>
        <a:lstStyle/>
        <a:p>
          <a:endParaRPr lang="en-AU"/>
        </a:p>
      </dgm:t>
    </dgm:pt>
    <dgm:pt modelId="{A3C2091D-7D34-468B-86FB-3591760C0579}" type="pres">
      <dgm:prSet presAssocID="{8384C05C-A81A-46AE-83E8-0647FBE4FCA6}" presName="Name9" presStyleLbl="parChTrans1D2" presStyleIdx="1" presStyleCnt="3"/>
      <dgm:spPr/>
      <dgm:t>
        <a:bodyPr/>
        <a:lstStyle/>
        <a:p>
          <a:endParaRPr lang="en-AU"/>
        </a:p>
      </dgm:t>
    </dgm:pt>
    <dgm:pt modelId="{576D52D2-6136-451D-A8D4-4F6A8BF2E7F0}" type="pres">
      <dgm:prSet presAssocID="{8384C05C-A81A-46AE-83E8-0647FBE4FCA6}" presName="connTx" presStyleLbl="parChTrans1D2" presStyleIdx="1" presStyleCnt="3"/>
      <dgm:spPr/>
      <dgm:t>
        <a:bodyPr/>
        <a:lstStyle/>
        <a:p>
          <a:endParaRPr lang="en-AU"/>
        </a:p>
      </dgm:t>
    </dgm:pt>
    <dgm:pt modelId="{1357FA18-F1CD-420C-9975-8B218C33D8B0}" type="pres">
      <dgm:prSet presAssocID="{5D2E5569-BC79-4FE7-9F6C-FCC107AB5471}" presName="node" presStyleLbl="node1" presStyleIdx="1" presStyleCnt="3">
        <dgm:presLayoutVars>
          <dgm:bulletEnabled val="1"/>
        </dgm:presLayoutVars>
      </dgm:prSet>
      <dgm:spPr/>
      <dgm:t>
        <a:bodyPr/>
        <a:lstStyle/>
        <a:p>
          <a:endParaRPr lang="en-AU"/>
        </a:p>
      </dgm:t>
    </dgm:pt>
    <dgm:pt modelId="{8659FC9A-CC76-49EA-BF7F-A453D0883962}" type="pres">
      <dgm:prSet presAssocID="{0A353471-CDE4-4CE3-90AD-6A6E1F7F346A}" presName="Name9" presStyleLbl="parChTrans1D2" presStyleIdx="2" presStyleCnt="3"/>
      <dgm:spPr/>
      <dgm:t>
        <a:bodyPr/>
        <a:lstStyle/>
        <a:p>
          <a:endParaRPr lang="en-AU"/>
        </a:p>
      </dgm:t>
    </dgm:pt>
    <dgm:pt modelId="{CCA2AC33-75CA-4FA7-B588-371349279038}" type="pres">
      <dgm:prSet presAssocID="{0A353471-CDE4-4CE3-90AD-6A6E1F7F346A}" presName="connTx" presStyleLbl="parChTrans1D2" presStyleIdx="2" presStyleCnt="3"/>
      <dgm:spPr/>
      <dgm:t>
        <a:bodyPr/>
        <a:lstStyle/>
        <a:p>
          <a:endParaRPr lang="en-AU"/>
        </a:p>
      </dgm:t>
    </dgm:pt>
    <dgm:pt modelId="{81F2AC81-5060-41C3-AB64-852BCAFFA7D2}" type="pres">
      <dgm:prSet presAssocID="{03C81DA3-7488-4F0C-A1CC-0E82B740FABD}" presName="node" presStyleLbl="node1" presStyleIdx="2" presStyleCnt="3">
        <dgm:presLayoutVars>
          <dgm:bulletEnabled val="1"/>
        </dgm:presLayoutVars>
      </dgm:prSet>
      <dgm:spPr/>
      <dgm:t>
        <a:bodyPr/>
        <a:lstStyle/>
        <a:p>
          <a:endParaRPr lang="en-AU"/>
        </a:p>
      </dgm:t>
    </dgm:pt>
  </dgm:ptLst>
  <dgm:cxnLst>
    <dgm:cxn modelId="{EE88C85A-36F4-4848-8DE5-871586FA7BD6}" srcId="{F3C6DD3A-09AB-41BD-96DA-DAAC2DEDEB52}" destId="{03C81DA3-7488-4F0C-A1CC-0E82B740FABD}" srcOrd="2" destOrd="0" parTransId="{0A353471-CDE4-4CE3-90AD-6A6E1F7F346A}" sibTransId="{23885D08-1A88-4850-A699-E82999E0712E}"/>
    <dgm:cxn modelId="{3B05997F-D1A8-4864-AFB0-8F5B39318FC7}" type="presOf" srcId="{AAFE4337-3E87-48EE-B03B-DF19B8E0405B}" destId="{CF2204EB-1CBE-48AC-A169-5E52FE1F3168}" srcOrd="0" destOrd="0" presId="urn:microsoft.com/office/officeart/2005/8/layout/radial1"/>
    <dgm:cxn modelId="{BEF0B681-6523-4BCD-96E1-5D755D6BD01A}" type="presOf" srcId="{03C81DA3-7488-4F0C-A1CC-0E82B740FABD}" destId="{81F2AC81-5060-41C3-AB64-852BCAFFA7D2}" srcOrd="0" destOrd="0" presId="urn:microsoft.com/office/officeart/2005/8/layout/radial1"/>
    <dgm:cxn modelId="{C1484C57-18CE-4EE8-BACF-32FEA0B1A88E}" type="presOf" srcId="{8384C05C-A81A-46AE-83E8-0647FBE4FCA6}" destId="{576D52D2-6136-451D-A8D4-4F6A8BF2E7F0}" srcOrd="1" destOrd="0" presId="urn:microsoft.com/office/officeart/2005/8/layout/radial1"/>
    <dgm:cxn modelId="{BD5DDD31-09A4-4F72-9138-9D3B627048D0}" srcId="{F3C6DD3A-09AB-41BD-96DA-DAAC2DEDEB52}" destId="{5D2E5569-BC79-4FE7-9F6C-FCC107AB5471}" srcOrd="1" destOrd="0" parTransId="{8384C05C-A81A-46AE-83E8-0647FBE4FCA6}" sibTransId="{1DFBCB53-B870-48CE-A62F-50B68E1C82E7}"/>
    <dgm:cxn modelId="{355F2DF7-45DE-4198-9534-E5F9F66DCDD9}" type="presOf" srcId="{8384C05C-A81A-46AE-83E8-0647FBE4FCA6}" destId="{A3C2091D-7D34-468B-86FB-3591760C0579}" srcOrd="0" destOrd="0" presId="urn:microsoft.com/office/officeart/2005/8/layout/radial1"/>
    <dgm:cxn modelId="{960438AF-8496-49FB-B2BF-A6303F76C930}" type="presOf" srcId="{F3C6DD3A-09AB-41BD-96DA-DAAC2DEDEB52}" destId="{670C0BD5-96DF-4733-856C-ADF517D7748F}" srcOrd="0" destOrd="0" presId="urn:microsoft.com/office/officeart/2005/8/layout/radial1"/>
    <dgm:cxn modelId="{8EF764E2-F870-41C7-949B-09AB44E4F323}" type="presOf" srcId="{5D2E5569-BC79-4FE7-9F6C-FCC107AB5471}" destId="{1357FA18-F1CD-420C-9975-8B218C33D8B0}" srcOrd="0" destOrd="0" presId="urn:microsoft.com/office/officeart/2005/8/layout/radial1"/>
    <dgm:cxn modelId="{CCE9B6D4-34AE-467D-9378-F4C6861D2407}" srcId="{1DFF0CEC-CD84-4B09-8C9F-12C45E6B762A}" destId="{F3C6DD3A-09AB-41BD-96DA-DAAC2DEDEB52}" srcOrd="0" destOrd="0" parTransId="{8A10387D-4155-4BFC-8920-D939E2F89206}" sibTransId="{5C26BAA0-6AEE-47E4-A83C-41B8C294E595}"/>
    <dgm:cxn modelId="{55CF39D6-6E77-4C59-847A-3BAC2E25951C}" type="presOf" srcId="{A3579BA3-E2C4-4D45-999C-929B9ABCF76C}" destId="{EA31C508-04DE-48CA-A253-312BAC7F4429}" srcOrd="0" destOrd="0" presId="urn:microsoft.com/office/officeart/2005/8/layout/radial1"/>
    <dgm:cxn modelId="{37F83BB0-CD2E-4F3D-A8CD-7B45A06F3380}" srcId="{F3C6DD3A-09AB-41BD-96DA-DAAC2DEDEB52}" destId="{A3579BA3-E2C4-4D45-999C-929B9ABCF76C}" srcOrd="0" destOrd="0" parTransId="{AAFE4337-3E87-48EE-B03B-DF19B8E0405B}" sibTransId="{4D0F9993-5B10-42D1-83F8-21B91858ADC0}"/>
    <dgm:cxn modelId="{D73262D2-FD52-4115-856F-0ABDEDACE5CC}" type="presOf" srcId="{1DFF0CEC-CD84-4B09-8C9F-12C45E6B762A}" destId="{726A5FC4-3921-4F79-BA96-58B4B84D2465}" srcOrd="0" destOrd="0" presId="urn:microsoft.com/office/officeart/2005/8/layout/radial1"/>
    <dgm:cxn modelId="{A8863C15-27B2-47BA-90FB-AD9556F5B359}" type="presOf" srcId="{0A353471-CDE4-4CE3-90AD-6A6E1F7F346A}" destId="{8659FC9A-CC76-49EA-BF7F-A453D0883962}" srcOrd="0" destOrd="0" presId="urn:microsoft.com/office/officeart/2005/8/layout/radial1"/>
    <dgm:cxn modelId="{D6B63201-987D-4450-AA81-F688794FBD6F}" type="presOf" srcId="{AAFE4337-3E87-48EE-B03B-DF19B8E0405B}" destId="{239B926E-53B4-499F-B3F0-55ABE46BBC8D}" srcOrd="1" destOrd="0" presId="urn:microsoft.com/office/officeart/2005/8/layout/radial1"/>
    <dgm:cxn modelId="{FBBECD0C-338C-4660-9EE2-E98FCBD5E55C}" type="presOf" srcId="{0A353471-CDE4-4CE3-90AD-6A6E1F7F346A}" destId="{CCA2AC33-75CA-4FA7-B588-371349279038}" srcOrd="1" destOrd="0" presId="urn:microsoft.com/office/officeart/2005/8/layout/radial1"/>
    <dgm:cxn modelId="{55CBA236-DBBC-4169-ADCE-F562DCF0A622}" type="presParOf" srcId="{726A5FC4-3921-4F79-BA96-58B4B84D2465}" destId="{670C0BD5-96DF-4733-856C-ADF517D7748F}" srcOrd="0" destOrd="0" presId="urn:microsoft.com/office/officeart/2005/8/layout/radial1"/>
    <dgm:cxn modelId="{72AF1790-78D9-42B6-AC87-FECB3918FE70}" type="presParOf" srcId="{726A5FC4-3921-4F79-BA96-58B4B84D2465}" destId="{CF2204EB-1CBE-48AC-A169-5E52FE1F3168}" srcOrd="1" destOrd="0" presId="urn:microsoft.com/office/officeart/2005/8/layout/radial1"/>
    <dgm:cxn modelId="{F451D2E9-BB5E-4BB4-B703-653B6844440F}" type="presParOf" srcId="{CF2204EB-1CBE-48AC-A169-5E52FE1F3168}" destId="{239B926E-53B4-499F-B3F0-55ABE46BBC8D}" srcOrd="0" destOrd="0" presId="urn:microsoft.com/office/officeart/2005/8/layout/radial1"/>
    <dgm:cxn modelId="{F600946A-4694-4B0C-BBA8-7CD4733F4E7D}" type="presParOf" srcId="{726A5FC4-3921-4F79-BA96-58B4B84D2465}" destId="{EA31C508-04DE-48CA-A253-312BAC7F4429}" srcOrd="2" destOrd="0" presId="urn:microsoft.com/office/officeart/2005/8/layout/radial1"/>
    <dgm:cxn modelId="{3BD88FCD-6478-4A68-952C-97E652416E2E}" type="presParOf" srcId="{726A5FC4-3921-4F79-BA96-58B4B84D2465}" destId="{A3C2091D-7D34-468B-86FB-3591760C0579}" srcOrd="3" destOrd="0" presId="urn:microsoft.com/office/officeart/2005/8/layout/radial1"/>
    <dgm:cxn modelId="{24CEE276-744F-497A-8AEF-B09855A93697}" type="presParOf" srcId="{A3C2091D-7D34-468B-86FB-3591760C0579}" destId="{576D52D2-6136-451D-A8D4-4F6A8BF2E7F0}" srcOrd="0" destOrd="0" presId="urn:microsoft.com/office/officeart/2005/8/layout/radial1"/>
    <dgm:cxn modelId="{8E3302E9-28D2-4856-B787-9391E04D7256}" type="presParOf" srcId="{726A5FC4-3921-4F79-BA96-58B4B84D2465}" destId="{1357FA18-F1CD-420C-9975-8B218C33D8B0}" srcOrd="4" destOrd="0" presId="urn:microsoft.com/office/officeart/2005/8/layout/radial1"/>
    <dgm:cxn modelId="{FDACB833-5040-4DC8-9167-09810A292D79}" type="presParOf" srcId="{726A5FC4-3921-4F79-BA96-58B4B84D2465}" destId="{8659FC9A-CC76-49EA-BF7F-A453D0883962}" srcOrd="5" destOrd="0" presId="urn:microsoft.com/office/officeart/2005/8/layout/radial1"/>
    <dgm:cxn modelId="{DD47EEF5-E9E2-4F52-B5C4-6C87927C8F7F}" type="presParOf" srcId="{8659FC9A-CC76-49EA-BF7F-A453D0883962}" destId="{CCA2AC33-75CA-4FA7-B588-371349279038}" srcOrd="0" destOrd="0" presId="urn:microsoft.com/office/officeart/2005/8/layout/radial1"/>
    <dgm:cxn modelId="{3ABCC11E-3DCB-487E-A71B-A3BE39FB0502}" type="presParOf" srcId="{726A5FC4-3921-4F79-BA96-58B4B84D2465}" destId="{81F2AC81-5060-41C3-AB64-852BCAFFA7D2}"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18830" cy="49331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15375" y="0"/>
            <a:ext cx="2918830" cy="493316"/>
          </a:xfrm>
          <a:prstGeom prst="rect">
            <a:avLst/>
          </a:prstGeom>
        </p:spPr>
        <p:txBody>
          <a:bodyPr vert="horz" lIns="91440" tIns="45720" rIns="91440" bIns="45720" rtlCol="0"/>
          <a:lstStyle>
            <a:lvl1pPr algn="r">
              <a:defRPr sz="1200"/>
            </a:lvl1pPr>
          </a:lstStyle>
          <a:p>
            <a:fld id="{9991C364-2579-42B5-BABF-BF7C2BE92E8D}" type="datetimeFigureOut">
              <a:rPr lang="en-AU" smtClean="0"/>
              <a:t>14/11/2019</a:t>
            </a:fld>
            <a:endParaRPr lang="en-AU"/>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3577" y="4686501"/>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3" y="9371285"/>
            <a:ext cx="2918830" cy="493316"/>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15375" y="9371285"/>
            <a:ext cx="2918830" cy="493316"/>
          </a:xfrm>
          <a:prstGeom prst="rect">
            <a:avLst/>
          </a:prstGeom>
        </p:spPr>
        <p:txBody>
          <a:bodyPr vert="horz" lIns="91440" tIns="45720" rIns="91440" bIns="45720" rtlCol="0" anchor="b"/>
          <a:lstStyle>
            <a:lvl1pPr algn="r">
              <a:defRPr sz="1200"/>
            </a:lvl1pPr>
          </a:lstStyle>
          <a:p>
            <a:fld id="{C035D718-EE7D-4DDC-A5D8-D5DDF00C8B03}" type="slidenum">
              <a:rPr lang="en-AU" smtClean="0"/>
              <a:t>‹#›</a:t>
            </a:fld>
            <a:endParaRPr lang="en-AU"/>
          </a:p>
        </p:txBody>
      </p:sp>
    </p:spTree>
    <p:extLst>
      <p:ext uri="{BB962C8B-B14F-4D97-AF65-F5344CB8AC3E}">
        <p14:creationId xmlns:p14="http://schemas.microsoft.com/office/powerpoint/2010/main" val="161586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mh.net.au/"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mh.net.a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mh.net.a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mh.net.a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035D718-EE7D-4DDC-A5D8-D5DDF00C8B03}" type="slidenum">
              <a:rPr lang="en-AU" smtClean="0"/>
              <a:t>1</a:t>
            </a:fld>
            <a:endParaRPr lang="en-AU"/>
          </a:p>
        </p:txBody>
      </p:sp>
    </p:spTree>
    <p:extLst>
      <p:ext uri="{BB962C8B-B14F-4D97-AF65-F5344CB8AC3E}">
        <p14:creationId xmlns:p14="http://schemas.microsoft.com/office/powerpoint/2010/main" val="99523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pPr marL="171450" indent="-171450">
              <a:buFont typeface="Arial" pitchFamily="34" charset="0"/>
              <a:buChar char="•"/>
            </a:pPr>
            <a:r>
              <a:rPr lang="en-AU" b="0" baseline="0" dirty="0" smtClean="0"/>
              <a:t>Activity: let’s talk about some antibiotics you may have seen used in hospital patients. </a:t>
            </a:r>
          </a:p>
          <a:p>
            <a:pPr marL="171450" indent="-171450">
              <a:buFont typeface="Arial" pitchFamily="34" charset="0"/>
              <a:buChar char="•"/>
            </a:pPr>
            <a:r>
              <a:rPr lang="en-AU" b="0" baseline="0" dirty="0" smtClean="0"/>
              <a:t>Are they broad spectrum or narrow spectrum?</a:t>
            </a:r>
          </a:p>
          <a:p>
            <a:pPr marL="171450" indent="-171450">
              <a:buFont typeface="Arial" pitchFamily="34" charset="0"/>
              <a:buChar char="•"/>
            </a:pPr>
            <a:r>
              <a:rPr lang="en-AU" b="0" baseline="0" dirty="0" smtClean="0"/>
              <a:t>Think about what patients in hospital receive when we don’t know what’s causing their infection or when they have a very serious infection of unknown origin. </a:t>
            </a:r>
          </a:p>
          <a:p>
            <a:endParaRPr lang="en-AU" b="0" baseline="0" dirty="0" smtClean="0"/>
          </a:p>
          <a:p>
            <a:r>
              <a:rPr lang="en-AU" b="1" baseline="0" dirty="0" smtClean="0"/>
              <a:t>References for this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smtClean="0"/>
              <a:t>eTG</a:t>
            </a:r>
            <a:r>
              <a:rPr lang="en-AU" dirty="0" smtClean="0"/>
              <a:t> complete [Internet] (2014). Melbourne: Therapeutic Guidelines Limited. Available at:</a:t>
            </a:r>
            <a:r>
              <a:rPr lang="en-AU" baseline="0" dirty="0" smtClean="0"/>
              <a:t> www.ciap.health.nsw.gov.au (accessed 28 Aug 2014).</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10</a:t>
            </a:fld>
            <a:endParaRPr lang="en-AU"/>
          </a:p>
        </p:txBody>
      </p:sp>
    </p:spTree>
    <p:extLst>
      <p:ext uri="{BB962C8B-B14F-4D97-AF65-F5344CB8AC3E}">
        <p14:creationId xmlns:p14="http://schemas.microsoft.com/office/powerpoint/2010/main" val="300449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endParaRPr lang="en-AU" b="0" baseline="0" dirty="0" smtClean="0"/>
          </a:p>
          <a:p>
            <a:pPr marL="171450" indent="-171450">
              <a:buFont typeface="Arial" pitchFamily="34" charset="0"/>
              <a:buChar char="•"/>
            </a:pPr>
            <a:r>
              <a:rPr lang="en-AU" b="0" baseline="0" dirty="0" smtClean="0"/>
              <a:t>Broad-spectrum: </a:t>
            </a:r>
            <a:r>
              <a:rPr lang="en-AU" b="0" baseline="0" dirty="0" err="1" smtClean="0"/>
              <a:t>piperacillin</a:t>
            </a:r>
            <a:r>
              <a:rPr lang="en-AU" b="0" baseline="0" dirty="0" smtClean="0"/>
              <a:t>-tazobactam, ceftriaxone, </a:t>
            </a:r>
            <a:r>
              <a:rPr lang="en-AU" b="0" baseline="0" dirty="0" err="1" smtClean="0"/>
              <a:t>moxifloxacin</a:t>
            </a:r>
            <a:r>
              <a:rPr lang="en-AU" b="0" baseline="0" dirty="0" smtClean="0"/>
              <a:t>, </a:t>
            </a:r>
            <a:r>
              <a:rPr lang="en-AU" b="0" baseline="0" dirty="0" err="1" smtClean="0"/>
              <a:t>meropenem</a:t>
            </a:r>
            <a:endParaRPr lang="en-AU" b="0" baseline="0" dirty="0" smtClean="0"/>
          </a:p>
          <a:p>
            <a:pPr marL="171450" indent="-171450">
              <a:buFont typeface="Arial" pitchFamily="34" charset="0"/>
              <a:buChar char="•"/>
            </a:pPr>
            <a:r>
              <a:rPr lang="en-AU" b="0" baseline="0" dirty="0" smtClean="0"/>
              <a:t>Narrow spectrum: </a:t>
            </a:r>
            <a:r>
              <a:rPr lang="en-AU" b="0" baseline="0" dirty="0" err="1" smtClean="0"/>
              <a:t>cefalotin</a:t>
            </a:r>
            <a:r>
              <a:rPr lang="en-AU" b="0" baseline="0" dirty="0" smtClean="0"/>
              <a:t>, </a:t>
            </a:r>
            <a:r>
              <a:rPr lang="en-AU" b="0" baseline="0" dirty="0" err="1" smtClean="0"/>
              <a:t>benzylpenicillin</a:t>
            </a:r>
            <a:r>
              <a:rPr lang="en-AU" b="0" baseline="0" dirty="0" smtClean="0"/>
              <a:t>, metronidazole, trimethoprim</a:t>
            </a:r>
          </a:p>
          <a:p>
            <a:endParaRPr lang="en-AU" b="0" baseline="0" dirty="0" smtClean="0"/>
          </a:p>
          <a:p>
            <a:r>
              <a:rPr lang="en-AU" b="1" baseline="0" dirty="0" smtClean="0"/>
              <a:t>References for this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smtClean="0"/>
              <a:t>eTG</a:t>
            </a:r>
            <a:r>
              <a:rPr lang="en-AU" dirty="0" smtClean="0"/>
              <a:t> complete [Internet] (2014). Melbourne: Therapeutic Guidelines Limited. Available at:</a:t>
            </a:r>
            <a:r>
              <a:rPr lang="en-AU" baseline="0" dirty="0" smtClean="0"/>
              <a:t> www.ciap.health.nsw.gov.au (accessed 28 Aug 2014).</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11</a:t>
            </a:fld>
            <a:endParaRPr lang="en-AU"/>
          </a:p>
        </p:txBody>
      </p:sp>
    </p:spTree>
    <p:extLst>
      <p:ext uri="{BB962C8B-B14F-4D97-AF65-F5344CB8AC3E}">
        <p14:creationId xmlns:p14="http://schemas.microsoft.com/office/powerpoint/2010/main" val="300449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pPr marL="171450" indent="-171450">
              <a:buFont typeface="Arial" pitchFamily="34" charset="0"/>
              <a:buChar char="•"/>
            </a:pPr>
            <a:r>
              <a:rPr lang="en-AU" dirty="0" smtClean="0"/>
              <a:t>Once microbiology results are available, therapy can be tailored to the </a:t>
            </a:r>
            <a:r>
              <a:rPr lang="en-AU" dirty="0" smtClean="0">
                <a:solidFill>
                  <a:srgbClr val="FF6600"/>
                </a:solidFill>
              </a:rPr>
              <a:t>organism</a:t>
            </a:r>
            <a:r>
              <a:rPr lang="en-AU" dirty="0" smtClean="0"/>
              <a:t> causing infection and its antibiotic </a:t>
            </a:r>
            <a:r>
              <a:rPr lang="en-AU" dirty="0" smtClean="0">
                <a:solidFill>
                  <a:srgbClr val="FF6600"/>
                </a:solidFill>
              </a:rPr>
              <a:t>susceptibilities. </a:t>
            </a:r>
          </a:p>
          <a:p>
            <a:pPr marL="171450" indent="-171450">
              <a:buFont typeface="Arial" pitchFamily="34" charset="0"/>
              <a:buChar char="•"/>
            </a:pPr>
            <a:r>
              <a:rPr lang="en-AU" dirty="0" smtClean="0">
                <a:solidFill>
                  <a:srgbClr val="FF6600"/>
                </a:solidFill>
              </a:rPr>
              <a:t>This affords</a:t>
            </a:r>
            <a:r>
              <a:rPr lang="en-AU" baseline="0" dirty="0" smtClean="0">
                <a:solidFill>
                  <a:srgbClr val="FF6600"/>
                </a:solidFill>
              </a:rPr>
              <a:t> the opportunity to </a:t>
            </a:r>
            <a:r>
              <a:rPr lang="en-AU" dirty="0" smtClean="0"/>
              <a:t>switch</a:t>
            </a:r>
            <a:r>
              <a:rPr lang="en-AU" baseline="0" dirty="0" smtClean="0"/>
              <a:t> </a:t>
            </a:r>
            <a:r>
              <a:rPr lang="en-AU" dirty="0" smtClean="0"/>
              <a:t>the patient from a </a:t>
            </a:r>
            <a:r>
              <a:rPr lang="en-AU" dirty="0" smtClean="0">
                <a:solidFill>
                  <a:srgbClr val="FF6600"/>
                </a:solidFill>
              </a:rPr>
              <a:t>broad-spectrum</a:t>
            </a:r>
            <a:r>
              <a:rPr lang="en-AU" dirty="0" smtClean="0">
                <a:solidFill>
                  <a:srgbClr val="009999"/>
                </a:solidFill>
              </a:rPr>
              <a:t> </a:t>
            </a:r>
            <a:r>
              <a:rPr lang="en-AU" dirty="0" smtClean="0"/>
              <a:t>antibiotic to a </a:t>
            </a:r>
            <a:r>
              <a:rPr lang="en-AU" dirty="0" smtClean="0">
                <a:solidFill>
                  <a:srgbClr val="FF6600"/>
                </a:solidFill>
              </a:rPr>
              <a:t>narrow-spectrum</a:t>
            </a:r>
            <a:r>
              <a:rPr lang="en-AU" dirty="0" smtClean="0"/>
              <a:t> antibiotic.</a:t>
            </a:r>
          </a:p>
          <a:p>
            <a:pPr marL="171450" indent="-171450">
              <a:buFont typeface="Arial" pitchFamily="34" charset="0"/>
              <a:buChar char="•"/>
            </a:pPr>
            <a:r>
              <a:rPr lang="en-AU" dirty="0" smtClean="0"/>
              <a:t>This ensures therapy is targeted to the </a:t>
            </a:r>
            <a:r>
              <a:rPr lang="en-AU" dirty="0" smtClean="0">
                <a:solidFill>
                  <a:srgbClr val="FF6600"/>
                </a:solidFill>
              </a:rPr>
              <a:t>bacteria causing harm</a:t>
            </a:r>
            <a:r>
              <a:rPr lang="en-AU" dirty="0" smtClean="0">
                <a:solidFill>
                  <a:srgbClr val="009999"/>
                </a:solidFill>
              </a:rPr>
              <a:t> </a:t>
            </a:r>
            <a:r>
              <a:rPr lang="en-AU" dirty="0" smtClean="0"/>
              <a:t>rather than the body’s natural flora.</a:t>
            </a:r>
          </a:p>
          <a:p>
            <a:pPr marL="171450" indent="-171450">
              <a:buFont typeface="Arial" pitchFamily="34" charset="0"/>
              <a:buChar char="•"/>
            </a:pPr>
            <a:r>
              <a:rPr lang="en-AU" dirty="0" smtClean="0"/>
              <a:t>Care needed when interpreting microbiology reports </a:t>
            </a:r>
            <a:r>
              <a:rPr lang="en-AU" dirty="0" smtClean="0">
                <a:sym typeface="Symbol"/>
              </a:rPr>
              <a:t>to distinguish</a:t>
            </a:r>
            <a:r>
              <a:rPr lang="en-AU" baseline="0" dirty="0" smtClean="0">
                <a:sym typeface="Symbol"/>
              </a:rPr>
              <a:t> between harmful infection, non-harmful colonisation and contaminants.</a:t>
            </a:r>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12</a:t>
            </a:fld>
            <a:endParaRPr lang="en-AU"/>
          </a:p>
        </p:txBody>
      </p:sp>
    </p:spTree>
    <p:extLst>
      <p:ext uri="{BB962C8B-B14F-4D97-AF65-F5344CB8AC3E}">
        <p14:creationId xmlns:p14="http://schemas.microsoft.com/office/powerpoint/2010/main" val="2141929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pPr marL="171450" indent="-171450">
              <a:buFont typeface="Arial" pitchFamily="34" charset="0"/>
              <a:buChar char="•"/>
            </a:pPr>
            <a:r>
              <a:rPr lang="en-AU" b="0" baseline="0" dirty="0" smtClean="0"/>
              <a:t>Antibiotics CAN cause harm to patients, and must be used responsibly</a:t>
            </a:r>
          </a:p>
          <a:p>
            <a:pPr marL="171450" indent="-171450">
              <a:buFont typeface="Arial" pitchFamily="34" charset="0"/>
              <a:buChar char="•"/>
            </a:pPr>
            <a:r>
              <a:rPr lang="en-AU" b="0" baseline="0" dirty="0" smtClean="0"/>
              <a:t>Some antibiotics can have significant side effects</a:t>
            </a:r>
          </a:p>
          <a:p>
            <a:pPr marL="0" indent="0">
              <a:buFont typeface="Arial" pitchFamily="34" charset="0"/>
              <a:buNone/>
            </a:pPr>
            <a:endParaRPr lang="en-AU" b="0" baseline="0" dirty="0" smtClean="0"/>
          </a:p>
          <a:p>
            <a:r>
              <a:rPr lang="en-AU" b="1" baseline="0" dirty="0" smtClean="0"/>
              <a:t>References for this slide: </a:t>
            </a:r>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13</a:t>
            </a:fld>
            <a:endParaRPr lang="en-AU"/>
          </a:p>
        </p:txBody>
      </p:sp>
    </p:spTree>
    <p:extLst>
      <p:ext uri="{BB962C8B-B14F-4D97-AF65-F5344CB8AC3E}">
        <p14:creationId xmlns:p14="http://schemas.microsoft.com/office/powerpoint/2010/main" val="33455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pPr marL="171450" indent="-171450">
              <a:buFont typeface="Arial" pitchFamily="34" charset="0"/>
              <a:buChar char="•"/>
            </a:pPr>
            <a:r>
              <a:rPr lang="en-AU" b="0" baseline="0" dirty="0" smtClean="0"/>
              <a:t>All medicines may cause side effects, and antibiotics are no different.</a:t>
            </a:r>
          </a:p>
          <a:p>
            <a:pPr marL="171450" indent="-171450">
              <a:buFont typeface="Arial" pitchFamily="34" charset="0"/>
              <a:buChar char="•"/>
            </a:pPr>
            <a:r>
              <a:rPr lang="en-AU" b="0" baseline="0" dirty="0" smtClean="0"/>
              <a:t>Common side effects of more frequently used antibiotics include </a:t>
            </a:r>
            <a:r>
              <a:rPr lang="en-AU" dirty="0" smtClean="0"/>
              <a:t>skin rash, nausea, vomiting, diarrhoea, metallic taste</a:t>
            </a:r>
          </a:p>
          <a:p>
            <a:pPr marL="171450" indent="-171450">
              <a:buFont typeface="Arial" pitchFamily="34" charset="0"/>
              <a:buChar char="•"/>
            </a:pPr>
            <a:r>
              <a:rPr lang="en-AU" b="0" baseline="0" dirty="0" smtClean="0"/>
              <a:t>More serious side effects </a:t>
            </a:r>
            <a:r>
              <a:rPr lang="en-AU" dirty="0" smtClean="0"/>
              <a:t>include hepatitis, angioedema, severe hypersensitivity</a:t>
            </a:r>
          </a:p>
          <a:p>
            <a:pPr marL="171450" indent="-171450">
              <a:buFont typeface="Arial" pitchFamily="34" charset="0"/>
              <a:buChar char="•"/>
            </a:pPr>
            <a:r>
              <a:rPr lang="en-AU" dirty="0" err="1" smtClean="0"/>
              <a:t>C.diff</a:t>
            </a:r>
            <a:r>
              <a:rPr lang="en-AU" baseline="0" dirty="0" smtClean="0"/>
              <a:t> can have a huge impact on morbidity and mortality, particularly in patients with multiple concurrent problems</a:t>
            </a:r>
            <a:endParaRPr lang="en-AU" dirty="0" smtClean="0"/>
          </a:p>
          <a:p>
            <a:pPr marL="0" indent="0">
              <a:buFont typeface="Arial" pitchFamily="34" charset="0"/>
              <a:buNone/>
            </a:pPr>
            <a:endParaRPr lang="en-AU" b="0" baseline="0" dirty="0" smtClean="0"/>
          </a:p>
          <a:p>
            <a:r>
              <a:rPr lang="en-AU" b="1" baseline="0" dirty="0" smtClean="0"/>
              <a:t>References for this slide: </a:t>
            </a:r>
          </a:p>
          <a:p>
            <a:r>
              <a:rPr lang="en-AU" i="1" dirty="0" smtClean="0"/>
              <a:t>Australian Medicines Handbook</a:t>
            </a:r>
            <a:r>
              <a:rPr lang="en-AU" dirty="0" smtClean="0"/>
              <a:t> 2014 (online). Adelaide: Australian Medicines Handbook Pty Ltd; 2014 July. Available from: </a:t>
            </a:r>
            <a:r>
              <a:rPr lang="en-AU" dirty="0" smtClean="0">
                <a:hlinkClick r:id="rId3" tooltip="http://www.amh.net.au"/>
              </a:rPr>
              <a:t>http://www.amh.net.au</a:t>
            </a:r>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14</a:t>
            </a:fld>
            <a:endParaRPr lang="en-AU"/>
          </a:p>
        </p:txBody>
      </p:sp>
    </p:spTree>
    <p:extLst>
      <p:ext uri="{BB962C8B-B14F-4D97-AF65-F5344CB8AC3E}">
        <p14:creationId xmlns:p14="http://schemas.microsoft.com/office/powerpoint/2010/main" val="672384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pPr marL="171450" indent="-171450">
              <a:buFont typeface="Arial" pitchFamily="34" charset="0"/>
              <a:buChar char="•"/>
            </a:pPr>
            <a:r>
              <a:rPr lang="en-AU" b="0" baseline="0" dirty="0" smtClean="0"/>
              <a:t>A brief note about penicillin allergy, as this is one of the more common antibiotics your patients may report they are allergic to.</a:t>
            </a:r>
          </a:p>
          <a:p>
            <a:pPr marL="171450" indent="-171450">
              <a:buFont typeface="Arial" pitchFamily="34" charset="0"/>
              <a:buChar char="•"/>
            </a:pPr>
            <a:r>
              <a:rPr lang="en-AU" b="0" baseline="0" dirty="0" smtClean="0"/>
              <a:t>There is a significant risk that patients with an immediate penicillin hypersensitivity (severe and fast allergic reaction) will also have a similar reaction to cephalosporins.</a:t>
            </a:r>
          </a:p>
          <a:p>
            <a:pPr marL="171450" indent="-171450">
              <a:buFont typeface="Arial" pitchFamily="34" charset="0"/>
              <a:buChar char="•"/>
            </a:pPr>
            <a:r>
              <a:rPr lang="en-AU" b="0" baseline="0" dirty="0" smtClean="0"/>
              <a:t>Carbapenems are less closely related to penicillins, but still contain a beta-lactam ring so there may be a risk of cross-sensitivity. In some circumstances and under controlled conditions, </a:t>
            </a:r>
            <a:r>
              <a:rPr lang="en-AU" b="0" baseline="0" dirty="0" err="1" smtClean="0"/>
              <a:t>meropenem</a:t>
            </a:r>
            <a:r>
              <a:rPr lang="en-AU" b="0" baseline="0" dirty="0" smtClean="0"/>
              <a:t> has been used in patients with an immediate penicillin hypersensitivity, but in everyday practice they are almost always avoided in this patient group.</a:t>
            </a:r>
          </a:p>
          <a:p>
            <a:pPr marL="171450" indent="-171450">
              <a:buFont typeface="Arial" pitchFamily="34" charset="0"/>
              <a:buChar char="•"/>
            </a:pPr>
            <a:endParaRPr lang="en-AU" b="0" baseline="0" dirty="0" smtClean="0"/>
          </a:p>
          <a:p>
            <a:endParaRPr lang="en-AU" b="0" baseline="0" dirty="0" smtClean="0"/>
          </a:p>
          <a:p>
            <a:endParaRPr lang="en-AU" b="0" baseline="0" dirty="0" smtClean="0"/>
          </a:p>
          <a:p>
            <a:r>
              <a:rPr lang="en-AU" b="1" baseline="0" dirty="0" smtClean="0"/>
              <a:t>References for this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smtClean="0"/>
              <a:t>eTG</a:t>
            </a:r>
            <a:r>
              <a:rPr lang="en-AU" dirty="0" smtClean="0"/>
              <a:t> complete [Internet] (2014). Melbourne: Therapeutic Guidelines Limited. Available at:</a:t>
            </a:r>
            <a:r>
              <a:rPr lang="en-AU" baseline="0" dirty="0" smtClean="0"/>
              <a:t> www.ciap.health.nsw.gov.au (accessed 28 Aug 2014).</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15</a:t>
            </a:fld>
            <a:endParaRPr lang="en-AU"/>
          </a:p>
        </p:txBody>
      </p:sp>
    </p:spTree>
    <p:extLst>
      <p:ext uri="{BB962C8B-B14F-4D97-AF65-F5344CB8AC3E}">
        <p14:creationId xmlns:p14="http://schemas.microsoft.com/office/powerpoint/2010/main" val="4260253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r>
              <a:rPr lang="en-AU" b="0" baseline="0" dirty="0" smtClean="0"/>
              <a:t>You may wish to encourage your audience to name the generic drugs for each of the brand names (italics).</a:t>
            </a:r>
          </a:p>
          <a:p>
            <a:endParaRPr lang="en-AU" b="0" baseline="0" dirty="0" smtClean="0"/>
          </a:p>
          <a:p>
            <a:endParaRPr lang="en-AU" b="0" baseline="0" dirty="0" smtClean="0"/>
          </a:p>
          <a:p>
            <a:r>
              <a:rPr lang="en-AU" b="1" baseline="0" dirty="0" smtClean="0"/>
              <a:t>References for this slide: </a:t>
            </a:r>
          </a:p>
          <a:p>
            <a:pPr marL="0" marR="0" indent="0" algn="l" defTabSz="914400" rtl="0" eaLnBrk="1" fontAlgn="auto" latinLnBrk="0" hangingPunct="1">
              <a:lnSpc>
                <a:spcPct val="100000"/>
              </a:lnSpc>
              <a:spcBef>
                <a:spcPts val="0"/>
              </a:spcBef>
              <a:spcAft>
                <a:spcPts val="0"/>
              </a:spcAft>
              <a:buClrTx/>
              <a:buSzTx/>
              <a:buFontTx/>
              <a:buNone/>
              <a:tabLst/>
              <a:defRPr/>
            </a:pPr>
            <a:r>
              <a:rPr lang="en-AU" i="1" dirty="0" smtClean="0"/>
              <a:t>Australian Medicines Handbook</a:t>
            </a:r>
            <a:r>
              <a:rPr lang="en-AU" dirty="0" smtClean="0"/>
              <a:t> 2014 (online). Adelaide: Australian Medicines Handbook Pty Ltd; 2014 July. Available from: </a:t>
            </a:r>
            <a:r>
              <a:rPr lang="en-AU" dirty="0" smtClean="0">
                <a:hlinkClick r:id="rId3" tooltip="http://www.amh.net.au"/>
              </a:rPr>
              <a:t>http://www.amh.net.au</a:t>
            </a:r>
            <a:endParaRPr lang="en-AU" dirty="0" smtClean="0"/>
          </a:p>
          <a:p>
            <a:endParaRPr lang="en-AU" b="0" baseline="0" dirty="0" smtClean="0"/>
          </a:p>
        </p:txBody>
      </p:sp>
      <p:sp>
        <p:nvSpPr>
          <p:cNvPr id="4" name="Slide Number Placeholder 3"/>
          <p:cNvSpPr>
            <a:spLocks noGrp="1"/>
          </p:cNvSpPr>
          <p:nvPr>
            <p:ph type="sldNum" sz="quarter" idx="10"/>
          </p:nvPr>
        </p:nvSpPr>
        <p:spPr/>
        <p:txBody>
          <a:bodyPr/>
          <a:lstStyle/>
          <a:p>
            <a:fld id="{C035D718-EE7D-4DDC-A5D8-D5DDF00C8B03}" type="slidenum">
              <a:rPr lang="en-AU" smtClean="0"/>
              <a:t>16</a:t>
            </a:fld>
            <a:endParaRPr lang="en-AU"/>
          </a:p>
        </p:txBody>
      </p:sp>
    </p:spTree>
    <p:extLst>
      <p:ext uri="{BB962C8B-B14F-4D97-AF65-F5344CB8AC3E}">
        <p14:creationId xmlns:p14="http://schemas.microsoft.com/office/powerpoint/2010/main" val="1313240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r>
              <a:rPr lang="en-AU" b="0" i="1" baseline="0" dirty="0" err="1" smtClean="0"/>
              <a:t>Tazocin</a:t>
            </a:r>
            <a:r>
              <a:rPr lang="en-AU" b="0" i="1" baseline="0" dirty="0" smtClean="0"/>
              <a:t> </a:t>
            </a:r>
            <a:r>
              <a:rPr lang="en-AU" b="0" i="0" baseline="0" dirty="0" smtClean="0"/>
              <a:t>is a brand name for</a:t>
            </a:r>
            <a:r>
              <a:rPr lang="en-AU" b="0" baseline="0" dirty="0" smtClean="0"/>
              <a:t> </a:t>
            </a:r>
            <a:r>
              <a:rPr lang="en-AU" b="0" baseline="0" dirty="0" err="1" smtClean="0"/>
              <a:t>piperacillin</a:t>
            </a:r>
            <a:r>
              <a:rPr lang="en-AU" b="0" baseline="0" dirty="0" smtClean="0"/>
              <a:t> + tazobactam = a penicillin + a beta-lactamase inhibitor</a:t>
            </a:r>
          </a:p>
          <a:p>
            <a:r>
              <a:rPr lang="en-AU" b="0" baseline="0" dirty="0" err="1" smtClean="0"/>
              <a:t>Amoxycillin</a:t>
            </a:r>
            <a:r>
              <a:rPr lang="en-AU" b="0" baseline="0" dirty="0" smtClean="0"/>
              <a:t> = a penicillin</a:t>
            </a:r>
          </a:p>
          <a:p>
            <a:r>
              <a:rPr lang="en-AU" b="0" i="1" baseline="0" dirty="0" smtClean="0"/>
              <a:t>Keflex</a:t>
            </a:r>
            <a:r>
              <a:rPr lang="en-AU" b="0" baseline="0" dirty="0" smtClean="0"/>
              <a:t> is a brand name for cephalexin = a cephalosporin</a:t>
            </a:r>
          </a:p>
          <a:p>
            <a:r>
              <a:rPr lang="en-AU" b="0" baseline="0" dirty="0" smtClean="0"/>
              <a:t>Doxycycline = a tetracycline</a:t>
            </a:r>
          </a:p>
          <a:p>
            <a:r>
              <a:rPr lang="en-AU" b="0" baseline="0" dirty="0" smtClean="0"/>
              <a:t>Flucloxacillin = a penicillin</a:t>
            </a:r>
          </a:p>
          <a:p>
            <a:pPr marL="0" marR="0" indent="0" algn="l" defTabSz="914400" rtl="0" eaLnBrk="1" fontAlgn="auto" latinLnBrk="0" hangingPunct="1">
              <a:lnSpc>
                <a:spcPct val="100000"/>
              </a:lnSpc>
              <a:spcBef>
                <a:spcPts val="0"/>
              </a:spcBef>
              <a:spcAft>
                <a:spcPts val="0"/>
              </a:spcAft>
              <a:buClrTx/>
              <a:buSzTx/>
              <a:buFontTx/>
              <a:buNone/>
              <a:tabLst/>
              <a:defRPr/>
            </a:pPr>
            <a:r>
              <a:rPr lang="en-AU" b="0" i="1" baseline="0" dirty="0" smtClean="0"/>
              <a:t>Augmentin</a:t>
            </a:r>
            <a:r>
              <a:rPr lang="en-AU" b="0" baseline="0" dirty="0" smtClean="0"/>
              <a:t> is a brand name for </a:t>
            </a:r>
            <a:r>
              <a:rPr lang="en-AU" b="0" baseline="0" dirty="0" err="1" smtClean="0"/>
              <a:t>amoxycillin</a:t>
            </a:r>
            <a:r>
              <a:rPr lang="en-AU" b="0" baseline="0" dirty="0" smtClean="0"/>
              <a:t> + </a:t>
            </a:r>
            <a:r>
              <a:rPr lang="en-AU" b="0" baseline="0" dirty="0" err="1" smtClean="0"/>
              <a:t>clavulanic</a:t>
            </a:r>
            <a:r>
              <a:rPr lang="en-AU" b="0" baseline="0" dirty="0" smtClean="0"/>
              <a:t> acid = a penicillin + a beta-lactamase inhibitor</a:t>
            </a:r>
          </a:p>
          <a:p>
            <a:r>
              <a:rPr lang="en-AU" b="0" i="1" baseline="0" dirty="0" err="1" smtClean="0"/>
              <a:t>Lincocin</a:t>
            </a:r>
            <a:r>
              <a:rPr lang="en-AU" b="0" baseline="0" dirty="0" smtClean="0"/>
              <a:t> is brand name for </a:t>
            </a:r>
            <a:r>
              <a:rPr lang="en-AU" b="0" baseline="0" dirty="0" err="1" smtClean="0"/>
              <a:t>lincomycin</a:t>
            </a:r>
            <a:r>
              <a:rPr lang="en-AU" b="0" baseline="0" dirty="0" smtClean="0"/>
              <a:t> = a </a:t>
            </a:r>
            <a:r>
              <a:rPr lang="en-AU" b="0" baseline="0" dirty="0" err="1" smtClean="0"/>
              <a:t>lincosamide</a:t>
            </a:r>
            <a:endParaRPr lang="en-AU" b="0" baseline="0" dirty="0" smtClean="0"/>
          </a:p>
          <a:p>
            <a:r>
              <a:rPr lang="en-AU" b="0" baseline="0" dirty="0" smtClean="0"/>
              <a:t>Ampicillin = a penicillin</a:t>
            </a:r>
          </a:p>
          <a:p>
            <a:r>
              <a:rPr lang="en-AU" b="0" baseline="0" dirty="0" smtClean="0"/>
              <a:t>Clindamycin = a </a:t>
            </a:r>
            <a:r>
              <a:rPr lang="en-AU" b="0" baseline="0" dirty="0" err="1" smtClean="0"/>
              <a:t>lincosamide</a:t>
            </a:r>
            <a:endParaRPr lang="en-AU" b="0" baseline="0" dirty="0" smtClean="0"/>
          </a:p>
          <a:p>
            <a:endParaRPr lang="en-AU" b="1" baseline="0" dirty="0" smtClean="0"/>
          </a:p>
          <a:p>
            <a:endParaRPr lang="en-AU" b="1" baseline="0" dirty="0" smtClean="0"/>
          </a:p>
          <a:p>
            <a:r>
              <a:rPr lang="en-AU" b="1" baseline="0" dirty="0" smtClean="0"/>
              <a:t>References for this slide: </a:t>
            </a:r>
          </a:p>
          <a:p>
            <a:pPr marL="0" marR="0" indent="0" algn="l" defTabSz="914400" rtl="0" eaLnBrk="1" fontAlgn="auto" latinLnBrk="0" hangingPunct="1">
              <a:lnSpc>
                <a:spcPct val="100000"/>
              </a:lnSpc>
              <a:spcBef>
                <a:spcPts val="0"/>
              </a:spcBef>
              <a:spcAft>
                <a:spcPts val="0"/>
              </a:spcAft>
              <a:buClrTx/>
              <a:buSzTx/>
              <a:buFontTx/>
              <a:buNone/>
              <a:tabLst/>
              <a:defRPr/>
            </a:pPr>
            <a:r>
              <a:rPr lang="en-AU" i="1" dirty="0" smtClean="0"/>
              <a:t>Australian Medicines Handbook</a:t>
            </a:r>
            <a:r>
              <a:rPr lang="en-AU" dirty="0" smtClean="0"/>
              <a:t> 2014 (online). Adelaide: Australian Medicines Handbook Pty Ltd; 2014 July. Available from: </a:t>
            </a:r>
            <a:r>
              <a:rPr lang="en-AU" dirty="0" smtClean="0">
                <a:hlinkClick r:id="rId3" tooltip="http://www.amh.net.au"/>
              </a:rPr>
              <a:t>http://www.amh.net.au</a:t>
            </a:r>
            <a:endParaRPr lang="en-AU"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17</a:t>
            </a:fld>
            <a:endParaRPr lang="en-AU"/>
          </a:p>
        </p:txBody>
      </p:sp>
    </p:spTree>
    <p:extLst>
      <p:ext uri="{BB962C8B-B14F-4D97-AF65-F5344CB8AC3E}">
        <p14:creationId xmlns:p14="http://schemas.microsoft.com/office/powerpoint/2010/main" val="1313240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pPr marL="171450" indent="-171450">
              <a:buFont typeface="Arial" pitchFamily="34" charset="0"/>
              <a:buChar char="•"/>
            </a:pPr>
            <a:r>
              <a:rPr lang="en-AU" b="0" baseline="0" dirty="0" smtClean="0"/>
              <a:t>Antibiotic resistance is a major concern for modern medicine, and is vastly accelerated by unnecessary and inappropriate use of antibiotics</a:t>
            </a:r>
          </a:p>
          <a:p>
            <a:pPr marL="0" indent="0">
              <a:buFont typeface="Arial" pitchFamily="34" charset="0"/>
              <a:buNone/>
            </a:pPr>
            <a:endParaRPr lang="en-AU" b="0" baseline="0" dirty="0" smtClean="0"/>
          </a:p>
          <a:p>
            <a:r>
              <a:rPr lang="en-AU" b="1" baseline="0" dirty="0" smtClean="0"/>
              <a:t>References for this slide: </a:t>
            </a:r>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18</a:t>
            </a:fld>
            <a:endParaRPr lang="en-AU"/>
          </a:p>
        </p:txBody>
      </p:sp>
    </p:spTree>
    <p:extLst>
      <p:ext uri="{BB962C8B-B14F-4D97-AF65-F5344CB8AC3E}">
        <p14:creationId xmlns:p14="http://schemas.microsoft.com/office/powerpoint/2010/main" val="33455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endParaRPr lang="en-AU" b="0" baseline="0" dirty="0" smtClean="0"/>
          </a:p>
          <a:p>
            <a:endParaRPr lang="en-AU" b="0" baseline="0" dirty="0" smtClean="0"/>
          </a:p>
          <a:p>
            <a:endParaRPr lang="en-AU" b="0" baseline="0" dirty="0" smtClean="0"/>
          </a:p>
          <a:p>
            <a:endParaRPr lang="en-AU" b="0" baseline="0" dirty="0" smtClean="0"/>
          </a:p>
          <a:p>
            <a:endParaRPr lang="en-AU" b="0" baseline="0" dirty="0" smtClean="0"/>
          </a:p>
          <a:p>
            <a:r>
              <a:rPr lang="en-AU" b="1" baseline="0" dirty="0" smtClean="0"/>
              <a:t>References for this slide: </a:t>
            </a:r>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19</a:t>
            </a:fld>
            <a:endParaRPr lang="en-AU"/>
          </a:p>
        </p:txBody>
      </p:sp>
    </p:spTree>
    <p:extLst>
      <p:ext uri="{BB962C8B-B14F-4D97-AF65-F5344CB8AC3E}">
        <p14:creationId xmlns:p14="http://schemas.microsoft.com/office/powerpoint/2010/main" val="347247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endParaRPr lang="en-AU" b="0" baseline="0" dirty="0" smtClean="0"/>
          </a:p>
          <a:p>
            <a:r>
              <a:rPr lang="en-AU" b="0" baseline="0" dirty="0" smtClean="0"/>
              <a:t>Outline the learning objectives for this session, namely to: </a:t>
            </a:r>
          </a:p>
          <a:p>
            <a:pPr marL="171450" indent="-171450">
              <a:buFont typeface="Arial" pitchFamily="34" charset="0"/>
              <a:buChar char="•"/>
            </a:pPr>
            <a:r>
              <a:rPr lang="en-AU" dirty="0" smtClean="0"/>
              <a:t>Define what an antibiotic is</a:t>
            </a:r>
          </a:p>
          <a:p>
            <a:pPr marL="171450" indent="-171450">
              <a:buFont typeface="Arial" pitchFamily="34" charset="0"/>
              <a:buChar char="•"/>
            </a:pPr>
            <a:r>
              <a:rPr lang="en-AU" dirty="0" smtClean="0"/>
              <a:t>List the names of commonly used antibiotics</a:t>
            </a:r>
          </a:p>
          <a:p>
            <a:pPr marL="171450" indent="-171450">
              <a:buFont typeface="Arial" pitchFamily="34" charset="0"/>
              <a:buChar char="•"/>
            </a:pPr>
            <a:r>
              <a:rPr lang="en-AU" dirty="0" smtClean="0"/>
              <a:t>Identify key risks associated with antibiotic use including adverse effects and antibiotic resistance</a:t>
            </a:r>
          </a:p>
          <a:p>
            <a:pPr marL="171450" indent="-171450">
              <a:buFont typeface="Arial" pitchFamily="34" charset="0"/>
              <a:buChar char="•"/>
            </a:pPr>
            <a:r>
              <a:rPr lang="en-AU" dirty="0" smtClean="0"/>
              <a:t>Describe the role of different members of the healthcare team in improving antimicrobial use</a:t>
            </a:r>
            <a:endParaRPr lang="en-AU" b="0" baseline="0" dirty="0" smtClean="0"/>
          </a:p>
          <a:p>
            <a:endParaRPr lang="en-AU" b="0" baseline="0" dirty="0" smtClean="0"/>
          </a:p>
          <a:p>
            <a:r>
              <a:rPr lang="en-AU" b="0" baseline="0" dirty="0" smtClean="0"/>
              <a:t>Ask the audience if they have any learning outcomes they would like to add, and try to cover any additional topics of interest at the end of the presentation. </a:t>
            </a:r>
          </a:p>
        </p:txBody>
      </p:sp>
      <p:sp>
        <p:nvSpPr>
          <p:cNvPr id="4" name="Slide Number Placeholder 3"/>
          <p:cNvSpPr>
            <a:spLocks noGrp="1"/>
          </p:cNvSpPr>
          <p:nvPr>
            <p:ph type="sldNum" sz="quarter" idx="10"/>
          </p:nvPr>
        </p:nvSpPr>
        <p:spPr/>
        <p:txBody>
          <a:bodyPr/>
          <a:lstStyle/>
          <a:p>
            <a:fld id="{C035D718-EE7D-4DDC-A5D8-D5DDF00C8B03}" type="slidenum">
              <a:rPr lang="en-AU" smtClean="0"/>
              <a:t>2</a:t>
            </a:fld>
            <a:endParaRPr lang="en-AU"/>
          </a:p>
        </p:txBody>
      </p:sp>
    </p:spTree>
    <p:extLst>
      <p:ext uri="{BB962C8B-B14F-4D97-AF65-F5344CB8AC3E}">
        <p14:creationId xmlns:p14="http://schemas.microsoft.com/office/powerpoint/2010/main" val="846870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endParaRPr lang="en-AU" b="0" baseline="0" dirty="0" smtClean="0"/>
          </a:p>
          <a:p>
            <a:endParaRPr lang="en-AU" b="0" baseline="0" dirty="0" smtClean="0"/>
          </a:p>
          <a:p>
            <a:endParaRPr lang="en-AU" b="0" baseline="0" dirty="0" smtClean="0"/>
          </a:p>
          <a:p>
            <a:endParaRPr lang="en-AU" b="0" baseline="0" dirty="0" smtClean="0"/>
          </a:p>
          <a:p>
            <a:endParaRPr lang="en-AU" b="0" baseline="0" dirty="0" smtClean="0"/>
          </a:p>
          <a:p>
            <a:r>
              <a:rPr lang="en-AU" b="1" baseline="0" dirty="0" smtClean="0"/>
              <a:t>References for this slide: </a:t>
            </a:r>
          </a:p>
          <a:p>
            <a:r>
              <a:rPr lang="en-AU" dirty="0" smtClean="0"/>
              <a:t>CDC Threat Report</a:t>
            </a:r>
            <a:r>
              <a:rPr lang="en-AU" baseline="0" dirty="0" smtClean="0"/>
              <a:t> – </a:t>
            </a:r>
            <a:r>
              <a:rPr lang="en-AU" i="1" baseline="0" dirty="0" smtClean="0"/>
              <a:t>Antibiotic resistance threats in the United States, 2013  </a:t>
            </a:r>
            <a:r>
              <a:rPr lang="en-AU" dirty="0" smtClean="0"/>
              <a:t>http://www.cdc.gov/drugresistance/threat-report-2013/ </a:t>
            </a:r>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20</a:t>
            </a:fld>
            <a:endParaRPr lang="en-AU"/>
          </a:p>
        </p:txBody>
      </p:sp>
    </p:spTree>
    <p:extLst>
      <p:ext uri="{BB962C8B-B14F-4D97-AF65-F5344CB8AC3E}">
        <p14:creationId xmlns:p14="http://schemas.microsoft.com/office/powerpoint/2010/main" val="1061781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smtClean="0"/>
              <a:t>Educator</a:t>
            </a:r>
            <a:r>
              <a:rPr lang="en-AU" b="1" baseline="0" dirty="0" smtClean="0"/>
              <a:t> notes:</a:t>
            </a:r>
          </a:p>
          <a:p>
            <a:endParaRPr lang="en-AU" b="0" baseline="0" dirty="0" smtClean="0"/>
          </a:p>
          <a:p>
            <a:endParaRPr lang="en-AU" b="0" baseline="0" dirty="0" smtClean="0"/>
          </a:p>
          <a:p>
            <a:endParaRPr lang="en-AU" b="0" baseline="0" dirty="0" smtClean="0"/>
          </a:p>
          <a:p>
            <a:endParaRPr lang="en-AU" b="0" baseline="0" dirty="0" smtClean="0"/>
          </a:p>
          <a:p>
            <a:endParaRPr lang="en-AU" b="0" baseline="0" dirty="0" smtClean="0"/>
          </a:p>
          <a:p>
            <a:r>
              <a:rPr lang="en-AU" b="1" baseline="0" dirty="0" smtClean="0"/>
              <a:t>References for this slide: </a:t>
            </a:r>
          </a:p>
          <a:p>
            <a:endParaRPr lang="en-AU" dirty="0" smtClean="0"/>
          </a:p>
          <a:p>
            <a:r>
              <a:rPr lang="en-AU" dirty="0" smtClean="0"/>
              <a:t>From CDC</a:t>
            </a:r>
            <a:r>
              <a:rPr lang="en-AU" baseline="0" dirty="0" smtClean="0"/>
              <a:t> website re: image (might want to rephrase)</a:t>
            </a:r>
            <a:endParaRPr lang="en-AU" dirty="0" smtClean="0"/>
          </a:p>
          <a:p>
            <a:pPr marL="228600" indent="-228600">
              <a:buAutoNum type="arabicParenBoth"/>
            </a:pPr>
            <a:r>
              <a:rPr lang="en-AU" b="1" dirty="0" smtClean="0">
                <a:effectLst/>
              </a:rPr>
              <a:t> Lots of germs, with some being drug resistant. </a:t>
            </a:r>
          </a:p>
          <a:p>
            <a:pPr marL="228600" indent="-228600">
              <a:buAutoNum type="arabicParenBoth"/>
            </a:pPr>
            <a:r>
              <a:rPr lang="en-AU" b="1" dirty="0" smtClean="0">
                <a:effectLst/>
              </a:rPr>
              <a:t> Antibiotic kill bacteria causing the illness, as well as good bacteria protecting the body from infection. </a:t>
            </a:r>
          </a:p>
          <a:p>
            <a:pPr marL="228600" indent="-228600">
              <a:buAutoNum type="arabicParenBoth"/>
            </a:pPr>
            <a:r>
              <a:rPr lang="en-AU" b="1" dirty="0" smtClean="0">
                <a:effectLst/>
              </a:rPr>
              <a:t> The drug-resistant bacteria remain to grow and take over. </a:t>
            </a:r>
          </a:p>
          <a:p>
            <a:pPr marL="228600" indent="-228600">
              <a:buAutoNum type="arabicParenBoth"/>
            </a:pPr>
            <a:r>
              <a:rPr lang="en-AU" b="1" dirty="0" smtClean="0">
                <a:effectLst/>
              </a:rPr>
              <a:t> Some of the drug-resistant bacteria pass on their drug-resistance to other, non-resistant bacteria, increasing the numbers that are resistant, and causing more problems.</a:t>
            </a:r>
            <a:endParaRPr lang="en-AU" dirty="0"/>
          </a:p>
        </p:txBody>
      </p:sp>
      <p:sp>
        <p:nvSpPr>
          <p:cNvPr id="4" name="Slide Number Placeholder 3"/>
          <p:cNvSpPr>
            <a:spLocks noGrp="1"/>
          </p:cNvSpPr>
          <p:nvPr>
            <p:ph type="sldNum" sz="quarter" idx="10"/>
          </p:nvPr>
        </p:nvSpPr>
        <p:spPr/>
        <p:txBody>
          <a:bodyPr/>
          <a:lstStyle/>
          <a:p>
            <a:fld id="{07A370FD-CFF5-4D8B-8889-82F1A32764F2}" type="slidenum">
              <a:rPr lang="en-AU" smtClean="0"/>
              <a:pPr/>
              <a:t>21</a:t>
            </a:fld>
            <a:endParaRPr lang="en-AU"/>
          </a:p>
        </p:txBody>
      </p:sp>
    </p:spTree>
    <p:extLst>
      <p:ext uri="{BB962C8B-B14F-4D97-AF65-F5344CB8AC3E}">
        <p14:creationId xmlns:p14="http://schemas.microsoft.com/office/powerpoint/2010/main" val="408849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b="1" dirty="0" smtClean="0"/>
              <a:t>Educator</a:t>
            </a:r>
            <a:r>
              <a:rPr lang="en-AU" b="1" baseline="0" dirty="0" smtClean="0"/>
              <a:t> notes:</a:t>
            </a:r>
          </a:p>
          <a:p>
            <a:endParaRPr lang="en-AU" b="0" baseline="0" dirty="0" smtClean="0"/>
          </a:p>
          <a:p>
            <a:r>
              <a:rPr lang="en-AU" i="1" dirty="0" smtClean="0"/>
              <a:t>Selective advantage</a:t>
            </a:r>
          </a:p>
          <a:p>
            <a:pPr lvl="0">
              <a:buFont typeface="Arial" pitchFamily="34" charset="0"/>
              <a:buChar char="•"/>
            </a:pPr>
            <a:r>
              <a:rPr lang="en-AU" dirty="0" smtClean="0"/>
              <a:t>Bacteria that contain DNA encoding resistance can more easily survive and multiply when exposed to antibiotic</a:t>
            </a:r>
          </a:p>
          <a:p>
            <a:pPr>
              <a:buFont typeface="Arial" pitchFamily="34" charset="0"/>
              <a:buChar char="•"/>
            </a:pPr>
            <a:r>
              <a:rPr lang="en-AU" baseline="0" dirty="0" smtClean="0"/>
              <a:t> Genes encoding resistance can be widespread even before antibiotic use e.g. Ampicillin-resistant E. coli in kangaroos and wombats</a:t>
            </a:r>
          </a:p>
          <a:p>
            <a:pPr>
              <a:buFont typeface="Arial" pitchFamily="34" charset="0"/>
              <a:buChar char="•"/>
            </a:pPr>
            <a:r>
              <a:rPr lang="en-AU" baseline="0" dirty="0" smtClean="0"/>
              <a:t> Exposure to the antibiotic means that individual strains can spread efficiently – hospital acquired strains now in community</a:t>
            </a:r>
          </a:p>
          <a:p>
            <a:pPr>
              <a:buFont typeface="Arial" pitchFamily="34" charset="0"/>
              <a:buChar char="•"/>
            </a:pPr>
            <a:r>
              <a:rPr lang="en-AU" baseline="0" dirty="0" smtClean="0"/>
              <a:t> </a:t>
            </a:r>
            <a:r>
              <a:rPr lang="en-AU" dirty="0" smtClean="0"/>
              <a:t>Resistant bacteria then spread (via people, animals, the environment)</a:t>
            </a:r>
          </a:p>
          <a:p>
            <a:pPr>
              <a:buFont typeface="Arial" pitchFamily="34" charset="0"/>
              <a:buChar char="•"/>
            </a:pPr>
            <a:endParaRPr lang="en-AU" dirty="0" smtClean="0"/>
          </a:p>
          <a:p>
            <a:r>
              <a:rPr lang="en-AU" i="1" dirty="0" smtClean="0"/>
              <a:t>Gene transfer</a:t>
            </a:r>
          </a:p>
          <a:p>
            <a:pPr lvl="0">
              <a:buFont typeface="Arial" pitchFamily="34" charset="0"/>
              <a:buChar char="•"/>
            </a:pPr>
            <a:r>
              <a:rPr lang="en-AU" dirty="0" smtClean="0"/>
              <a:t>Bacteria have mechanisms to allow them to share genetic material e.g. conjugation</a:t>
            </a:r>
          </a:p>
          <a:p>
            <a:pPr lvl="0">
              <a:buFont typeface="Arial" pitchFamily="34" charset="0"/>
              <a:buChar char="•"/>
            </a:pPr>
            <a:r>
              <a:rPr lang="en-AU" dirty="0" smtClean="0"/>
              <a:t>Genetic material that encodes antibiotic resistance is often clonal especially when carried within a plasmid</a:t>
            </a:r>
          </a:p>
          <a:p>
            <a:pPr lvl="0">
              <a:buFont typeface="Arial" pitchFamily="34" charset="0"/>
              <a:buNone/>
            </a:pPr>
            <a:endParaRPr lang="en-AU" dirty="0" smtClean="0"/>
          </a:p>
          <a:p>
            <a:r>
              <a:rPr lang="en-AU" i="1" dirty="0" smtClean="0"/>
              <a:t>Cross-resistance</a:t>
            </a:r>
          </a:p>
          <a:p>
            <a:pPr>
              <a:buFont typeface="Arial" pitchFamily="34" charset="0"/>
              <a:buChar char="•"/>
            </a:pPr>
            <a:r>
              <a:rPr lang="en-AU" dirty="0" smtClean="0"/>
              <a:t>Exposure to one antibiotic can help induce resistance to other antibiotics </a:t>
            </a:r>
            <a:r>
              <a:rPr lang="en-AU" dirty="0" smtClean="0">
                <a:sym typeface="Symbol"/>
              </a:rPr>
              <a:t> multi-resistance</a:t>
            </a:r>
            <a:endParaRPr lang="en-AU" b="0" baseline="0" dirty="0" smtClean="0"/>
          </a:p>
          <a:p>
            <a:endParaRPr lang="en-AU" b="0" baseline="0" dirty="0" smtClean="0"/>
          </a:p>
          <a:p>
            <a:endParaRPr lang="en-AU" b="0" baseline="0" dirty="0" smtClean="0"/>
          </a:p>
          <a:p>
            <a:r>
              <a:rPr lang="en-AU" b="1" baseline="0" dirty="0" smtClean="0"/>
              <a:t>References for this slide: </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err="1" smtClean="0"/>
              <a:t>Collignon</a:t>
            </a:r>
            <a:r>
              <a:rPr lang="en-AU" dirty="0" smtClean="0"/>
              <a:t>, P J</a:t>
            </a:r>
            <a:r>
              <a:rPr lang="en-AU" baseline="0" dirty="0" smtClean="0"/>
              <a:t> (2002). </a:t>
            </a:r>
            <a:r>
              <a:rPr lang="nn-NO" dirty="0" smtClean="0"/>
              <a:t>Med J Aust 2002; 177 (6): 325-329.</a:t>
            </a:r>
          </a:p>
          <a:p>
            <a:r>
              <a:rPr lang="en-AU" dirty="0" smtClean="0"/>
              <a:t>https://www.mja.com.au/journal/2002/177/6/11-antibiotic-resistance</a:t>
            </a:r>
          </a:p>
        </p:txBody>
      </p:sp>
      <p:sp>
        <p:nvSpPr>
          <p:cNvPr id="4" name="Slide Number Placeholder 3"/>
          <p:cNvSpPr>
            <a:spLocks noGrp="1"/>
          </p:cNvSpPr>
          <p:nvPr>
            <p:ph type="sldNum" sz="quarter" idx="10"/>
          </p:nvPr>
        </p:nvSpPr>
        <p:spPr/>
        <p:txBody>
          <a:bodyPr/>
          <a:lstStyle/>
          <a:p>
            <a:fld id="{07A370FD-CFF5-4D8B-8889-82F1A32764F2}" type="slidenum">
              <a:rPr lang="en-AU" smtClean="0"/>
              <a:pPr/>
              <a:t>22</a:t>
            </a:fld>
            <a:endParaRPr lang="en-AU"/>
          </a:p>
        </p:txBody>
      </p:sp>
    </p:spTree>
    <p:extLst>
      <p:ext uri="{BB962C8B-B14F-4D97-AF65-F5344CB8AC3E}">
        <p14:creationId xmlns:p14="http://schemas.microsoft.com/office/powerpoint/2010/main" val="2045022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endParaRPr lang="en-AU" b="0" baseline="0" dirty="0" smtClean="0"/>
          </a:p>
          <a:p>
            <a:endParaRPr lang="en-AU" b="0" baseline="0" dirty="0" smtClean="0"/>
          </a:p>
          <a:p>
            <a:endParaRPr lang="en-AU" b="0" baseline="0" dirty="0" smtClean="0"/>
          </a:p>
          <a:p>
            <a:endParaRPr lang="en-AU" b="0" baseline="0" dirty="0" smtClean="0"/>
          </a:p>
          <a:p>
            <a:endParaRPr lang="en-AU" b="0" baseline="0" dirty="0" smtClean="0"/>
          </a:p>
          <a:p>
            <a:r>
              <a:rPr lang="en-AU" b="1" baseline="0" dirty="0" smtClean="0"/>
              <a:t>References for this slide: </a:t>
            </a:r>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23</a:t>
            </a:fld>
            <a:endParaRPr lang="en-AU"/>
          </a:p>
        </p:txBody>
      </p:sp>
    </p:spTree>
    <p:extLst>
      <p:ext uri="{BB962C8B-B14F-4D97-AF65-F5344CB8AC3E}">
        <p14:creationId xmlns:p14="http://schemas.microsoft.com/office/powerpoint/2010/main" val="1740251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baseline="0" dirty="0" smtClean="0"/>
          </a:p>
        </p:txBody>
      </p:sp>
      <p:sp>
        <p:nvSpPr>
          <p:cNvPr id="4" name="Slide Number Placeholder 3"/>
          <p:cNvSpPr>
            <a:spLocks noGrp="1"/>
          </p:cNvSpPr>
          <p:nvPr>
            <p:ph type="sldNum" sz="quarter" idx="10"/>
          </p:nvPr>
        </p:nvSpPr>
        <p:spPr/>
        <p:txBody>
          <a:bodyPr/>
          <a:lstStyle/>
          <a:p>
            <a:fld id="{C035D718-EE7D-4DDC-A5D8-D5DDF00C8B03}" type="slidenum">
              <a:rPr lang="en-AU" smtClean="0"/>
              <a:t>24</a:t>
            </a:fld>
            <a:endParaRPr lang="en-AU"/>
          </a:p>
        </p:txBody>
      </p:sp>
    </p:spTree>
    <p:extLst>
      <p:ext uri="{BB962C8B-B14F-4D97-AF65-F5344CB8AC3E}">
        <p14:creationId xmlns:p14="http://schemas.microsoft.com/office/powerpoint/2010/main" val="2238794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r>
              <a:rPr lang="en-AU" b="0" baseline="0" dirty="0" smtClean="0"/>
              <a:t>Some of these answers reduce the development of antibiotic resistance while others reduce the spread of resistant microbes from patient to patient, therefore the answer is “All of the above”.</a:t>
            </a:r>
          </a:p>
          <a:p>
            <a:endParaRPr lang="en-AU" b="0" baseline="0" dirty="0" smtClean="0"/>
          </a:p>
        </p:txBody>
      </p:sp>
      <p:sp>
        <p:nvSpPr>
          <p:cNvPr id="4" name="Slide Number Placeholder 3"/>
          <p:cNvSpPr>
            <a:spLocks noGrp="1"/>
          </p:cNvSpPr>
          <p:nvPr>
            <p:ph type="sldNum" sz="quarter" idx="10"/>
          </p:nvPr>
        </p:nvSpPr>
        <p:spPr/>
        <p:txBody>
          <a:bodyPr/>
          <a:lstStyle/>
          <a:p>
            <a:fld id="{C035D718-EE7D-4DDC-A5D8-D5DDF00C8B03}" type="slidenum">
              <a:rPr lang="en-AU" smtClean="0"/>
              <a:t>25</a:t>
            </a:fld>
            <a:endParaRPr lang="en-AU"/>
          </a:p>
        </p:txBody>
      </p:sp>
    </p:spTree>
    <p:extLst>
      <p:ext uri="{BB962C8B-B14F-4D97-AF65-F5344CB8AC3E}">
        <p14:creationId xmlns:p14="http://schemas.microsoft.com/office/powerpoint/2010/main" val="2238794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pPr marL="171450" indent="-171450">
              <a:buFont typeface="Arial" panose="020B0604020202020204" pitchFamily="34" charset="0"/>
              <a:buChar char="•"/>
            </a:pPr>
            <a:r>
              <a:rPr lang="en-AU" b="0" baseline="0" dirty="0" smtClean="0"/>
              <a:t>All health professionals can play a role in ensuring antibiotics are used appropriately, with particular emphasis on doctors, pharmacists and nurses</a:t>
            </a:r>
          </a:p>
          <a:p>
            <a:endParaRPr lang="en-AU" b="0" baseline="0" dirty="0" smtClean="0"/>
          </a:p>
          <a:p>
            <a:endParaRPr lang="en-AU" b="0" baseline="0" dirty="0" smtClean="0"/>
          </a:p>
          <a:p>
            <a:endParaRPr lang="en-AU" b="0" baseline="0" dirty="0" smtClean="0"/>
          </a:p>
          <a:p>
            <a:endParaRPr lang="en-AU" b="0" baseline="0" dirty="0" smtClean="0"/>
          </a:p>
          <a:p>
            <a:r>
              <a:rPr lang="en-AU" b="1" baseline="0" dirty="0" smtClean="0"/>
              <a:t>References for this slide: </a:t>
            </a:r>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26</a:t>
            </a:fld>
            <a:endParaRPr lang="en-AU"/>
          </a:p>
        </p:txBody>
      </p:sp>
    </p:spTree>
    <p:extLst>
      <p:ext uri="{BB962C8B-B14F-4D97-AF65-F5344CB8AC3E}">
        <p14:creationId xmlns:p14="http://schemas.microsoft.com/office/powerpoint/2010/main" val="3644539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endParaRPr lang="en-AU" b="1" baseline="0" dirty="0" smtClean="0"/>
          </a:p>
          <a:p>
            <a:r>
              <a:rPr lang="en-AU" b="1" baseline="0" dirty="0" smtClean="0"/>
              <a:t>**Give local examples of how nurses can be or have been involved, and invite your audience to suggest other ideas**</a:t>
            </a:r>
          </a:p>
          <a:p>
            <a:endParaRPr lang="en-AU" b="0" baseline="0" dirty="0" smtClean="0"/>
          </a:p>
          <a:p>
            <a:endParaRPr lang="en-AU" b="0" baseline="0"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27</a:t>
            </a:fld>
            <a:endParaRPr lang="en-AU"/>
          </a:p>
        </p:txBody>
      </p:sp>
    </p:spTree>
    <p:extLst>
      <p:ext uri="{BB962C8B-B14F-4D97-AF65-F5344CB8AC3E}">
        <p14:creationId xmlns:p14="http://schemas.microsoft.com/office/powerpoint/2010/main" val="3344844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baseline="0" dirty="0" smtClean="0"/>
          </a:p>
          <a:p>
            <a:endParaRPr lang="en-AU" b="0" baseline="0" dirty="0" smtClean="0"/>
          </a:p>
          <a:p>
            <a:endParaRPr lang="en-AU" b="0" baseline="0"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28</a:t>
            </a:fld>
            <a:endParaRPr lang="en-AU"/>
          </a:p>
        </p:txBody>
      </p:sp>
    </p:spTree>
    <p:extLst>
      <p:ext uri="{BB962C8B-B14F-4D97-AF65-F5344CB8AC3E}">
        <p14:creationId xmlns:p14="http://schemas.microsoft.com/office/powerpoint/2010/main" val="3029597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baseline="0" dirty="0" smtClean="0"/>
          </a:p>
          <a:p>
            <a:endParaRPr lang="en-AU" b="0" baseline="0" dirty="0" smtClean="0"/>
          </a:p>
          <a:p>
            <a:endParaRPr lang="en-AU" b="0" baseline="0"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29</a:t>
            </a:fld>
            <a:endParaRPr lang="en-AU"/>
          </a:p>
        </p:txBody>
      </p:sp>
    </p:spTree>
    <p:extLst>
      <p:ext uri="{BB962C8B-B14F-4D97-AF65-F5344CB8AC3E}">
        <p14:creationId xmlns:p14="http://schemas.microsoft.com/office/powerpoint/2010/main" val="84760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**Contains animation**</a:t>
            </a:r>
          </a:p>
          <a:p>
            <a:endParaRPr lang="en-AU" b="1" dirty="0" smtClean="0"/>
          </a:p>
          <a:p>
            <a:r>
              <a:rPr lang="en-AU" b="1" dirty="0" smtClean="0"/>
              <a:t>Educator</a:t>
            </a:r>
            <a:r>
              <a:rPr lang="en-AU" b="1" baseline="0" dirty="0" smtClean="0"/>
              <a:t> notes:</a:t>
            </a:r>
          </a:p>
          <a:p>
            <a:pPr marL="171450" indent="-171450">
              <a:buFont typeface="Arial" pitchFamily="34" charset="0"/>
              <a:buChar char="•"/>
            </a:pPr>
            <a:r>
              <a:rPr lang="en-AU" b="0" baseline="0" dirty="0" smtClean="0"/>
              <a:t>Ask the audience what they think the term “antibiotics” means, then click to reveal the definition. These days, the term is most commonly associated with treatment of </a:t>
            </a:r>
            <a:r>
              <a:rPr lang="en-AU" b="0" u="sng" baseline="0" dirty="0" smtClean="0"/>
              <a:t>bacterial</a:t>
            </a:r>
            <a:r>
              <a:rPr lang="en-AU" b="0" baseline="0" dirty="0" smtClean="0"/>
              <a:t> infections.</a:t>
            </a:r>
          </a:p>
          <a:p>
            <a:pPr marL="171450" indent="-171450">
              <a:buFont typeface="Arial" pitchFamily="34" charset="0"/>
              <a:buChar char="•"/>
            </a:pPr>
            <a:r>
              <a:rPr lang="en-AU" b="0" baseline="0" dirty="0" smtClean="0"/>
              <a:t>Click to reveal the common definition for antimicrobial: medicines used to treat bacterial, viral, fungal and parasitic infections</a:t>
            </a:r>
          </a:p>
          <a:p>
            <a:pPr marL="171450" indent="-171450">
              <a:buFont typeface="Arial" pitchFamily="34" charset="0"/>
              <a:buChar char="•"/>
            </a:pPr>
            <a:r>
              <a:rPr lang="en-AU" b="0" baseline="0" dirty="0" smtClean="0"/>
              <a:t>The most commonly used antimicrobials in hospital patients are antibacterials, which will be the focus of this presentation</a:t>
            </a:r>
          </a:p>
          <a:p>
            <a:endParaRPr lang="en-AU" b="0" baseline="0" dirty="0" smtClean="0"/>
          </a:p>
          <a:p>
            <a:endParaRPr lang="en-AU" b="0" baseline="0" dirty="0" smtClean="0"/>
          </a:p>
        </p:txBody>
      </p:sp>
      <p:sp>
        <p:nvSpPr>
          <p:cNvPr id="4" name="Slide Number Placeholder 3"/>
          <p:cNvSpPr>
            <a:spLocks noGrp="1"/>
          </p:cNvSpPr>
          <p:nvPr>
            <p:ph type="sldNum" sz="quarter" idx="10"/>
          </p:nvPr>
        </p:nvSpPr>
        <p:spPr/>
        <p:txBody>
          <a:bodyPr/>
          <a:lstStyle/>
          <a:p>
            <a:fld id="{C035D718-EE7D-4DDC-A5D8-D5DDF00C8B03}" type="slidenum">
              <a:rPr lang="en-AU" smtClean="0"/>
              <a:t>3</a:t>
            </a:fld>
            <a:endParaRPr lang="en-AU"/>
          </a:p>
        </p:txBody>
      </p:sp>
    </p:spTree>
    <p:extLst>
      <p:ext uri="{BB962C8B-B14F-4D97-AF65-F5344CB8AC3E}">
        <p14:creationId xmlns:p14="http://schemas.microsoft.com/office/powerpoint/2010/main" val="4224356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pPr marL="171450" indent="-171450">
              <a:buFont typeface="Arial" panose="020B0604020202020204" pitchFamily="34" charset="0"/>
              <a:buChar char="•"/>
            </a:pPr>
            <a:r>
              <a:rPr lang="en-AU" b="0" baseline="0" dirty="0" smtClean="0"/>
              <a:t>Because of the need for better antimicrobial stewardship in Australia’s hospitals, it is now a standalone criterion within the National Safety &amp; Quality Health Service Standards (i.e. the standards hospitals are measured against during accreditation). This means all hospitals in Australia need an antimicrobial stewardship program, and must be able to demonstrate that they are making efforts to monitor and improve their antibiotic use.</a:t>
            </a:r>
          </a:p>
          <a:p>
            <a:endParaRPr lang="en-AU" b="0" baseline="0" dirty="0" smtClean="0"/>
          </a:p>
          <a:p>
            <a:endParaRPr lang="en-AU" b="0" baseline="0" dirty="0" smtClean="0"/>
          </a:p>
          <a:p>
            <a:endParaRPr lang="en-AU" b="0" baseline="0" dirty="0" smtClean="0"/>
          </a:p>
          <a:p>
            <a:endParaRPr lang="en-AU" b="0" baseline="0" dirty="0" smtClean="0"/>
          </a:p>
          <a:p>
            <a:r>
              <a:rPr lang="en-AU" b="1" baseline="0" dirty="0" smtClean="0"/>
              <a:t>References for this slide: </a:t>
            </a:r>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30</a:t>
            </a:fld>
            <a:endParaRPr lang="en-AU"/>
          </a:p>
        </p:txBody>
      </p:sp>
    </p:spTree>
    <p:extLst>
      <p:ext uri="{BB962C8B-B14F-4D97-AF65-F5344CB8AC3E}">
        <p14:creationId xmlns:p14="http://schemas.microsoft.com/office/powerpoint/2010/main" val="3734967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r>
              <a:rPr lang="en-AU" b="1" baseline="0" dirty="0" smtClean="0"/>
              <a:t>**OPTIONAL SLIDE – this is a good opportunity to discuss some of the ways your own facility is improving antimicrobial use**</a:t>
            </a:r>
          </a:p>
          <a:p>
            <a:endParaRPr lang="en-AU" b="0" baseline="0"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31</a:t>
            </a:fld>
            <a:endParaRPr lang="en-AU"/>
          </a:p>
        </p:txBody>
      </p:sp>
    </p:spTree>
    <p:extLst>
      <p:ext uri="{BB962C8B-B14F-4D97-AF65-F5344CB8AC3E}">
        <p14:creationId xmlns:p14="http://schemas.microsoft.com/office/powerpoint/2010/main" val="3734967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pPr marL="171450" indent="-171450">
              <a:buFont typeface="Arial" panose="020B0604020202020204" pitchFamily="34" charset="0"/>
              <a:buChar char="•"/>
            </a:pPr>
            <a:r>
              <a:rPr lang="en-AU" b="0" baseline="0" dirty="0" smtClean="0"/>
              <a:t>Don’t overestimate how much your patient understands about their treatment – take the time to make sure they have received the right information</a:t>
            </a:r>
          </a:p>
          <a:p>
            <a:endParaRPr lang="en-AU" b="0" baseline="0" dirty="0" smtClean="0"/>
          </a:p>
        </p:txBody>
      </p:sp>
      <p:sp>
        <p:nvSpPr>
          <p:cNvPr id="4" name="Slide Number Placeholder 3"/>
          <p:cNvSpPr>
            <a:spLocks noGrp="1"/>
          </p:cNvSpPr>
          <p:nvPr>
            <p:ph type="sldNum" sz="quarter" idx="10"/>
          </p:nvPr>
        </p:nvSpPr>
        <p:spPr/>
        <p:txBody>
          <a:bodyPr/>
          <a:lstStyle/>
          <a:p>
            <a:fld id="{C035D718-EE7D-4DDC-A5D8-D5DDF00C8B03}" type="slidenum">
              <a:rPr lang="en-AU" smtClean="0"/>
              <a:t>32</a:t>
            </a:fld>
            <a:endParaRPr lang="en-AU"/>
          </a:p>
        </p:txBody>
      </p:sp>
    </p:spTree>
    <p:extLst>
      <p:ext uri="{BB962C8B-B14F-4D97-AF65-F5344CB8AC3E}">
        <p14:creationId xmlns:p14="http://schemas.microsoft.com/office/powerpoint/2010/main" val="2685340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33</a:t>
            </a:fld>
            <a:endParaRPr lang="en-AU"/>
          </a:p>
        </p:txBody>
      </p:sp>
    </p:spTree>
    <p:extLst>
      <p:ext uri="{BB962C8B-B14F-4D97-AF65-F5344CB8AC3E}">
        <p14:creationId xmlns:p14="http://schemas.microsoft.com/office/powerpoint/2010/main" val="2033578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34</a:t>
            </a:fld>
            <a:endParaRPr lang="en-AU"/>
          </a:p>
        </p:txBody>
      </p:sp>
    </p:spTree>
    <p:extLst>
      <p:ext uri="{BB962C8B-B14F-4D97-AF65-F5344CB8AC3E}">
        <p14:creationId xmlns:p14="http://schemas.microsoft.com/office/powerpoint/2010/main" val="2070392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35</a:t>
            </a:fld>
            <a:endParaRPr lang="en-AU"/>
          </a:p>
        </p:txBody>
      </p:sp>
    </p:spTree>
    <p:extLst>
      <p:ext uri="{BB962C8B-B14F-4D97-AF65-F5344CB8AC3E}">
        <p14:creationId xmlns:p14="http://schemas.microsoft.com/office/powerpoint/2010/main" val="3781122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36</a:t>
            </a:fld>
            <a:endParaRPr lang="en-AU"/>
          </a:p>
        </p:txBody>
      </p:sp>
    </p:spTree>
    <p:extLst>
      <p:ext uri="{BB962C8B-B14F-4D97-AF65-F5344CB8AC3E}">
        <p14:creationId xmlns:p14="http://schemas.microsoft.com/office/powerpoint/2010/main" val="924160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pPr marL="0" indent="0">
              <a:buFont typeface="Arial" pitchFamily="34" charset="0"/>
              <a:buNone/>
            </a:pPr>
            <a:r>
              <a:rPr lang="en-AU" b="1" baseline="0" dirty="0" smtClean="0"/>
              <a:t>**Amend slides depending on the types of antimicrobials your audience are likely to be familiar with**</a:t>
            </a:r>
          </a:p>
          <a:p>
            <a:pPr marL="171450" indent="-171450">
              <a:buFont typeface="Arial" pitchFamily="34" charset="0"/>
              <a:buChar char="•"/>
            </a:pPr>
            <a:r>
              <a:rPr lang="en-AU" b="0" baseline="0" dirty="0" smtClean="0"/>
              <a:t>There are many types of antimicrobials used in NSW public hospitals</a:t>
            </a:r>
          </a:p>
          <a:p>
            <a:pPr marL="171450" indent="-171450">
              <a:buFont typeface="Arial" pitchFamily="34" charset="0"/>
              <a:buChar char="•"/>
            </a:pPr>
            <a:r>
              <a:rPr lang="en-AU" b="0" baseline="0" dirty="0" smtClean="0"/>
              <a:t>Some of the more common antibiotics are penicillins, </a:t>
            </a:r>
            <a:r>
              <a:rPr lang="en-AU" b="0" baseline="0" dirty="0" err="1" smtClean="0"/>
              <a:t>cephalosporins</a:t>
            </a:r>
            <a:r>
              <a:rPr lang="en-AU" b="0" baseline="0" dirty="0" smtClean="0"/>
              <a:t> and macrolides. These are used for a range of infections, such as chest infections and skin and soft tissue infections. </a:t>
            </a:r>
          </a:p>
          <a:p>
            <a:pPr marL="171450" indent="-171450">
              <a:buFont typeface="Arial" pitchFamily="34" charset="0"/>
              <a:buChar char="•"/>
            </a:pPr>
            <a:r>
              <a:rPr lang="en-AU" b="0" baseline="0" dirty="0" smtClean="0"/>
              <a:t>Some examples of antibiotics are listed under their respective class, and common brand names are also included. </a:t>
            </a:r>
          </a:p>
          <a:p>
            <a:pPr marL="171450" indent="-171450">
              <a:buFont typeface="Arial" pitchFamily="34" charset="0"/>
              <a:buChar char="•"/>
            </a:pPr>
            <a:r>
              <a:rPr lang="en-AU" b="0" baseline="0" dirty="0" smtClean="0"/>
              <a:t>There are different types of antifungals but one of the most common classes used in hospital patients are the azoles e.g. fluconazole</a:t>
            </a:r>
          </a:p>
          <a:p>
            <a:pPr marL="171450" indent="-171450">
              <a:buFont typeface="Arial" pitchFamily="34" charset="0"/>
              <a:buChar char="•"/>
            </a:pPr>
            <a:r>
              <a:rPr lang="en-AU" b="0" baseline="0" dirty="0" smtClean="0"/>
              <a:t>Antiviral agents used in hospital patients include guanine analogues, such as </a:t>
            </a:r>
            <a:r>
              <a:rPr lang="en-AU" b="0" baseline="0" dirty="0" err="1" smtClean="0"/>
              <a:t>aciclovir</a:t>
            </a:r>
            <a:r>
              <a:rPr lang="en-AU" b="0" baseline="0" dirty="0" smtClean="0"/>
              <a:t>.</a:t>
            </a:r>
          </a:p>
          <a:p>
            <a:pPr marL="171450" indent="-171450">
              <a:buFont typeface="Arial" pitchFamily="34" charset="0"/>
              <a:buChar char="•"/>
            </a:pPr>
            <a:r>
              <a:rPr lang="en-AU" b="0" baseline="0" dirty="0" smtClean="0"/>
              <a:t>Invite your audience to contribute other examples that they might know</a:t>
            </a:r>
          </a:p>
          <a:p>
            <a:endParaRPr lang="en-AU" b="0" baseline="0" dirty="0" smtClean="0"/>
          </a:p>
          <a:p>
            <a:endParaRPr lang="en-AU" b="0" baseline="0" dirty="0" smtClean="0"/>
          </a:p>
          <a:p>
            <a:r>
              <a:rPr lang="en-AU" b="1" baseline="0" dirty="0" smtClean="0"/>
              <a:t>References for this slide: </a:t>
            </a:r>
          </a:p>
          <a:p>
            <a:r>
              <a:rPr lang="en-AU" i="1" dirty="0" smtClean="0"/>
              <a:t>Australian Medicines Handbook</a:t>
            </a:r>
            <a:r>
              <a:rPr lang="en-AU" dirty="0" smtClean="0"/>
              <a:t> 2014 (online). Adelaide: Australian Medicines Handbook Pty Ltd; 2014 July. Available from: </a:t>
            </a:r>
            <a:r>
              <a:rPr lang="en-AU" dirty="0" smtClean="0">
                <a:hlinkClick r:id="rId3" tooltip="http://www.amh.net.au"/>
              </a:rPr>
              <a:t>http://www.amh.net.au</a:t>
            </a:r>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4</a:t>
            </a:fld>
            <a:endParaRPr lang="en-AU"/>
          </a:p>
        </p:txBody>
      </p:sp>
    </p:spTree>
    <p:extLst>
      <p:ext uri="{BB962C8B-B14F-4D97-AF65-F5344CB8AC3E}">
        <p14:creationId xmlns:p14="http://schemas.microsoft.com/office/powerpoint/2010/main" val="19816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**You may wish to add your own data if</a:t>
            </a:r>
            <a:r>
              <a:rPr lang="en-AU" b="1" baseline="0" dirty="0" smtClean="0"/>
              <a:t> available (e.g. from NAPS or a similar point prevalence study)</a:t>
            </a:r>
            <a:endParaRPr lang="en-AU" b="1" dirty="0" smtClean="0"/>
          </a:p>
          <a:p>
            <a:endParaRPr lang="en-AU" b="1" dirty="0" smtClean="0"/>
          </a:p>
          <a:p>
            <a:r>
              <a:rPr lang="en-AU" b="1" dirty="0" smtClean="0"/>
              <a:t>Educator</a:t>
            </a:r>
            <a:r>
              <a:rPr lang="en-AU" b="1" baseline="0" dirty="0" smtClean="0"/>
              <a:t> notes:</a:t>
            </a:r>
          </a:p>
          <a:p>
            <a:pPr marL="171450" indent="-171450">
              <a:buFont typeface="Arial" pitchFamily="34" charset="0"/>
              <a:buChar char="•"/>
            </a:pPr>
            <a:r>
              <a:rPr lang="en-AU" b="0" baseline="0" dirty="0" smtClean="0"/>
              <a:t>This percentage varies between different facilities, but Australian studies suggest 35-50%</a:t>
            </a:r>
          </a:p>
          <a:p>
            <a:endParaRPr lang="en-AU" b="0" baseline="0" dirty="0" smtClean="0"/>
          </a:p>
        </p:txBody>
      </p:sp>
      <p:sp>
        <p:nvSpPr>
          <p:cNvPr id="4" name="Slide Number Placeholder 3"/>
          <p:cNvSpPr>
            <a:spLocks noGrp="1"/>
          </p:cNvSpPr>
          <p:nvPr>
            <p:ph type="sldNum" sz="quarter" idx="10"/>
          </p:nvPr>
        </p:nvSpPr>
        <p:spPr/>
        <p:txBody>
          <a:bodyPr/>
          <a:lstStyle/>
          <a:p>
            <a:fld id="{C035D718-EE7D-4DDC-A5D8-D5DDF00C8B03}" type="slidenum">
              <a:rPr lang="en-AU" smtClean="0"/>
              <a:t>5</a:t>
            </a:fld>
            <a:endParaRPr lang="en-AU"/>
          </a:p>
        </p:txBody>
      </p:sp>
    </p:spTree>
    <p:extLst>
      <p:ext uri="{BB962C8B-B14F-4D97-AF65-F5344CB8AC3E}">
        <p14:creationId xmlns:p14="http://schemas.microsoft.com/office/powerpoint/2010/main" val="4224356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pPr marL="171450" indent="-171450">
              <a:buFont typeface="Arial" pitchFamily="34" charset="0"/>
              <a:buChar char="•"/>
            </a:pPr>
            <a:r>
              <a:rPr lang="en-AU" sz="1600" b="1" baseline="0" dirty="0" smtClean="0">
                <a:solidFill>
                  <a:srgbClr val="FF0000"/>
                </a:solidFill>
              </a:rPr>
              <a:t>There are many reasons to use antibiotics with care, and we will address a them one by one. </a:t>
            </a:r>
          </a:p>
          <a:p>
            <a:pPr marL="171450" indent="-171450">
              <a:buFont typeface="Arial" pitchFamily="34" charset="0"/>
              <a:buChar char="•"/>
            </a:pPr>
            <a:r>
              <a:rPr lang="en-AU" b="0" baseline="0" dirty="0" smtClean="0"/>
              <a:t>The first is to highlight their important role in treating serious and life-threatening infections, as well as common infections which would otherwise get a lot worse without treatment</a:t>
            </a:r>
          </a:p>
        </p:txBody>
      </p:sp>
      <p:sp>
        <p:nvSpPr>
          <p:cNvPr id="4" name="Slide Number Placeholder 3"/>
          <p:cNvSpPr>
            <a:spLocks noGrp="1"/>
          </p:cNvSpPr>
          <p:nvPr>
            <p:ph type="sldNum" sz="quarter" idx="10"/>
          </p:nvPr>
        </p:nvSpPr>
        <p:spPr/>
        <p:txBody>
          <a:bodyPr/>
          <a:lstStyle/>
          <a:p>
            <a:fld id="{C035D718-EE7D-4DDC-A5D8-D5DDF00C8B03}" type="slidenum">
              <a:rPr lang="en-AU" smtClean="0"/>
              <a:t>6</a:t>
            </a:fld>
            <a:endParaRPr lang="en-AU"/>
          </a:p>
        </p:txBody>
      </p:sp>
    </p:spTree>
    <p:extLst>
      <p:ext uri="{BB962C8B-B14F-4D97-AF65-F5344CB8AC3E}">
        <p14:creationId xmlns:p14="http://schemas.microsoft.com/office/powerpoint/2010/main" val="3345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0" baseline="0" dirty="0" smtClean="0"/>
              <a:t>Prior to the availability of antibiotics, many infections were fatal. (E.g. blood stream infections due to Staph. aureus had a mortality rate of 80%!) The discovery of antibiotics led to a huge reduction in deaths and disability due to many infectious diseases.</a:t>
            </a:r>
          </a:p>
          <a:p>
            <a:pPr marL="171450" indent="-171450">
              <a:buFont typeface="Arial" pitchFamily="34" charset="0"/>
              <a:buChar char="•"/>
            </a:pPr>
            <a:r>
              <a:rPr lang="en-AU" b="0" baseline="0" dirty="0" smtClean="0"/>
              <a:t>Today, antibiotics are used to treat a range of infections, from minor to more serious infections.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0" baseline="0" dirty="0" smtClean="0"/>
              <a:t>Sepsis is </a:t>
            </a:r>
            <a:r>
              <a:rPr lang="en-AU" sz="1200" b="0" baseline="0" dirty="0" smtClean="0"/>
              <a:t>a dangerous syndrome caused by the body’s intense, systemic</a:t>
            </a:r>
            <a:r>
              <a:rPr lang="en-AU" sz="1200" dirty="0" smtClean="0"/>
              <a:t> response to an infection. Septic</a:t>
            </a:r>
            <a:r>
              <a:rPr lang="en-AU" sz="1200" baseline="0" dirty="0" smtClean="0"/>
              <a:t> patients often deteriorate very quickly and this condition</a:t>
            </a:r>
            <a:r>
              <a:rPr lang="en-AU" sz="1200" dirty="0" smtClean="0"/>
              <a:t> can result in multi-organ failure and death</a:t>
            </a:r>
            <a:r>
              <a:rPr lang="en-AU" b="0" baseline="0" dirty="0" smtClean="0"/>
              <a:t>. </a:t>
            </a:r>
            <a:r>
              <a:rPr lang="en-AU" dirty="0" smtClean="0"/>
              <a:t>Prompt administration of antibiotics is vital for effective management of sepsis. The goal is to commence antibiotic therapy within the first hour of recognition and diagnosis of sepsis. Delays in administering appropriate antibiotics are associated with increased mortality in patients with septic shock.</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dirty="0" smtClean="0"/>
              <a:t>On</a:t>
            </a:r>
            <a:r>
              <a:rPr lang="en-AU" baseline="0" dirty="0" smtClean="0"/>
              <a:t> the other end of the spectrum, sore throats may be caused by bacteria but don’t routinely require antibiotics, except in high risk patients or selected groups. Guidelines such as </a:t>
            </a:r>
            <a:r>
              <a:rPr lang="en-AU" i="1" baseline="0" dirty="0" smtClean="0"/>
              <a:t>Therapeutic Guidelines: Antibiotic </a:t>
            </a:r>
            <a:r>
              <a:rPr lang="en-AU" baseline="0" dirty="0" smtClean="0"/>
              <a:t>(available online as </a:t>
            </a:r>
            <a:r>
              <a:rPr lang="en-AU" baseline="0" dirty="0" err="1" smtClean="0"/>
              <a:t>eTG</a:t>
            </a:r>
            <a:r>
              <a:rPr lang="en-AU" baseline="0" dirty="0" smtClean="0"/>
              <a:t> complete) can help us assess the appropriateness of antibiotics in common infections.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b="1" baseline="0" dirty="0" smtClean="0"/>
              <a:t>**You may wish to give a demo on how to access the </a:t>
            </a:r>
            <a:r>
              <a:rPr lang="en-AU" b="1" baseline="0" dirty="0" err="1" smtClean="0"/>
              <a:t>eTGs</a:t>
            </a:r>
            <a:r>
              <a:rPr lang="en-AU" b="1" baseline="0" dirty="0" smtClean="0"/>
              <a:t>, and show your audience how to look up a common condition, e.g. cellulitis and interpret the recommendations**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dirty="0" smtClean="0"/>
          </a:p>
          <a:p>
            <a:endParaRPr lang="en-AU" b="0" baseline="0" dirty="0" smtClean="0"/>
          </a:p>
          <a:p>
            <a:r>
              <a:rPr lang="en-AU" b="1" baseline="0" dirty="0" smtClean="0"/>
              <a:t>References for this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Clinical</a:t>
            </a:r>
            <a:r>
              <a:rPr lang="en-AU" sz="1200" baseline="0" dirty="0" smtClean="0"/>
              <a:t> Excellence Commission (2014). </a:t>
            </a:r>
            <a:r>
              <a:rPr lang="en-AU" sz="1200" i="1" baseline="0" dirty="0" smtClean="0"/>
              <a:t>Sepsis Kills clinical presentation adult inpatient. </a:t>
            </a:r>
            <a:r>
              <a:rPr lang="en-AU" sz="1200" i="0" baseline="0" dirty="0" smtClean="0"/>
              <a:t>Sydney: Clinical Excellence Commission. Available at: http://www.cec.health.nsw.gov.au/programs/sepsis/education#education1.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err="1" smtClean="0"/>
              <a:t>Collignon</a:t>
            </a:r>
            <a:r>
              <a:rPr lang="en-AU" sz="1200" dirty="0" smtClean="0"/>
              <a:t>, P (2002). Antibiotic resistance. </a:t>
            </a:r>
            <a:r>
              <a:rPr lang="en-AU" sz="1200" i="1" dirty="0" smtClean="0"/>
              <a:t>Med J </a:t>
            </a:r>
            <a:r>
              <a:rPr lang="en-AU" sz="1200" i="1" dirty="0" err="1" smtClean="0"/>
              <a:t>Aust</a:t>
            </a:r>
            <a:r>
              <a:rPr lang="en-AU" sz="1200" dirty="0" smtClean="0"/>
              <a:t>, 177: 325-329.</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smtClean="0"/>
              <a:t>eTG</a:t>
            </a:r>
            <a:r>
              <a:rPr lang="en-AU" dirty="0" smtClean="0"/>
              <a:t> complete [Internet] (2014). Melbourne: Therapeutic Guidelines Limited. Available at:</a:t>
            </a:r>
            <a:r>
              <a:rPr lang="en-AU" baseline="0" dirty="0" smtClean="0"/>
              <a:t> www.ciap.health.nsw.gov.au (accessed 28 Aug 2014).</a:t>
            </a: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Kumar A, Roberts D, Wood KE, Light B, </a:t>
            </a:r>
            <a:r>
              <a:rPr lang="en-AU" sz="1200" i="0" dirty="0" err="1" smtClean="0"/>
              <a:t>Parrillo</a:t>
            </a:r>
            <a:r>
              <a:rPr lang="en-AU" sz="1200" i="0" dirty="0" smtClean="0"/>
              <a:t> JE, Sharma S, </a:t>
            </a:r>
            <a:r>
              <a:rPr lang="en-AU" sz="1200" i="0" dirty="0" err="1" smtClean="0"/>
              <a:t>Suppes</a:t>
            </a:r>
            <a:r>
              <a:rPr lang="en-AU" sz="1200" i="0" dirty="0" smtClean="0"/>
              <a:t> R, Feinstein D, </a:t>
            </a:r>
            <a:r>
              <a:rPr lang="en-AU" sz="1200" i="0" dirty="0" err="1" smtClean="0"/>
              <a:t>Zanotti</a:t>
            </a:r>
            <a:r>
              <a:rPr lang="en-AU" sz="1200" i="0" dirty="0" smtClean="0"/>
              <a:t> S, </a:t>
            </a:r>
            <a:r>
              <a:rPr lang="en-AU" sz="1200" i="0" dirty="0" err="1" smtClean="0"/>
              <a:t>Taiberg</a:t>
            </a:r>
            <a:r>
              <a:rPr lang="en-AU" sz="1200" i="0" dirty="0" smtClean="0"/>
              <a:t> L, </a:t>
            </a:r>
            <a:r>
              <a:rPr lang="en-AU" sz="1200" i="0" dirty="0" err="1" smtClean="0"/>
              <a:t>Gurka</a:t>
            </a:r>
            <a:r>
              <a:rPr lang="en-AU" sz="1200" i="0" dirty="0" smtClean="0"/>
              <a:t> D, Kumar A, </a:t>
            </a:r>
            <a:r>
              <a:rPr lang="en-AU" sz="1200" i="0" dirty="0" err="1" smtClean="0"/>
              <a:t>Cheang</a:t>
            </a:r>
            <a:r>
              <a:rPr lang="en-AU" sz="1200" i="0" dirty="0" smtClean="0"/>
              <a:t> M. (2006). Duration of hypotension before initiation of effective antimicrobial therapy is the critical determinant of survival in human septic shock. </a:t>
            </a:r>
            <a:r>
              <a:rPr lang="en-AU" sz="1200" i="1" dirty="0" err="1" smtClean="0"/>
              <a:t>Crit</a:t>
            </a:r>
            <a:r>
              <a:rPr lang="en-AU" sz="1200" i="1" dirty="0" smtClean="0"/>
              <a:t> Care Med. </a:t>
            </a:r>
            <a:r>
              <a:rPr lang="en-AU" sz="1200" i="0" dirty="0" smtClean="0"/>
              <a:t>Jun;34(6):1589-96.</a:t>
            </a:r>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7</a:t>
            </a:fld>
            <a:endParaRPr lang="en-AU"/>
          </a:p>
        </p:txBody>
      </p:sp>
    </p:spTree>
    <p:extLst>
      <p:ext uri="{BB962C8B-B14F-4D97-AF65-F5344CB8AC3E}">
        <p14:creationId xmlns:p14="http://schemas.microsoft.com/office/powerpoint/2010/main" val="166341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pPr marL="171450" indent="-171450">
              <a:buFont typeface="Arial" pitchFamily="34" charset="0"/>
              <a:buChar char="•"/>
            </a:pPr>
            <a:r>
              <a:rPr lang="en-AU" b="0" baseline="0" dirty="0" smtClean="0"/>
              <a:t>The second reason to use antibiotics with care is that </a:t>
            </a:r>
            <a:r>
              <a:rPr lang="en-AU" b="0" u="sng" baseline="0" dirty="0" smtClean="0"/>
              <a:t>all antibiotics are different</a:t>
            </a:r>
            <a:r>
              <a:rPr lang="en-AU" b="0" baseline="0" dirty="0" smtClean="0"/>
              <a:t>!</a:t>
            </a:r>
          </a:p>
          <a:p>
            <a:pPr marL="171450" indent="-171450">
              <a:buFont typeface="Arial" pitchFamily="34" charset="0"/>
              <a:buChar char="•"/>
            </a:pPr>
            <a:r>
              <a:rPr lang="en-AU" b="0" baseline="0" dirty="0" smtClean="0"/>
              <a:t>Care must be taken to “match the drug to the bug”</a:t>
            </a:r>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8</a:t>
            </a:fld>
            <a:endParaRPr lang="en-AU"/>
          </a:p>
        </p:txBody>
      </p:sp>
    </p:spTree>
    <p:extLst>
      <p:ext uri="{BB962C8B-B14F-4D97-AF65-F5344CB8AC3E}">
        <p14:creationId xmlns:p14="http://schemas.microsoft.com/office/powerpoint/2010/main" val="3345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Educator</a:t>
            </a:r>
            <a:r>
              <a:rPr lang="en-AU" b="1" baseline="0" dirty="0" smtClean="0"/>
              <a:t> notes:</a:t>
            </a:r>
          </a:p>
          <a:p>
            <a:pPr marL="171450" indent="-171450">
              <a:buFont typeface="Arial" pitchFamily="34" charset="0"/>
              <a:buChar char="•"/>
            </a:pPr>
            <a:r>
              <a:rPr lang="en-AU" b="0" baseline="0" dirty="0" smtClean="0"/>
              <a:t>Using the most appropriate antibiotic for a patient is particularly important, especially in critical illnesses.</a:t>
            </a:r>
          </a:p>
          <a:p>
            <a:pPr marL="171450" indent="-171450">
              <a:buFont typeface="Arial" pitchFamily="34" charset="0"/>
              <a:buChar char="•"/>
            </a:pPr>
            <a:r>
              <a:rPr lang="en-AU" dirty="0" smtClean="0"/>
              <a:t>Many antibiotics </a:t>
            </a:r>
            <a:r>
              <a:rPr lang="en-AU" dirty="0" smtClean="0">
                <a:solidFill>
                  <a:srgbClr val="FF6600"/>
                </a:solidFill>
              </a:rPr>
              <a:t>only work </a:t>
            </a:r>
            <a:r>
              <a:rPr lang="en-AU" dirty="0" smtClean="0"/>
              <a:t>on a specific range of bacteria, and are selected based on the</a:t>
            </a:r>
            <a:r>
              <a:rPr lang="en-AU" baseline="0" dirty="0" smtClean="0"/>
              <a:t> likely pathogens causing the disease.</a:t>
            </a:r>
            <a:endParaRPr lang="en-AU" dirty="0" smtClean="0"/>
          </a:p>
          <a:p>
            <a:pPr marL="171450" indent="-171450">
              <a:buFont typeface="Arial" pitchFamily="34" charset="0"/>
              <a:buChar char="•"/>
            </a:pPr>
            <a:r>
              <a:rPr lang="en-AU" dirty="0" smtClean="0"/>
              <a:t>Taking </a:t>
            </a:r>
            <a:r>
              <a:rPr lang="en-AU" dirty="0" smtClean="0">
                <a:solidFill>
                  <a:srgbClr val="FF6600"/>
                </a:solidFill>
              </a:rPr>
              <a:t>specimens for culture </a:t>
            </a:r>
            <a:r>
              <a:rPr lang="en-AU" dirty="0" smtClean="0"/>
              <a:t>in the micro lab is an important way of finding out what bacteria is causing the infection and what antibiotic is </a:t>
            </a:r>
            <a:r>
              <a:rPr lang="en-AU" dirty="0" smtClean="0">
                <a:solidFill>
                  <a:srgbClr val="FF6600"/>
                </a:solidFill>
              </a:rPr>
              <a:t>most suitable. This may</a:t>
            </a:r>
            <a:r>
              <a:rPr lang="en-AU" baseline="0" dirty="0" smtClean="0">
                <a:solidFill>
                  <a:srgbClr val="FF6600"/>
                </a:solidFill>
              </a:rPr>
              <a:t> include blood specimens, urine specimens, sputum and wound swabs. </a:t>
            </a:r>
            <a:endParaRPr lang="en-AU" dirty="0" smtClean="0">
              <a:solidFill>
                <a:srgbClr val="FF6600"/>
              </a:solidFill>
            </a:endParaRPr>
          </a:p>
          <a:p>
            <a:pPr marL="171450" indent="-171450">
              <a:buFont typeface="Arial" pitchFamily="34" charset="0"/>
              <a:buChar char="•"/>
            </a:pPr>
            <a:r>
              <a:rPr lang="en-AU" dirty="0" smtClean="0"/>
              <a:t>Broad</a:t>
            </a:r>
            <a:r>
              <a:rPr lang="en-AU" baseline="0" dirty="0" smtClean="0"/>
              <a:t> spectrum antibiotics are those that are effective against a wide range of bacteria. It is important to reserve these </a:t>
            </a:r>
            <a:r>
              <a:rPr lang="en-AU" dirty="0" smtClean="0"/>
              <a:t>antibiotics</a:t>
            </a:r>
            <a:r>
              <a:rPr lang="en-AU" baseline="0" dirty="0" smtClean="0"/>
              <a:t> </a:t>
            </a:r>
            <a:r>
              <a:rPr lang="en-AU" dirty="0" smtClean="0"/>
              <a:t>for serious infections where the likely organism is not known, as it will keep them effective for longer</a:t>
            </a:r>
            <a:r>
              <a:rPr lang="en-AU" baseline="0" dirty="0" smtClean="0"/>
              <a:t> and minimise the risk of affecting non-harmful bacteria in the patient’s body.</a:t>
            </a:r>
            <a:endParaRPr lang="en-AU" dirty="0" smtClean="0"/>
          </a:p>
          <a:p>
            <a:pPr marL="171450" indent="-171450">
              <a:buFont typeface="Arial" pitchFamily="34" charset="0"/>
              <a:buChar char="•"/>
            </a:pPr>
            <a:r>
              <a:rPr lang="en-AU" dirty="0" smtClean="0">
                <a:solidFill>
                  <a:srgbClr val="FF6600"/>
                </a:solidFill>
              </a:rPr>
              <a:t>Guidelines</a:t>
            </a:r>
            <a:r>
              <a:rPr lang="en-AU" dirty="0" smtClean="0"/>
              <a:t> provide assistance in selecting the most suitable antibiotic until microbiology results are known.</a:t>
            </a:r>
          </a:p>
          <a:p>
            <a:endParaRPr lang="en-AU" b="0" baseline="0" dirty="0" smtClean="0"/>
          </a:p>
        </p:txBody>
      </p:sp>
      <p:sp>
        <p:nvSpPr>
          <p:cNvPr id="4" name="Slide Number Placeholder 3"/>
          <p:cNvSpPr>
            <a:spLocks noGrp="1"/>
          </p:cNvSpPr>
          <p:nvPr>
            <p:ph type="sldNum" sz="quarter" idx="10"/>
          </p:nvPr>
        </p:nvSpPr>
        <p:spPr/>
        <p:txBody>
          <a:bodyPr/>
          <a:lstStyle/>
          <a:p>
            <a:fld id="{C035D718-EE7D-4DDC-A5D8-D5DDF00C8B03}" type="slidenum">
              <a:rPr lang="en-AU" smtClean="0"/>
              <a:t>9</a:t>
            </a:fld>
            <a:endParaRPr lang="en-AU"/>
          </a:p>
        </p:txBody>
      </p:sp>
    </p:spTree>
    <p:extLst>
      <p:ext uri="{BB962C8B-B14F-4D97-AF65-F5344CB8AC3E}">
        <p14:creationId xmlns:p14="http://schemas.microsoft.com/office/powerpoint/2010/main" val="138359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5616" y="332656"/>
            <a:ext cx="7772400" cy="1470025"/>
          </a:xfrm>
        </p:spPr>
        <p:txBody>
          <a:bodyPr/>
          <a:lstStyle>
            <a:lvl1pPr>
              <a:defRPr baseline="0"/>
            </a:lvl1pPr>
          </a:lstStyle>
          <a:p>
            <a:r>
              <a:rPr lang="en-US" dirty="0" smtClean="0"/>
              <a:t>Click to edit slide master title</a:t>
            </a:r>
            <a:endParaRPr lang="en-AU" dirty="0"/>
          </a:p>
        </p:txBody>
      </p:sp>
      <p:sp>
        <p:nvSpPr>
          <p:cNvPr id="3" name="Subtitle 2"/>
          <p:cNvSpPr>
            <a:spLocks noGrp="1"/>
          </p:cNvSpPr>
          <p:nvPr>
            <p:ph type="subTitle" idx="1" hasCustomPrompt="1"/>
          </p:nvPr>
        </p:nvSpPr>
        <p:spPr>
          <a:xfrm>
            <a:off x="2483768" y="2060848"/>
            <a:ext cx="6400800" cy="1752600"/>
          </a:xfrm>
        </p:spPr>
        <p:txBody>
          <a:bodyPr/>
          <a:lstStyle>
            <a:lvl1pPr marL="0" indent="0" algn="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master subtitle text</a:t>
            </a:r>
            <a:endParaRPr lang="en-AU" dirty="0"/>
          </a:p>
        </p:txBody>
      </p:sp>
    </p:spTree>
    <p:extLst>
      <p:ext uri="{BB962C8B-B14F-4D97-AF65-F5344CB8AC3E}">
        <p14:creationId xmlns:p14="http://schemas.microsoft.com/office/powerpoint/2010/main" val="443936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836712"/>
            <a:ext cx="7772400" cy="1470025"/>
          </a:xfrm>
        </p:spPr>
        <p:txBody>
          <a:bodyPr>
            <a:normAutofit/>
          </a:bodyPr>
          <a:lstStyle>
            <a:lvl1pPr algn="l">
              <a:defRPr sz="4400" baseline="0"/>
            </a:lvl1pPr>
          </a:lstStyle>
          <a:p>
            <a:r>
              <a:rPr lang="en-US" dirty="0" smtClean="0"/>
              <a:t>Click to edit slide title</a:t>
            </a:r>
            <a:endParaRPr lang="en-AU" dirty="0"/>
          </a:p>
        </p:txBody>
      </p:sp>
      <p:sp>
        <p:nvSpPr>
          <p:cNvPr id="5" name="Footer Placeholder 4"/>
          <p:cNvSpPr>
            <a:spLocks noGrp="1"/>
          </p:cNvSpPr>
          <p:nvPr>
            <p:ph type="ftr" sz="quarter" idx="11"/>
          </p:nvPr>
        </p:nvSpPr>
        <p:spPr/>
        <p:txBody>
          <a:bodyPr/>
          <a:lstStyle/>
          <a:p>
            <a:r>
              <a:rPr lang="en-AU" dirty="0" smtClean="0"/>
              <a:t>PRESENTATION NAME – MONTH YYYY</a:t>
            </a:r>
          </a:p>
          <a:p>
            <a:r>
              <a:rPr lang="en-AU" dirty="0" smtClean="0"/>
              <a:t>PRESENTER NAME</a:t>
            </a:r>
            <a:endParaRPr lang="en-AU" dirty="0"/>
          </a:p>
        </p:txBody>
      </p:sp>
      <p:sp>
        <p:nvSpPr>
          <p:cNvPr id="6" name="Slide Number Placeholder 5"/>
          <p:cNvSpPr>
            <a:spLocks noGrp="1"/>
          </p:cNvSpPr>
          <p:nvPr>
            <p:ph type="sldNum" sz="quarter" idx="12"/>
          </p:nvPr>
        </p:nvSpPr>
        <p:spPr/>
        <p:txBody>
          <a:bodyPr/>
          <a:lstStyle/>
          <a:p>
            <a:fld id="{FCA80E15-78A4-492C-A1D5-E96D386E05C8}" type="slidenum">
              <a:rPr lang="en-AU" smtClean="0"/>
              <a:t>‹#›</a:t>
            </a:fld>
            <a:endParaRPr lang="en-AU"/>
          </a:p>
        </p:txBody>
      </p:sp>
      <p:sp>
        <p:nvSpPr>
          <p:cNvPr id="7" name="Subtitle 2"/>
          <p:cNvSpPr txBox="1">
            <a:spLocks/>
          </p:cNvSpPr>
          <p:nvPr userDrawn="1"/>
        </p:nvSpPr>
        <p:spPr>
          <a:xfrm>
            <a:off x="1331640" y="2564904"/>
            <a:ext cx="6400800" cy="15841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AU" dirty="0" smtClean="0"/>
          </a:p>
        </p:txBody>
      </p:sp>
      <p:sp>
        <p:nvSpPr>
          <p:cNvPr id="8" name="Content Placeholder 2"/>
          <p:cNvSpPr>
            <a:spLocks noGrp="1"/>
          </p:cNvSpPr>
          <p:nvPr>
            <p:ph idx="1"/>
          </p:nvPr>
        </p:nvSpPr>
        <p:spPr>
          <a:xfrm>
            <a:off x="683568" y="2780929"/>
            <a:ext cx="7776864" cy="2376264"/>
          </a:xfrm>
        </p:spPr>
        <p:txBody>
          <a:bodyPr>
            <a:normAutofit/>
          </a:bodyPr>
          <a:lstStyle>
            <a:lvl1pPr marL="0" indent="0" algn="l">
              <a:buNone/>
              <a:defRPr sz="3200">
                <a:solidFill>
                  <a:schemeClr val="tx1">
                    <a:lumMod val="50000"/>
                    <a:lumOff val="50000"/>
                  </a:schemeClr>
                </a:solidFill>
              </a:defRPr>
            </a:lvl1pPr>
            <a:lvl2pPr marL="457200" indent="0" algn="ctr">
              <a:buNone/>
              <a:defRPr sz="2400"/>
            </a:lvl2pPr>
            <a:lvl3pPr marL="914400" indent="0" algn="ctr">
              <a:buNone/>
              <a:defRPr sz="2000"/>
            </a:lvl3pPr>
          </a:lstStyle>
          <a:p>
            <a:pPr lvl="0"/>
            <a:r>
              <a:rPr lang="en-US" dirty="0" smtClean="0"/>
              <a:t>Click to edit Master text styles</a:t>
            </a:r>
          </a:p>
        </p:txBody>
      </p:sp>
    </p:spTree>
    <p:extLst>
      <p:ext uri="{BB962C8B-B14F-4D97-AF65-F5344CB8AC3E}">
        <p14:creationId xmlns:p14="http://schemas.microsoft.com/office/powerpoint/2010/main" val="38525718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dirty="0" smtClean="0"/>
              <a:t>PRESENTATION NAME – MONTH YYYY</a:t>
            </a:r>
          </a:p>
          <a:p>
            <a:r>
              <a:rPr lang="en-AU" dirty="0" smtClean="0"/>
              <a:t>PRESENTER NAME</a:t>
            </a:r>
            <a:endParaRPr lang="en-AU" dirty="0"/>
          </a:p>
        </p:txBody>
      </p:sp>
      <p:sp>
        <p:nvSpPr>
          <p:cNvPr id="2" name="Title 1"/>
          <p:cNvSpPr>
            <a:spLocks noGrp="1"/>
          </p:cNvSpPr>
          <p:nvPr>
            <p:ph type="title" hasCustomPrompt="1"/>
          </p:nvPr>
        </p:nvSpPr>
        <p:spPr>
          <a:xfrm>
            <a:off x="457200" y="274638"/>
            <a:ext cx="8229600" cy="850106"/>
          </a:xfrm>
        </p:spPr>
        <p:txBody>
          <a:bodyPr>
            <a:noAutofit/>
          </a:bodyPr>
          <a:lstStyle>
            <a:lvl1pPr>
              <a:defRPr sz="4400"/>
            </a:lvl1pPr>
          </a:lstStyle>
          <a:p>
            <a:r>
              <a:rPr lang="en-US" dirty="0" smtClean="0"/>
              <a:t>Click to edit slide master title</a:t>
            </a:r>
            <a:endParaRPr lang="en-AU" dirty="0"/>
          </a:p>
        </p:txBody>
      </p:sp>
      <p:sp>
        <p:nvSpPr>
          <p:cNvPr id="3" name="Content Placeholder 2"/>
          <p:cNvSpPr>
            <a:spLocks noGrp="1"/>
          </p:cNvSpPr>
          <p:nvPr>
            <p:ph idx="1"/>
          </p:nvPr>
        </p:nvSpPr>
        <p:spPr>
          <a:xfrm>
            <a:off x="467544" y="1268760"/>
            <a:ext cx="8229600" cy="4857403"/>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FCA80E15-78A4-492C-A1D5-E96D386E05C8}" type="slidenum">
              <a:rPr lang="en-AU" smtClean="0"/>
              <a:t>‹#›</a:t>
            </a:fld>
            <a:endParaRPr lang="en-AU"/>
          </a:p>
        </p:txBody>
      </p:sp>
    </p:spTree>
    <p:extLst>
      <p:ext uri="{BB962C8B-B14F-4D97-AF65-F5344CB8AC3E}">
        <p14:creationId xmlns:p14="http://schemas.microsoft.com/office/powerpoint/2010/main" val="26510238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dirty="0" smtClean="0"/>
              <a:t>PRESENTATION NAME – MONTH YYYY</a:t>
            </a:r>
          </a:p>
          <a:p>
            <a:r>
              <a:rPr lang="en-AU" dirty="0" smtClean="0"/>
              <a:t>PRESENTER NAME</a:t>
            </a:r>
            <a:endParaRPr lang="en-AU" dirty="0"/>
          </a:p>
        </p:txBody>
      </p:sp>
      <p:sp>
        <p:nvSpPr>
          <p:cNvPr id="3" name="Content Placeholder 2"/>
          <p:cNvSpPr>
            <a:spLocks noGrp="1"/>
          </p:cNvSpPr>
          <p:nvPr>
            <p:ph sz="half" idx="1"/>
          </p:nvPr>
        </p:nvSpPr>
        <p:spPr>
          <a:xfrm>
            <a:off x="457200" y="1196752"/>
            <a:ext cx="4038600" cy="4929411"/>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196752"/>
            <a:ext cx="4038600" cy="4929411"/>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FCA80E15-78A4-492C-A1D5-E96D386E05C8}" type="slidenum">
              <a:rPr lang="en-AU" smtClean="0"/>
              <a:t>‹#›</a:t>
            </a:fld>
            <a:endParaRPr lang="en-AU"/>
          </a:p>
        </p:txBody>
      </p:sp>
      <p:sp>
        <p:nvSpPr>
          <p:cNvPr id="12" name="Title 1"/>
          <p:cNvSpPr>
            <a:spLocks noGrp="1"/>
          </p:cNvSpPr>
          <p:nvPr>
            <p:ph type="title" hasCustomPrompt="1"/>
          </p:nvPr>
        </p:nvSpPr>
        <p:spPr>
          <a:xfrm>
            <a:off x="457200" y="274638"/>
            <a:ext cx="8229600" cy="850106"/>
          </a:xfrm>
        </p:spPr>
        <p:txBody>
          <a:bodyPr>
            <a:noAutofit/>
          </a:bodyPr>
          <a:lstStyle>
            <a:lvl1pPr>
              <a:defRPr sz="4400"/>
            </a:lvl1pPr>
          </a:lstStyle>
          <a:p>
            <a:r>
              <a:rPr lang="en-US" dirty="0" smtClean="0"/>
              <a:t>Click to edit slide master title</a:t>
            </a:r>
            <a:endParaRPr lang="en-AU" dirty="0"/>
          </a:p>
        </p:txBody>
      </p:sp>
    </p:spTree>
    <p:extLst>
      <p:ext uri="{BB962C8B-B14F-4D97-AF65-F5344CB8AC3E}">
        <p14:creationId xmlns:p14="http://schemas.microsoft.com/office/powerpoint/2010/main" val="16886294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AU" dirty="0" smtClean="0"/>
              <a:t>PRESENTATION NAME – MONTH YYYY</a:t>
            </a:r>
          </a:p>
          <a:p>
            <a:r>
              <a:rPr lang="en-AU" dirty="0" smtClean="0"/>
              <a:t>PRESENTER NAME</a:t>
            </a:r>
            <a:endParaRPr lang="en-AU" dirty="0"/>
          </a:p>
        </p:txBody>
      </p:sp>
      <p:sp>
        <p:nvSpPr>
          <p:cNvPr id="3" name="Text Placeholder 2"/>
          <p:cNvSpPr>
            <a:spLocks noGrp="1"/>
          </p:cNvSpPr>
          <p:nvPr>
            <p:ph type="body" idx="1" hasCustomPrompt="1"/>
          </p:nvPr>
        </p:nvSpPr>
        <p:spPr>
          <a:xfrm>
            <a:off x="467544" y="1196752"/>
            <a:ext cx="4032448" cy="639762"/>
          </a:xfrm>
          <a:solidFill>
            <a:srgbClr val="006666"/>
          </a:solidFill>
        </p:spPr>
        <p:txBody>
          <a:bodyPr anchor="b">
            <a:normAutofit/>
          </a:bodyPr>
          <a:lstStyle>
            <a:lvl1pPr marL="0" indent="0">
              <a:buNone/>
              <a:defRPr sz="20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slide master text styles</a:t>
            </a:r>
          </a:p>
        </p:txBody>
      </p:sp>
      <p:sp>
        <p:nvSpPr>
          <p:cNvPr id="4" name="Content Placeholder 3"/>
          <p:cNvSpPr>
            <a:spLocks noGrp="1"/>
          </p:cNvSpPr>
          <p:nvPr>
            <p:ph sz="half" idx="2"/>
          </p:nvPr>
        </p:nvSpPr>
        <p:spPr>
          <a:xfrm>
            <a:off x="457200" y="1844824"/>
            <a:ext cx="4040188" cy="4281339"/>
          </a:xfrm>
          <a:noFill/>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4"/>
          </p:nvPr>
        </p:nvSpPr>
        <p:spPr>
          <a:xfrm>
            <a:off x="4645025" y="1844825"/>
            <a:ext cx="4041775" cy="4320479"/>
          </a:xfrm>
          <a:noFill/>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FCA80E15-78A4-492C-A1D5-E96D386E05C8}" type="slidenum">
              <a:rPr lang="en-AU" smtClean="0"/>
              <a:t>‹#›</a:t>
            </a:fld>
            <a:endParaRPr lang="en-AU"/>
          </a:p>
        </p:txBody>
      </p:sp>
      <p:sp>
        <p:nvSpPr>
          <p:cNvPr id="14" name="Title 1"/>
          <p:cNvSpPr>
            <a:spLocks noGrp="1"/>
          </p:cNvSpPr>
          <p:nvPr>
            <p:ph type="title" hasCustomPrompt="1"/>
          </p:nvPr>
        </p:nvSpPr>
        <p:spPr>
          <a:xfrm>
            <a:off x="457200" y="274638"/>
            <a:ext cx="8229600" cy="850106"/>
          </a:xfrm>
        </p:spPr>
        <p:txBody>
          <a:bodyPr>
            <a:noAutofit/>
          </a:bodyPr>
          <a:lstStyle>
            <a:lvl1pPr>
              <a:defRPr sz="4400"/>
            </a:lvl1pPr>
          </a:lstStyle>
          <a:p>
            <a:r>
              <a:rPr lang="en-US" dirty="0" smtClean="0"/>
              <a:t>Click to edit slide master title</a:t>
            </a:r>
            <a:endParaRPr lang="en-AU" dirty="0"/>
          </a:p>
        </p:txBody>
      </p:sp>
      <p:sp>
        <p:nvSpPr>
          <p:cNvPr id="15" name="Text Placeholder 2"/>
          <p:cNvSpPr>
            <a:spLocks noGrp="1"/>
          </p:cNvSpPr>
          <p:nvPr>
            <p:ph type="body" idx="13" hasCustomPrompt="1"/>
          </p:nvPr>
        </p:nvSpPr>
        <p:spPr>
          <a:xfrm>
            <a:off x="4644008" y="1196752"/>
            <a:ext cx="4040188" cy="639762"/>
          </a:xfrm>
          <a:solidFill>
            <a:srgbClr val="006666"/>
          </a:solidFill>
        </p:spPr>
        <p:txBody>
          <a:bodyPr anchor="b">
            <a:normAutofit/>
          </a:bodyPr>
          <a:lstStyle>
            <a:lvl1pPr marL="0" indent="0">
              <a:buNone/>
              <a:defRPr sz="20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slide master text styles</a:t>
            </a:r>
          </a:p>
        </p:txBody>
      </p:sp>
    </p:spTree>
    <p:extLst>
      <p:ext uri="{BB962C8B-B14F-4D97-AF65-F5344CB8AC3E}">
        <p14:creationId xmlns:p14="http://schemas.microsoft.com/office/powerpoint/2010/main" val="40448674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smtClean="0"/>
              <a:t>PRESENTATION NAME – MONTH YYYY</a:t>
            </a:r>
          </a:p>
          <a:p>
            <a:r>
              <a:rPr lang="en-AU" dirty="0" smtClean="0"/>
              <a:t>PRESENTER NAME</a:t>
            </a:r>
            <a:endParaRPr lang="en-AU" dirty="0"/>
          </a:p>
        </p:txBody>
      </p:sp>
      <p:sp>
        <p:nvSpPr>
          <p:cNvPr id="5" name="Slide Number Placeholder 4"/>
          <p:cNvSpPr>
            <a:spLocks noGrp="1"/>
          </p:cNvSpPr>
          <p:nvPr>
            <p:ph type="sldNum" sz="quarter" idx="12"/>
          </p:nvPr>
        </p:nvSpPr>
        <p:spPr/>
        <p:txBody>
          <a:bodyPr/>
          <a:lstStyle/>
          <a:p>
            <a:fld id="{FCA80E15-78A4-492C-A1D5-E96D386E05C8}" type="slidenum">
              <a:rPr lang="en-AU" smtClean="0"/>
              <a:t>‹#›</a:t>
            </a:fld>
            <a:endParaRPr lang="en-AU"/>
          </a:p>
        </p:txBody>
      </p:sp>
      <p:sp>
        <p:nvSpPr>
          <p:cNvPr id="10" name="Title 1"/>
          <p:cNvSpPr>
            <a:spLocks noGrp="1"/>
          </p:cNvSpPr>
          <p:nvPr>
            <p:ph type="title" hasCustomPrompt="1"/>
          </p:nvPr>
        </p:nvSpPr>
        <p:spPr>
          <a:xfrm>
            <a:off x="457200" y="274638"/>
            <a:ext cx="8229600" cy="850106"/>
          </a:xfrm>
        </p:spPr>
        <p:txBody>
          <a:bodyPr>
            <a:noAutofit/>
          </a:bodyPr>
          <a:lstStyle>
            <a:lvl1pPr>
              <a:defRPr sz="4400"/>
            </a:lvl1pPr>
          </a:lstStyle>
          <a:p>
            <a:r>
              <a:rPr lang="en-US" dirty="0" smtClean="0"/>
              <a:t>Click to edit slide master title</a:t>
            </a:r>
            <a:endParaRPr lang="en-AU" dirty="0"/>
          </a:p>
        </p:txBody>
      </p:sp>
    </p:spTree>
    <p:extLst>
      <p:ext uri="{BB962C8B-B14F-4D97-AF65-F5344CB8AC3E}">
        <p14:creationId xmlns:p14="http://schemas.microsoft.com/office/powerpoint/2010/main" val="31440124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dirty="0" smtClean="0"/>
              <a:t>PRESENTATION NAME – MONTH YYYY</a:t>
            </a:r>
          </a:p>
          <a:p>
            <a:r>
              <a:rPr lang="en-AU" dirty="0" smtClean="0"/>
              <a:t>PRESENTER NAME</a:t>
            </a:r>
            <a:endParaRPr lang="en-AU" dirty="0"/>
          </a:p>
        </p:txBody>
      </p:sp>
      <p:sp>
        <p:nvSpPr>
          <p:cNvPr id="4" name="Slide Number Placeholder 3"/>
          <p:cNvSpPr>
            <a:spLocks noGrp="1"/>
          </p:cNvSpPr>
          <p:nvPr>
            <p:ph type="sldNum" sz="quarter" idx="12"/>
          </p:nvPr>
        </p:nvSpPr>
        <p:spPr/>
        <p:txBody>
          <a:bodyPr/>
          <a:lstStyle/>
          <a:p>
            <a:fld id="{FCA80E15-78A4-492C-A1D5-E96D386E05C8}" type="slidenum">
              <a:rPr lang="en-AU" smtClean="0"/>
              <a:t>‹#›</a:t>
            </a:fld>
            <a:endParaRPr lang="en-AU"/>
          </a:p>
        </p:txBody>
      </p:sp>
    </p:spTree>
    <p:extLst>
      <p:ext uri="{BB962C8B-B14F-4D97-AF65-F5344CB8AC3E}">
        <p14:creationId xmlns:p14="http://schemas.microsoft.com/office/powerpoint/2010/main" val="7266534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5301208"/>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683568" y="836712"/>
            <a:ext cx="7772400" cy="1470025"/>
          </a:xfrm>
        </p:spPr>
        <p:txBody>
          <a:bodyPr>
            <a:normAutofit/>
          </a:bodyPr>
          <a:lstStyle>
            <a:lvl1pPr algn="l">
              <a:defRPr sz="4400" baseline="0">
                <a:solidFill>
                  <a:schemeClr val="bg1"/>
                </a:solidFill>
              </a:defRPr>
            </a:lvl1pPr>
          </a:lstStyle>
          <a:p>
            <a:r>
              <a:rPr lang="en-US" dirty="0" smtClean="0"/>
              <a:t>Click to edit slide title</a:t>
            </a:r>
            <a:endParaRPr lang="en-AU" dirty="0"/>
          </a:p>
        </p:txBody>
      </p:sp>
      <p:sp>
        <p:nvSpPr>
          <p:cNvPr id="5" name="Footer Placeholder 4"/>
          <p:cNvSpPr>
            <a:spLocks noGrp="1"/>
          </p:cNvSpPr>
          <p:nvPr>
            <p:ph type="ftr" sz="quarter" idx="11"/>
          </p:nvPr>
        </p:nvSpPr>
        <p:spPr/>
        <p:txBody>
          <a:bodyPr/>
          <a:lstStyle/>
          <a:p>
            <a:r>
              <a:rPr lang="en-AU" dirty="0" smtClean="0"/>
              <a:t>PRESENTATION NAME – MONTH YYYY</a:t>
            </a:r>
          </a:p>
          <a:p>
            <a:r>
              <a:rPr lang="en-AU" dirty="0" smtClean="0"/>
              <a:t>PRESENTER NAME</a:t>
            </a:r>
            <a:endParaRPr lang="en-AU" dirty="0"/>
          </a:p>
        </p:txBody>
      </p:sp>
      <p:sp>
        <p:nvSpPr>
          <p:cNvPr id="6" name="Slide Number Placeholder 5"/>
          <p:cNvSpPr>
            <a:spLocks noGrp="1"/>
          </p:cNvSpPr>
          <p:nvPr>
            <p:ph type="sldNum" sz="quarter" idx="12"/>
          </p:nvPr>
        </p:nvSpPr>
        <p:spPr/>
        <p:txBody>
          <a:bodyPr/>
          <a:lstStyle/>
          <a:p>
            <a:fld id="{FCA80E15-78A4-492C-A1D5-E96D386E05C8}" type="slidenum">
              <a:rPr lang="en-AU" smtClean="0"/>
              <a:t>‹#›</a:t>
            </a:fld>
            <a:endParaRPr lang="en-AU"/>
          </a:p>
        </p:txBody>
      </p:sp>
      <p:sp>
        <p:nvSpPr>
          <p:cNvPr id="7" name="Subtitle 2"/>
          <p:cNvSpPr txBox="1">
            <a:spLocks/>
          </p:cNvSpPr>
          <p:nvPr userDrawn="1"/>
        </p:nvSpPr>
        <p:spPr>
          <a:xfrm>
            <a:off x="1331640" y="2564904"/>
            <a:ext cx="6400800" cy="15841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AU" dirty="0" smtClean="0"/>
          </a:p>
        </p:txBody>
      </p:sp>
      <p:sp>
        <p:nvSpPr>
          <p:cNvPr id="8" name="Content Placeholder 2"/>
          <p:cNvSpPr>
            <a:spLocks noGrp="1"/>
          </p:cNvSpPr>
          <p:nvPr>
            <p:ph idx="1"/>
          </p:nvPr>
        </p:nvSpPr>
        <p:spPr>
          <a:xfrm>
            <a:off x="683568" y="3501007"/>
            <a:ext cx="7776864" cy="1656185"/>
          </a:xfrm>
        </p:spPr>
        <p:txBody>
          <a:bodyPr>
            <a:normAutofit/>
          </a:bodyPr>
          <a:lstStyle>
            <a:lvl1pPr marL="0" indent="0" algn="r">
              <a:buNone/>
              <a:defRPr sz="3200">
                <a:solidFill>
                  <a:schemeClr val="bg1"/>
                </a:solidFill>
              </a:defRPr>
            </a:lvl1pPr>
            <a:lvl2pPr marL="457200" indent="0" algn="ctr">
              <a:buNone/>
              <a:defRPr sz="2400"/>
            </a:lvl2pPr>
            <a:lvl3pPr marL="914400" indent="0" algn="ctr">
              <a:buNone/>
              <a:defRPr sz="2000"/>
            </a:lvl3pPr>
          </a:lstStyle>
          <a:p>
            <a:pPr lvl="0"/>
            <a:r>
              <a:rPr lang="en-US" dirty="0" smtClean="0"/>
              <a:t>Click to edit Master text styles</a:t>
            </a:r>
          </a:p>
        </p:txBody>
      </p:sp>
    </p:spTree>
    <p:extLst>
      <p:ext uri="{BB962C8B-B14F-4D97-AF65-F5344CB8AC3E}">
        <p14:creationId xmlns:p14="http://schemas.microsoft.com/office/powerpoint/2010/main" val="19202226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6995" t="-406" r="44326" b="46510"/>
          <a:stretch/>
        </p:blipFill>
        <p:spPr>
          <a:xfrm>
            <a:off x="0" y="0"/>
            <a:ext cx="7003707" cy="6858000"/>
          </a:xfrm>
          <a:prstGeom prst="rect">
            <a:avLst/>
          </a:prstGeom>
        </p:spPr>
      </p:pic>
      <p:sp>
        <p:nvSpPr>
          <p:cNvPr id="5" name="Rectangle 4"/>
          <p:cNvSpPr/>
          <p:nvPr userDrawn="1"/>
        </p:nvSpPr>
        <p:spPr>
          <a:xfrm>
            <a:off x="0" y="0"/>
            <a:ext cx="9144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STYLE TITLE</a:t>
            </a:r>
            <a:endParaRPr lang="en-AU" dirty="0"/>
          </a:p>
        </p:txBody>
      </p:sp>
      <p:sp>
        <p:nvSpPr>
          <p:cNvPr id="3" name="Text Placeholder 2"/>
          <p:cNvSpPr>
            <a:spLocks noGrp="1"/>
          </p:cNvSpPr>
          <p:nvPr>
            <p:ph type="body" idx="1"/>
          </p:nvPr>
        </p:nvSpPr>
        <p:spPr>
          <a:xfrm>
            <a:off x="4211960" y="1600201"/>
            <a:ext cx="4474840" cy="1900808"/>
          </a:xfrm>
          <a:prstGeom prst="rect">
            <a:avLst/>
          </a:prstGeom>
        </p:spPr>
        <p:txBody>
          <a:bodyPr vert="horz" lIns="91440" tIns="45720" rIns="91440" bIns="45720" rtlCol="0">
            <a:normAutofit/>
          </a:bodyPr>
          <a:lstStyle/>
          <a:p>
            <a:pPr lvl="0"/>
            <a:r>
              <a:rPr lang="en-US" dirty="0" smtClean="0"/>
              <a:t> </a:t>
            </a:r>
          </a:p>
        </p:txBody>
      </p:sp>
    </p:spTree>
    <p:extLst>
      <p:ext uri="{BB962C8B-B14F-4D97-AF65-F5344CB8AC3E}">
        <p14:creationId xmlns:p14="http://schemas.microsoft.com/office/powerpoint/2010/main" val="2235580881"/>
      </p:ext>
    </p:extLst>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hf hdr="0" dt="0"/>
  <p:txStyles>
    <p:titleStyle>
      <a:lvl1pPr algn="r" defTabSz="914400" rtl="0" eaLnBrk="1" latinLnBrk="0" hangingPunct="1">
        <a:spcBef>
          <a:spcPct val="0"/>
        </a:spcBef>
        <a:buNone/>
        <a:defRPr sz="3600" kern="1200" baseline="0">
          <a:solidFill>
            <a:schemeClr val="tx1"/>
          </a:solidFill>
          <a:latin typeface="+mj-lt"/>
          <a:ea typeface="+mj-ea"/>
          <a:cs typeface="+mj-cs"/>
        </a:defRPr>
      </a:lvl1pPr>
    </p:titleStyle>
    <p:bodyStyle>
      <a:lvl1pPr marL="0" indent="0" algn="r" defTabSz="914400" rtl="0" eaLnBrk="1" latinLnBrk="0" hangingPunct="1">
        <a:spcBef>
          <a:spcPct val="20000"/>
        </a:spcBef>
        <a:buFont typeface="Arial" pitchFamily="34" charset="0"/>
        <a:buNone/>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6090"/>
          </a:xfrm>
          <a:prstGeom prst="rect">
            <a:avLst/>
          </a:prstGeom>
        </p:spPr>
        <p:txBody>
          <a:bodyPr vert="horz" lIns="91440" tIns="45720" rIns="91440" bIns="45720" rtlCol="0" anchor="ctr">
            <a:normAutofit/>
          </a:bodyPr>
          <a:lstStyle/>
          <a:p>
            <a:r>
              <a:rPr lang="en-US" dirty="0" smtClean="0"/>
              <a:t>Click to edit slide master title</a:t>
            </a:r>
            <a:endParaRPr lang="en-AU"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467544" y="6341407"/>
            <a:ext cx="28956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AU" dirty="0" smtClean="0"/>
              <a:t>PRESENTATION NAME – MONTH YYYY</a:t>
            </a:r>
          </a:p>
          <a:p>
            <a:r>
              <a:rPr lang="en-AU" dirty="0" smtClean="0"/>
              <a:t>PRESENTER NAME</a:t>
            </a:r>
            <a:endParaRPr lang="en-AU" dirty="0"/>
          </a:p>
        </p:txBody>
      </p:sp>
      <p:sp>
        <p:nvSpPr>
          <p:cNvPr id="6" name="Slide Number Placeholder 5"/>
          <p:cNvSpPr>
            <a:spLocks noGrp="1"/>
          </p:cNvSpPr>
          <p:nvPr>
            <p:ph type="sldNum" sz="quarter" idx="4"/>
          </p:nvPr>
        </p:nvSpPr>
        <p:spPr>
          <a:xfrm>
            <a:off x="3505200" y="6349499"/>
            <a:ext cx="2133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FCA80E15-78A4-492C-A1D5-E96D386E05C8}" type="slidenum">
              <a:rPr lang="en-AU" smtClean="0"/>
              <a:pPr/>
              <a:t>‹#›</a:t>
            </a:fld>
            <a:endParaRPr lang="en-AU" dirty="0"/>
          </a:p>
        </p:txBody>
      </p:sp>
      <p:sp>
        <p:nvSpPr>
          <p:cNvPr id="8" name="Rectangle 7"/>
          <p:cNvSpPr/>
          <p:nvPr/>
        </p:nvSpPr>
        <p:spPr>
          <a:xfrm>
            <a:off x="0" y="0"/>
            <a:ext cx="9144000" cy="116632"/>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0" y="6741368"/>
            <a:ext cx="9144000" cy="116632"/>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p:cNvCxnSpPr/>
          <p:nvPr/>
        </p:nvCxnSpPr>
        <p:spPr>
          <a:xfrm>
            <a:off x="0" y="6741368"/>
            <a:ext cx="9144000" cy="0"/>
          </a:xfrm>
          <a:prstGeom prst="line">
            <a:avLst/>
          </a:prstGeom>
          <a:ln w="25400">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2523"/>
            <a:ext cx="9144000" cy="0"/>
          </a:xfrm>
          <a:prstGeom prst="line">
            <a:avLst/>
          </a:prstGeom>
          <a:ln w="25400">
            <a:solidFill>
              <a:srgbClr val="006666"/>
            </a:solidFill>
          </a:ln>
        </p:spPr>
        <p:style>
          <a:lnRef idx="1">
            <a:schemeClr val="accent1"/>
          </a:lnRef>
          <a:fillRef idx="0">
            <a:schemeClr val="accent1"/>
          </a:fillRef>
          <a:effectRef idx="0">
            <a:schemeClr val="accent1"/>
          </a:effectRef>
          <a:fontRef idx="minor">
            <a:schemeClr val="tx1"/>
          </a:fontRef>
        </p:style>
      </p:cxnSp>
      <p:pic>
        <p:nvPicPr>
          <p:cNvPr id="12" name="Picture 11" descr="CEC_Logo_colour.jp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596336" y="5389864"/>
            <a:ext cx="1296144" cy="1146322"/>
          </a:xfrm>
          <a:prstGeom prst="rect">
            <a:avLst/>
          </a:prstGeom>
        </p:spPr>
      </p:pic>
    </p:spTree>
    <p:extLst>
      <p:ext uri="{BB962C8B-B14F-4D97-AF65-F5344CB8AC3E}">
        <p14:creationId xmlns:p14="http://schemas.microsoft.com/office/powerpoint/2010/main" val="3498962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9" r:id="rId7"/>
  </p:sldLayoutIdLst>
  <p:timing>
    <p:tnLst>
      <p:par>
        <p:cTn id="1" dur="indefinite" restart="never" nodeType="tmRoot"/>
      </p:par>
    </p:tnLst>
  </p:timing>
  <p:hf hd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health.nsw.gov.au/"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www.betterhealth.vic.gov.au/" TargetMode="External"/><Relationship Id="rId5" Type="http://schemas.openxmlformats.org/officeDocument/2006/relationships/hyperlink" Target="http://www.nps.org.au/" TargetMode="External"/><Relationship Id="rId4" Type="http://schemas.openxmlformats.org/officeDocument/2006/relationships/hyperlink" Target="http://www.health.nsw.gov.au/infectious/pages/default.aspx"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68082" y="2420888"/>
            <a:ext cx="6400800" cy="2088232"/>
          </a:xfrm>
        </p:spPr>
        <p:txBody>
          <a:bodyPr>
            <a:normAutofit/>
          </a:bodyPr>
          <a:lstStyle/>
          <a:p>
            <a:r>
              <a:rPr lang="en-AU" sz="2400" b="1" noProof="0" dirty="0" smtClean="0">
                <a:solidFill>
                  <a:srgbClr val="FF6600"/>
                </a:solidFill>
              </a:rPr>
              <a:t>&lt;</a:t>
            </a:r>
            <a:r>
              <a:rPr lang="en-AU" sz="2400" b="1" i="1" noProof="0" dirty="0" smtClean="0">
                <a:solidFill>
                  <a:srgbClr val="FF6600"/>
                </a:solidFill>
              </a:rPr>
              <a:t>Insert Presenter Details</a:t>
            </a:r>
            <a:r>
              <a:rPr lang="en-AU" sz="2400" b="1" noProof="0" dirty="0" smtClean="0">
                <a:solidFill>
                  <a:srgbClr val="FF6600"/>
                </a:solidFill>
              </a:rPr>
              <a:t>&gt;</a:t>
            </a:r>
          </a:p>
          <a:p>
            <a:endParaRPr lang="en-AU" sz="1200" noProof="0" dirty="0" smtClean="0">
              <a:solidFill>
                <a:schemeClr val="tx1">
                  <a:lumMod val="75000"/>
                  <a:lumOff val="25000"/>
                </a:schemeClr>
              </a:solidFill>
            </a:endParaRPr>
          </a:p>
          <a:p>
            <a:r>
              <a:rPr lang="en-AU" sz="2000" b="1" dirty="0"/>
              <a:t>Antibiotic Awareness </a:t>
            </a:r>
            <a:r>
              <a:rPr lang="en-AU" sz="2000" b="1" dirty="0" smtClean="0"/>
              <a:t>Week</a:t>
            </a:r>
            <a:r>
              <a:rPr lang="en-AU" sz="2000" b="1" dirty="0"/>
              <a:t/>
            </a:r>
            <a:br>
              <a:rPr lang="en-AU" sz="2000" b="1" dirty="0"/>
            </a:br>
            <a:r>
              <a:rPr lang="en-AU" sz="2000" b="1" dirty="0" smtClean="0"/>
              <a:t>Educational Inservice</a:t>
            </a:r>
          </a:p>
          <a:p>
            <a:endParaRPr lang="en-AU" sz="2000" b="1" dirty="0">
              <a:solidFill>
                <a:schemeClr val="tx1">
                  <a:lumMod val="75000"/>
                  <a:lumOff val="25000"/>
                </a:schemeClr>
              </a:solidFill>
            </a:endParaRPr>
          </a:p>
          <a:p>
            <a:r>
              <a:rPr lang="en-AU" sz="2000" b="1" dirty="0" smtClean="0">
                <a:solidFill>
                  <a:schemeClr val="tx1">
                    <a:lumMod val="75000"/>
                    <a:lumOff val="25000"/>
                  </a:schemeClr>
                </a:solidFill>
              </a:rPr>
              <a:t>&lt;Date of Presentation&gt;</a:t>
            </a:r>
            <a:endParaRPr lang="en-AU" sz="2000" b="1" dirty="0">
              <a:solidFill>
                <a:schemeClr val="tx1">
                  <a:lumMod val="75000"/>
                  <a:lumOff val="25000"/>
                </a:schemeClr>
              </a:solidFill>
            </a:endParaRPr>
          </a:p>
        </p:txBody>
      </p:sp>
      <p:sp>
        <p:nvSpPr>
          <p:cNvPr id="4" name="Title 3"/>
          <p:cNvSpPr>
            <a:spLocks noGrp="1"/>
          </p:cNvSpPr>
          <p:nvPr>
            <p:ph type="ctrTitle"/>
          </p:nvPr>
        </p:nvSpPr>
        <p:spPr>
          <a:xfrm>
            <a:off x="4360440" y="940742"/>
            <a:ext cx="4388024" cy="1336130"/>
          </a:xfrm>
        </p:spPr>
        <p:txBody>
          <a:bodyPr>
            <a:noAutofit/>
          </a:bodyPr>
          <a:lstStyle/>
          <a:p>
            <a:r>
              <a:rPr lang="en-AU" sz="6600" dirty="0" smtClean="0">
                <a:solidFill>
                  <a:srgbClr val="3A9DB8"/>
                </a:solidFill>
              </a:rPr>
              <a:t>Antibiotics </a:t>
            </a:r>
            <a:br>
              <a:rPr lang="en-AU" sz="6600" dirty="0" smtClean="0">
                <a:solidFill>
                  <a:srgbClr val="3A9DB8"/>
                </a:solidFill>
              </a:rPr>
            </a:br>
            <a:endParaRPr lang="en-AU" sz="6000" dirty="0">
              <a:solidFill>
                <a:srgbClr val="3A9DB8"/>
              </a:solidFill>
            </a:endParaRPr>
          </a:p>
        </p:txBody>
      </p:sp>
      <p:sp>
        <p:nvSpPr>
          <p:cNvPr id="61" name="TextBox 60"/>
          <p:cNvSpPr txBox="1"/>
          <p:nvPr/>
        </p:nvSpPr>
        <p:spPr>
          <a:xfrm>
            <a:off x="1264499" y="1630541"/>
            <a:ext cx="7483965" cy="646331"/>
          </a:xfrm>
          <a:prstGeom prst="rect">
            <a:avLst/>
          </a:prstGeom>
          <a:noFill/>
        </p:spPr>
        <p:txBody>
          <a:bodyPr wrap="square" rtlCol="0">
            <a:spAutoFit/>
          </a:bodyPr>
          <a:lstStyle/>
          <a:p>
            <a:pPr algn="r"/>
            <a:r>
              <a:rPr lang="en-AU" sz="3600" dirty="0" smtClean="0">
                <a:solidFill>
                  <a:srgbClr val="3A9DB8"/>
                </a:solidFill>
              </a:rPr>
              <a:t>Why we must use them wisely!</a:t>
            </a:r>
            <a:endParaRPr lang="en-AU" sz="3600" dirty="0">
              <a:solidFill>
                <a:srgbClr val="3A9DB8"/>
              </a:solidFill>
            </a:endParaRPr>
          </a:p>
        </p:txBody>
      </p:sp>
      <p:pic>
        <p:nvPicPr>
          <p:cNvPr id="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43508"/>
            <a:ext cx="35147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2477" y="5733256"/>
            <a:ext cx="2097460" cy="918859"/>
          </a:xfrm>
          <a:prstGeom prst="rect">
            <a:avLst/>
          </a:prstGeom>
        </p:spPr>
      </p:pic>
    </p:spTree>
    <p:extLst>
      <p:ext uri="{BB962C8B-B14F-4D97-AF65-F5344CB8AC3E}">
        <p14:creationId xmlns:p14="http://schemas.microsoft.com/office/powerpoint/2010/main" val="187484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8304" y="5229200"/>
            <a:ext cx="169168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p:cNvSpPr>
            <a:spLocks noGrp="1"/>
          </p:cNvSpPr>
          <p:nvPr>
            <p:ph type="title"/>
          </p:nvPr>
        </p:nvSpPr>
        <p:spPr>
          <a:xfrm>
            <a:off x="323528" y="332656"/>
            <a:ext cx="8568952" cy="850106"/>
          </a:xfrm>
        </p:spPr>
        <p:txBody>
          <a:bodyPr/>
          <a:lstStyle/>
          <a:p>
            <a:r>
              <a:rPr lang="en-AU" sz="4000" b="1" dirty="0" smtClean="0">
                <a:solidFill>
                  <a:srgbClr val="FF6600"/>
                </a:solidFill>
              </a:rPr>
              <a:t>QUICK QUIZ: </a:t>
            </a:r>
            <a:r>
              <a:rPr lang="en-AU" sz="4000" dirty="0" smtClean="0">
                <a:solidFill>
                  <a:srgbClr val="006666"/>
                </a:solidFill>
              </a:rPr>
              <a:t>Broad vs. narrow spectrum</a:t>
            </a:r>
            <a:endParaRPr lang="en-AU" sz="4000" dirty="0">
              <a:solidFill>
                <a:srgbClr val="006666"/>
              </a:solidFill>
            </a:endParaRPr>
          </a:p>
        </p:txBody>
      </p:sp>
      <p:sp>
        <p:nvSpPr>
          <p:cNvPr id="4" name="Content Placeholder 3"/>
          <p:cNvSpPr>
            <a:spLocks noGrp="1"/>
          </p:cNvSpPr>
          <p:nvPr>
            <p:ph idx="1"/>
          </p:nvPr>
        </p:nvSpPr>
        <p:spPr>
          <a:xfrm>
            <a:off x="467544" y="1196752"/>
            <a:ext cx="6984776" cy="4929411"/>
          </a:xfrm>
        </p:spPr>
        <p:txBody>
          <a:bodyPr/>
          <a:lstStyle/>
          <a:p>
            <a:pPr marL="0" indent="0">
              <a:buNone/>
            </a:pPr>
            <a:r>
              <a:rPr lang="en-AU" dirty="0" smtClean="0"/>
              <a:t>Which of the following antibiotics are considered broad spectrum?</a:t>
            </a:r>
            <a:endParaRPr lang="en-AU" dirty="0"/>
          </a:p>
        </p:txBody>
      </p:sp>
      <p:sp>
        <p:nvSpPr>
          <p:cNvPr id="5" name="Slide Number Placeholder 4"/>
          <p:cNvSpPr>
            <a:spLocks noGrp="1"/>
          </p:cNvSpPr>
          <p:nvPr>
            <p:ph type="sldNum" sz="quarter" idx="12"/>
          </p:nvPr>
        </p:nvSpPr>
        <p:spPr/>
        <p:txBody>
          <a:bodyPr/>
          <a:lstStyle/>
          <a:p>
            <a:fld id="{FCA80E15-78A4-492C-A1D5-E96D386E05C8}" type="slidenum">
              <a:rPr lang="en-AU" smtClean="0"/>
              <a:t>10</a:t>
            </a:fld>
            <a:endParaRPr lang="en-AU"/>
          </a:p>
        </p:txBody>
      </p:sp>
      <p:sp>
        <p:nvSpPr>
          <p:cNvPr id="6" name="Rounded Rectangle 5"/>
          <p:cNvSpPr/>
          <p:nvPr/>
        </p:nvSpPr>
        <p:spPr>
          <a:xfrm>
            <a:off x="578195" y="3429000"/>
            <a:ext cx="2664296" cy="720080"/>
          </a:xfrm>
          <a:prstGeom prst="round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smtClean="0"/>
              <a:t>cephazolin</a:t>
            </a:r>
            <a:endParaRPr lang="en-AU" b="1" dirty="0"/>
          </a:p>
        </p:txBody>
      </p:sp>
      <p:sp>
        <p:nvSpPr>
          <p:cNvPr id="7" name="Rounded Rectangle 6"/>
          <p:cNvSpPr/>
          <p:nvPr/>
        </p:nvSpPr>
        <p:spPr>
          <a:xfrm>
            <a:off x="577832" y="2564904"/>
            <a:ext cx="2664296" cy="720080"/>
          </a:xfrm>
          <a:prstGeom prst="roundRect">
            <a:avLst/>
          </a:prstGeom>
          <a:solidFill>
            <a:srgbClr val="00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a:t>p</a:t>
            </a:r>
            <a:r>
              <a:rPr lang="en-AU" b="1" dirty="0" err="1" smtClean="0"/>
              <a:t>iperacillin+tazobactam</a:t>
            </a:r>
            <a:endParaRPr lang="en-AU" b="1" dirty="0"/>
          </a:p>
        </p:txBody>
      </p:sp>
      <p:sp>
        <p:nvSpPr>
          <p:cNvPr id="8" name="Rounded Rectangle 7"/>
          <p:cNvSpPr/>
          <p:nvPr/>
        </p:nvSpPr>
        <p:spPr>
          <a:xfrm>
            <a:off x="577832" y="5229200"/>
            <a:ext cx="2664296" cy="720080"/>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ceftriaxone</a:t>
            </a:r>
            <a:endParaRPr lang="en-AU" b="1" dirty="0"/>
          </a:p>
        </p:txBody>
      </p:sp>
      <p:sp>
        <p:nvSpPr>
          <p:cNvPr id="9" name="Rounded Rectangle 8"/>
          <p:cNvSpPr/>
          <p:nvPr/>
        </p:nvSpPr>
        <p:spPr>
          <a:xfrm>
            <a:off x="577832" y="4309609"/>
            <a:ext cx="2664296" cy="720080"/>
          </a:xfrm>
          <a:prstGeom prst="roundRect">
            <a:avLst/>
          </a:prstGeom>
          <a:solidFill>
            <a:srgbClr val="BDF0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smtClean="0">
                <a:solidFill>
                  <a:srgbClr val="006666"/>
                </a:solidFill>
              </a:rPr>
              <a:t>benzylpenicillin</a:t>
            </a:r>
            <a:endParaRPr lang="en-AU" b="1" dirty="0">
              <a:solidFill>
                <a:srgbClr val="006666"/>
              </a:solidFill>
            </a:endParaRPr>
          </a:p>
        </p:txBody>
      </p:sp>
      <p:sp>
        <p:nvSpPr>
          <p:cNvPr id="10" name="Rounded Rectangle 9"/>
          <p:cNvSpPr/>
          <p:nvPr/>
        </p:nvSpPr>
        <p:spPr>
          <a:xfrm>
            <a:off x="3607888" y="4309609"/>
            <a:ext cx="2664296" cy="720080"/>
          </a:xfrm>
          <a:prstGeom prst="roundRect">
            <a:avLst/>
          </a:prstGeom>
          <a:solidFill>
            <a:srgbClr val="00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smtClean="0"/>
              <a:t>meropenem</a:t>
            </a:r>
            <a:endParaRPr lang="en-AU" b="1" dirty="0"/>
          </a:p>
        </p:txBody>
      </p:sp>
      <p:sp>
        <p:nvSpPr>
          <p:cNvPr id="11" name="Rounded Rectangle 10"/>
          <p:cNvSpPr/>
          <p:nvPr/>
        </p:nvSpPr>
        <p:spPr>
          <a:xfrm>
            <a:off x="3607888" y="5229200"/>
            <a:ext cx="2664296" cy="720080"/>
          </a:xfrm>
          <a:prstGeom prst="round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trimethoprim</a:t>
            </a:r>
            <a:endParaRPr lang="en-AU" b="1" dirty="0"/>
          </a:p>
        </p:txBody>
      </p:sp>
      <p:sp>
        <p:nvSpPr>
          <p:cNvPr id="12" name="Rounded Rectangle 11"/>
          <p:cNvSpPr/>
          <p:nvPr/>
        </p:nvSpPr>
        <p:spPr>
          <a:xfrm>
            <a:off x="3594758" y="3456063"/>
            <a:ext cx="2664296" cy="720080"/>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smtClean="0"/>
              <a:t>moxifloxacin</a:t>
            </a:r>
            <a:endParaRPr lang="en-AU" b="1" dirty="0"/>
          </a:p>
        </p:txBody>
      </p:sp>
      <p:sp>
        <p:nvSpPr>
          <p:cNvPr id="13" name="Rounded Rectangle 12"/>
          <p:cNvSpPr/>
          <p:nvPr/>
        </p:nvSpPr>
        <p:spPr>
          <a:xfrm>
            <a:off x="3563888" y="2564904"/>
            <a:ext cx="2664296" cy="720080"/>
          </a:xfrm>
          <a:prstGeom prst="roundRect">
            <a:avLst/>
          </a:prstGeom>
          <a:solidFill>
            <a:srgbClr val="BDF0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rgbClr val="006666"/>
                </a:solidFill>
              </a:rPr>
              <a:t>metronidazole</a:t>
            </a:r>
            <a:endParaRPr lang="en-AU" b="1" dirty="0">
              <a:solidFill>
                <a:srgbClr val="006666"/>
              </a:solidFill>
            </a:endParaRPr>
          </a:p>
        </p:txBody>
      </p:sp>
      <p:sp>
        <p:nvSpPr>
          <p:cNvPr id="14" name="Footer Placeholder 1"/>
          <p:cNvSpPr>
            <a:spLocks noGrp="1"/>
          </p:cNvSpPr>
          <p:nvPr>
            <p:ph type="ftr" sz="quarter" idx="11"/>
          </p:nvPr>
        </p:nvSpPr>
        <p:spPr>
          <a:xfrm>
            <a:off x="467544" y="6341407"/>
            <a:ext cx="2895600" cy="365125"/>
          </a:xfrm>
        </p:spPr>
        <p:txBody>
          <a:bodyPr/>
          <a:lstStyle/>
          <a:p>
            <a:r>
              <a:rPr lang="en-AU" dirty="0" err="1" smtClean="0"/>
              <a:t>eTG</a:t>
            </a:r>
            <a:r>
              <a:rPr lang="en-AU" dirty="0" smtClean="0"/>
              <a:t> complete, 2014</a:t>
            </a:r>
            <a:endParaRPr lang="en-AU" dirty="0"/>
          </a:p>
        </p:txBody>
      </p:sp>
      <p:pic>
        <p:nvPicPr>
          <p:cNvPr id="2050" name="Picture 2" descr="C:\Users\callaghank\AppData\Local\Microsoft\Windows\Temporary Internet Files\Content.IE5\SYTA1PZU\MC9000786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82529" y="3758696"/>
            <a:ext cx="1297310" cy="25019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949370" y="3758696"/>
            <a:ext cx="497783" cy="4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Cloud Callout 15"/>
          <p:cNvSpPr/>
          <p:nvPr/>
        </p:nvSpPr>
        <p:spPr>
          <a:xfrm>
            <a:off x="6804248" y="1592796"/>
            <a:ext cx="2123728" cy="194421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AU" sz="1600" dirty="0" smtClean="0"/>
              <a:t>Hint:</a:t>
            </a:r>
          </a:p>
          <a:p>
            <a:pPr algn="ctr"/>
            <a:r>
              <a:rPr lang="en-AU" sz="1600" dirty="0" smtClean="0"/>
              <a:t>Think about WHY these antibiotics are prescribed</a:t>
            </a:r>
            <a:endParaRPr lang="en-AU" sz="1600" dirty="0"/>
          </a:p>
        </p:txBody>
      </p:sp>
    </p:spTree>
    <p:extLst>
      <p:ext uri="{BB962C8B-B14F-4D97-AF65-F5344CB8AC3E}">
        <p14:creationId xmlns:p14="http://schemas.microsoft.com/office/powerpoint/2010/main" val="385184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8304" y="5229200"/>
            <a:ext cx="169168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p:cNvSpPr>
            <a:spLocks noGrp="1"/>
          </p:cNvSpPr>
          <p:nvPr>
            <p:ph type="title"/>
          </p:nvPr>
        </p:nvSpPr>
        <p:spPr>
          <a:xfrm>
            <a:off x="323528" y="332656"/>
            <a:ext cx="8568952" cy="850106"/>
          </a:xfrm>
        </p:spPr>
        <p:txBody>
          <a:bodyPr/>
          <a:lstStyle/>
          <a:p>
            <a:r>
              <a:rPr lang="en-AU" sz="4000" b="1" dirty="0" smtClean="0">
                <a:solidFill>
                  <a:srgbClr val="FF6600"/>
                </a:solidFill>
              </a:rPr>
              <a:t>QUICK QUIZ: </a:t>
            </a:r>
            <a:r>
              <a:rPr lang="en-AU" sz="4000" dirty="0" smtClean="0">
                <a:solidFill>
                  <a:srgbClr val="006666"/>
                </a:solidFill>
              </a:rPr>
              <a:t>Broad vs. narrow spectrum</a:t>
            </a:r>
            <a:endParaRPr lang="en-AU" sz="4000" dirty="0">
              <a:solidFill>
                <a:srgbClr val="006666"/>
              </a:solidFill>
            </a:endParaRPr>
          </a:p>
        </p:txBody>
      </p:sp>
      <p:sp>
        <p:nvSpPr>
          <p:cNvPr id="4" name="Content Placeholder 3"/>
          <p:cNvSpPr>
            <a:spLocks noGrp="1"/>
          </p:cNvSpPr>
          <p:nvPr>
            <p:ph idx="1"/>
          </p:nvPr>
        </p:nvSpPr>
        <p:spPr>
          <a:xfrm>
            <a:off x="467544" y="1196752"/>
            <a:ext cx="6984776" cy="4929411"/>
          </a:xfrm>
        </p:spPr>
        <p:txBody>
          <a:bodyPr/>
          <a:lstStyle/>
          <a:p>
            <a:pPr marL="0" indent="0">
              <a:buNone/>
            </a:pPr>
            <a:r>
              <a:rPr lang="en-AU" dirty="0" smtClean="0"/>
              <a:t>Which of the following antibiotics are considered broad spectrum?</a:t>
            </a:r>
          </a:p>
          <a:p>
            <a:pPr marL="0" indent="0">
              <a:buNone/>
            </a:pPr>
            <a:endParaRPr lang="en-AU" dirty="0"/>
          </a:p>
        </p:txBody>
      </p:sp>
      <p:sp>
        <p:nvSpPr>
          <p:cNvPr id="5" name="Slide Number Placeholder 4"/>
          <p:cNvSpPr>
            <a:spLocks noGrp="1"/>
          </p:cNvSpPr>
          <p:nvPr>
            <p:ph type="sldNum" sz="quarter" idx="12"/>
          </p:nvPr>
        </p:nvSpPr>
        <p:spPr/>
        <p:txBody>
          <a:bodyPr/>
          <a:lstStyle/>
          <a:p>
            <a:fld id="{FCA80E15-78A4-492C-A1D5-E96D386E05C8}" type="slidenum">
              <a:rPr lang="en-AU" smtClean="0"/>
              <a:t>11</a:t>
            </a:fld>
            <a:endParaRPr lang="en-AU"/>
          </a:p>
        </p:txBody>
      </p:sp>
      <p:sp>
        <p:nvSpPr>
          <p:cNvPr id="6" name="Rounded Rectangle 5"/>
          <p:cNvSpPr/>
          <p:nvPr/>
        </p:nvSpPr>
        <p:spPr>
          <a:xfrm>
            <a:off x="578195" y="3429000"/>
            <a:ext cx="2664296" cy="720080"/>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solidFill>
                  <a:srgbClr val="FF6600"/>
                </a:solidFill>
              </a:rPr>
              <a:t>cephazolin</a:t>
            </a:r>
            <a:endParaRPr lang="en-AU" dirty="0" smtClean="0">
              <a:solidFill>
                <a:srgbClr val="FF6600"/>
              </a:solidFill>
            </a:endParaRPr>
          </a:p>
          <a:p>
            <a:pPr algn="ctr"/>
            <a:r>
              <a:rPr lang="en-AU" sz="2400" b="1" dirty="0" smtClean="0">
                <a:solidFill>
                  <a:srgbClr val="FF6600"/>
                </a:solidFill>
              </a:rPr>
              <a:t>NARROW</a:t>
            </a:r>
            <a:endParaRPr lang="en-AU" sz="2400" b="1" dirty="0">
              <a:solidFill>
                <a:srgbClr val="FF6600"/>
              </a:solidFill>
            </a:endParaRPr>
          </a:p>
        </p:txBody>
      </p:sp>
      <p:sp>
        <p:nvSpPr>
          <p:cNvPr id="7" name="Rounded Rectangle 6"/>
          <p:cNvSpPr/>
          <p:nvPr/>
        </p:nvSpPr>
        <p:spPr>
          <a:xfrm>
            <a:off x="577832" y="2564904"/>
            <a:ext cx="2664296" cy="720080"/>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solidFill>
                  <a:srgbClr val="FF6600"/>
                </a:solidFill>
              </a:rPr>
              <a:t>piperacillin+tazobactam</a:t>
            </a:r>
            <a:endParaRPr lang="en-AU" dirty="0" smtClean="0">
              <a:solidFill>
                <a:srgbClr val="FF6600"/>
              </a:solidFill>
            </a:endParaRPr>
          </a:p>
          <a:p>
            <a:pPr algn="ctr"/>
            <a:r>
              <a:rPr lang="en-AU" sz="2400" b="1" dirty="0" smtClean="0">
                <a:solidFill>
                  <a:srgbClr val="FF6600"/>
                </a:solidFill>
              </a:rPr>
              <a:t>BROAD</a:t>
            </a:r>
            <a:endParaRPr lang="en-AU" sz="2400" b="1" dirty="0">
              <a:solidFill>
                <a:srgbClr val="FF6600"/>
              </a:solidFill>
            </a:endParaRPr>
          </a:p>
        </p:txBody>
      </p:sp>
      <p:sp>
        <p:nvSpPr>
          <p:cNvPr id="8" name="Rounded Rectangle 7"/>
          <p:cNvSpPr/>
          <p:nvPr/>
        </p:nvSpPr>
        <p:spPr>
          <a:xfrm>
            <a:off x="577832" y="5229200"/>
            <a:ext cx="2664296" cy="720080"/>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rgbClr val="FF6600"/>
                </a:solidFill>
              </a:rPr>
              <a:t>ceftriaxone</a:t>
            </a:r>
          </a:p>
          <a:p>
            <a:pPr algn="ctr"/>
            <a:r>
              <a:rPr lang="en-AU" sz="2400" b="1" dirty="0" smtClean="0">
                <a:solidFill>
                  <a:srgbClr val="FF6600"/>
                </a:solidFill>
              </a:rPr>
              <a:t>BROAD</a:t>
            </a:r>
            <a:endParaRPr lang="en-AU" sz="2400" b="1" dirty="0">
              <a:solidFill>
                <a:srgbClr val="FF6600"/>
              </a:solidFill>
            </a:endParaRPr>
          </a:p>
        </p:txBody>
      </p:sp>
      <p:sp>
        <p:nvSpPr>
          <p:cNvPr id="9" name="Rounded Rectangle 8"/>
          <p:cNvSpPr/>
          <p:nvPr/>
        </p:nvSpPr>
        <p:spPr>
          <a:xfrm>
            <a:off x="577832" y="4309609"/>
            <a:ext cx="2664296" cy="720080"/>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solidFill>
                  <a:srgbClr val="FF6600"/>
                </a:solidFill>
              </a:rPr>
              <a:t>benzylpenicillin</a:t>
            </a:r>
            <a:endParaRPr lang="en-AU" dirty="0" smtClean="0">
              <a:solidFill>
                <a:srgbClr val="FF6600"/>
              </a:solidFill>
            </a:endParaRPr>
          </a:p>
          <a:p>
            <a:pPr algn="ctr"/>
            <a:r>
              <a:rPr lang="en-AU" sz="2400" b="1" dirty="0" smtClean="0">
                <a:solidFill>
                  <a:srgbClr val="FF6600"/>
                </a:solidFill>
              </a:rPr>
              <a:t>NARROW</a:t>
            </a:r>
            <a:endParaRPr lang="en-AU" sz="2400" b="1" dirty="0">
              <a:solidFill>
                <a:srgbClr val="FF6600"/>
              </a:solidFill>
            </a:endParaRPr>
          </a:p>
        </p:txBody>
      </p:sp>
      <p:sp>
        <p:nvSpPr>
          <p:cNvPr id="10" name="Rounded Rectangle 9"/>
          <p:cNvSpPr/>
          <p:nvPr/>
        </p:nvSpPr>
        <p:spPr>
          <a:xfrm>
            <a:off x="3607888" y="4309609"/>
            <a:ext cx="2664296" cy="720080"/>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solidFill>
                  <a:srgbClr val="FF6600"/>
                </a:solidFill>
              </a:rPr>
              <a:t>meropenem</a:t>
            </a:r>
            <a:endParaRPr lang="en-AU" dirty="0" smtClean="0">
              <a:solidFill>
                <a:srgbClr val="FF6600"/>
              </a:solidFill>
            </a:endParaRPr>
          </a:p>
          <a:p>
            <a:pPr algn="ctr"/>
            <a:r>
              <a:rPr lang="en-AU" sz="2400" b="1" dirty="0" smtClean="0">
                <a:solidFill>
                  <a:srgbClr val="FF6600"/>
                </a:solidFill>
              </a:rPr>
              <a:t>BROAD</a:t>
            </a:r>
            <a:endParaRPr lang="en-AU" sz="2400" b="1" dirty="0">
              <a:solidFill>
                <a:srgbClr val="FF6600"/>
              </a:solidFill>
            </a:endParaRPr>
          </a:p>
        </p:txBody>
      </p:sp>
      <p:sp>
        <p:nvSpPr>
          <p:cNvPr id="11" name="Rounded Rectangle 10"/>
          <p:cNvSpPr/>
          <p:nvPr/>
        </p:nvSpPr>
        <p:spPr>
          <a:xfrm>
            <a:off x="3607888" y="5229200"/>
            <a:ext cx="2664296" cy="720080"/>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rgbClr val="FF6600"/>
                </a:solidFill>
              </a:rPr>
              <a:t>trimethoprim</a:t>
            </a:r>
          </a:p>
          <a:p>
            <a:pPr algn="ctr"/>
            <a:r>
              <a:rPr lang="en-AU" sz="2400" b="1" dirty="0" smtClean="0">
                <a:solidFill>
                  <a:srgbClr val="FF6600"/>
                </a:solidFill>
              </a:rPr>
              <a:t>NARROW</a:t>
            </a:r>
            <a:endParaRPr lang="en-AU" sz="2400" b="1" dirty="0">
              <a:solidFill>
                <a:srgbClr val="FF6600"/>
              </a:solidFill>
            </a:endParaRPr>
          </a:p>
        </p:txBody>
      </p:sp>
      <p:sp>
        <p:nvSpPr>
          <p:cNvPr id="12" name="Rounded Rectangle 11"/>
          <p:cNvSpPr/>
          <p:nvPr/>
        </p:nvSpPr>
        <p:spPr>
          <a:xfrm>
            <a:off x="3594758" y="3456063"/>
            <a:ext cx="2664296" cy="720080"/>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solidFill>
                  <a:srgbClr val="FF6600"/>
                </a:solidFill>
              </a:rPr>
              <a:t>moxifloxacin</a:t>
            </a:r>
            <a:endParaRPr lang="en-AU" dirty="0" smtClean="0">
              <a:solidFill>
                <a:srgbClr val="FF6600"/>
              </a:solidFill>
            </a:endParaRPr>
          </a:p>
          <a:p>
            <a:pPr algn="ctr"/>
            <a:r>
              <a:rPr lang="en-AU" sz="2400" b="1" dirty="0" smtClean="0">
                <a:solidFill>
                  <a:srgbClr val="FF6600"/>
                </a:solidFill>
              </a:rPr>
              <a:t>BROAD</a:t>
            </a:r>
            <a:endParaRPr lang="en-AU" sz="2400" b="1" dirty="0">
              <a:solidFill>
                <a:srgbClr val="FF6600"/>
              </a:solidFill>
            </a:endParaRPr>
          </a:p>
        </p:txBody>
      </p:sp>
      <p:sp>
        <p:nvSpPr>
          <p:cNvPr id="13" name="Rounded Rectangle 12"/>
          <p:cNvSpPr/>
          <p:nvPr/>
        </p:nvSpPr>
        <p:spPr>
          <a:xfrm>
            <a:off x="3563888" y="2564904"/>
            <a:ext cx="2664296" cy="720080"/>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FF6600"/>
                </a:solidFill>
              </a:rPr>
              <a:t>m</a:t>
            </a:r>
            <a:r>
              <a:rPr lang="en-AU" dirty="0" smtClean="0">
                <a:solidFill>
                  <a:srgbClr val="FF6600"/>
                </a:solidFill>
              </a:rPr>
              <a:t>etronidazole</a:t>
            </a:r>
          </a:p>
          <a:p>
            <a:pPr algn="ctr"/>
            <a:r>
              <a:rPr lang="en-AU" sz="2400" b="1" dirty="0" smtClean="0">
                <a:solidFill>
                  <a:srgbClr val="FF6600"/>
                </a:solidFill>
              </a:rPr>
              <a:t>NARROW</a:t>
            </a:r>
            <a:endParaRPr lang="en-AU" sz="2400" b="1" dirty="0">
              <a:solidFill>
                <a:srgbClr val="FF6600"/>
              </a:solidFill>
            </a:endParaRPr>
          </a:p>
        </p:txBody>
      </p:sp>
      <p:sp>
        <p:nvSpPr>
          <p:cNvPr id="14" name="Footer Placeholder 1"/>
          <p:cNvSpPr>
            <a:spLocks noGrp="1"/>
          </p:cNvSpPr>
          <p:nvPr>
            <p:ph type="ftr" sz="quarter" idx="11"/>
          </p:nvPr>
        </p:nvSpPr>
        <p:spPr>
          <a:xfrm>
            <a:off x="467544" y="6341407"/>
            <a:ext cx="2895600" cy="365125"/>
          </a:xfrm>
        </p:spPr>
        <p:txBody>
          <a:bodyPr/>
          <a:lstStyle/>
          <a:p>
            <a:r>
              <a:rPr lang="en-AU" dirty="0" err="1" smtClean="0"/>
              <a:t>eTG</a:t>
            </a:r>
            <a:r>
              <a:rPr lang="en-AU" dirty="0" smtClean="0"/>
              <a:t> complete, 2014</a:t>
            </a:r>
            <a:endParaRPr lang="en-AU" dirty="0"/>
          </a:p>
        </p:txBody>
      </p:sp>
      <p:pic>
        <p:nvPicPr>
          <p:cNvPr id="2050" name="Picture 2" descr="C:\Users\callaghank\AppData\Local\Microsoft\Windows\Temporary Internet Files\Content.IE5\SYTA1PZU\MC9000786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82529" y="3758696"/>
            <a:ext cx="1297310" cy="25019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949370" y="3758696"/>
            <a:ext cx="497783" cy="44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Cloud Callout 15"/>
          <p:cNvSpPr/>
          <p:nvPr/>
        </p:nvSpPr>
        <p:spPr>
          <a:xfrm>
            <a:off x="6804248" y="1592796"/>
            <a:ext cx="2123728" cy="194421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AU" sz="1600" dirty="0" smtClean="0"/>
              <a:t>Hint:</a:t>
            </a:r>
          </a:p>
          <a:p>
            <a:pPr algn="ctr"/>
            <a:r>
              <a:rPr lang="en-AU" sz="1600" dirty="0" smtClean="0"/>
              <a:t>Think about WHY these antibiotics are prescribed</a:t>
            </a:r>
            <a:endParaRPr lang="en-AU" sz="1600" dirty="0"/>
          </a:p>
        </p:txBody>
      </p:sp>
    </p:spTree>
    <p:extLst>
      <p:ext uri="{BB962C8B-B14F-4D97-AF65-F5344CB8AC3E}">
        <p14:creationId xmlns:p14="http://schemas.microsoft.com/office/powerpoint/2010/main" val="4106227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solidFill>
                  <a:srgbClr val="006666"/>
                </a:solidFill>
              </a:rPr>
              <a:t>De-escalation of therapy</a:t>
            </a:r>
            <a:endParaRPr lang="en-AU" dirty="0">
              <a:solidFill>
                <a:srgbClr val="006666"/>
              </a:solidFill>
            </a:endParaRPr>
          </a:p>
        </p:txBody>
      </p:sp>
      <p:sp>
        <p:nvSpPr>
          <p:cNvPr id="4" name="Content Placeholder 3"/>
          <p:cNvSpPr>
            <a:spLocks noGrp="1"/>
          </p:cNvSpPr>
          <p:nvPr>
            <p:ph idx="1"/>
          </p:nvPr>
        </p:nvSpPr>
        <p:spPr>
          <a:xfrm>
            <a:off x="395536" y="1340768"/>
            <a:ext cx="8424936" cy="4857403"/>
          </a:xfrm>
        </p:spPr>
        <p:txBody>
          <a:bodyPr>
            <a:normAutofit/>
          </a:bodyPr>
          <a:lstStyle/>
          <a:p>
            <a:r>
              <a:rPr lang="en-AU" b="1" dirty="0" smtClean="0"/>
              <a:t>Once micro results are available, therapy can be targeted at the </a:t>
            </a:r>
            <a:r>
              <a:rPr lang="en-AU" b="1" dirty="0" smtClean="0">
                <a:solidFill>
                  <a:srgbClr val="FF6600"/>
                </a:solidFill>
              </a:rPr>
              <a:t>causative organism</a:t>
            </a:r>
            <a:r>
              <a:rPr lang="en-AU" b="1" dirty="0" smtClean="0">
                <a:solidFill>
                  <a:schemeClr val="accent6"/>
                </a:solidFill>
              </a:rPr>
              <a:t> </a:t>
            </a:r>
            <a:r>
              <a:rPr lang="en-AU" b="1" dirty="0" smtClean="0"/>
              <a:t>based on its </a:t>
            </a:r>
            <a:r>
              <a:rPr lang="en-AU" b="1" dirty="0" smtClean="0">
                <a:solidFill>
                  <a:srgbClr val="FF6600"/>
                </a:solidFill>
              </a:rPr>
              <a:t>antibiotic</a:t>
            </a:r>
            <a:r>
              <a:rPr lang="en-AU" b="1" dirty="0" smtClean="0"/>
              <a:t> </a:t>
            </a:r>
            <a:r>
              <a:rPr lang="en-AU" b="1" dirty="0" smtClean="0">
                <a:solidFill>
                  <a:srgbClr val="FF6600"/>
                </a:solidFill>
              </a:rPr>
              <a:t>susceptibilities</a:t>
            </a:r>
          </a:p>
          <a:p>
            <a:pPr marL="0" indent="0">
              <a:buNone/>
            </a:pPr>
            <a:endParaRPr lang="en-AU" sz="500" b="1" dirty="0" smtClean="0">
              <a:solidFill>
                <a:srgbClr val="FF6600"/>
              </a:solidFill>
            </a:endParaRPr>
          </a:p>
          <a:p>
            <a:pPr lvl="1"/>
            <a:r>
              <a:rPr lang="en-AU" dirty="0" smtClean="0"/>
              <a:t>May mean switching to a more narrow-spectrum antibiotic, which reduces negative effects on the body’s natural flora</a:t>
            </a:r>
          </a:p>
          <a:p>
            <a:pPr lvl="1"/>
            <a:r>
              <a:rPr lang="en-AU" dirty="0" smtClean="0"/>
              <a:t>Care needed when interpreting microbiology reports </a:t>
            </a:r>
            <a:r>
              <a:rPr lang="en-AU" dirty="0" smtClean="0">
                <a:sym typeface="Symbol"/>
              </a:rPr>
              <a:t> seek advice if needed</a:t>
            </a:r>
            <a:endParaRPr lang="en-AU" dirty="0"/>
          </a:p>
        </p:txBody>
      </p:sp>
      <p:sp>
        <p:nvSpPr>
          <p:cNvPr id="5" name="Slide Number Placeholder 4"/>
          <p:cNvSpPr>
            <a:spLocks noGrp="1"/>
          </p:cNvSpPr>
          <p:nvPr>
            <p:ph type="sldNum" sz="quarter" idx="12"/>
          </p:nvPr>
        </p:nvSpPr>
        <p:spPr/>
        <p:txBody>
          <a:bodyPr/>
          <a:lstStyle/>
          <a:p>
            <a:fld id="{FCA80E15-78A4-492C-A1D5-E96D386E05C8}" type="slidenum">
              <a:rPr lang="en-AU" smtClean="0"/>
              <a:t>12</a:t>
            </a:fld>
            <a:endParaRPr lang="en-AU"/>
          </a:p>
        </p:txBody>
      </p:sp>
    </p:spTree>
    <p:extLst>
      <p:ext uri="{BB962C8B-B14F-4D97-AF65-F5344CB8AC3E}">
        <p14:creationId xmlns:p14="http://schemas.microsoft.com/office/powerpoint/2010/main" val="1488884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634678"/>
            <a:ext cx="8424936" cy="850106"/>
          </a:xfrm>
        </p:spPr>
        <p:txBody>
          <a:bodyPr/>
          <a:lstStyle/>
          <a:p>
            <a:pPr>
              <a:lnSpc>
                <a:spcPts val="4600"/>
              </a:lnSpc>
            </a:pPr>
            <a:r>
              <a:rPr lang="en-AU" dirty="0">
                <a:solidFill>
                  <a:srgbClr val="006666"/>
                </a:solidFill>
              </a:rPr>
              <a:t>Why is it important to use antibiotics with care?</a:t>
            </a:r>
            <a:endParaRPr lang="en-AU" dirty="0"/>
          </a:p>
        </p:txBody>
      </p:sp>
      <p:sp>
        <p:nvSpPr>
          <p:cNvPr id="5" name="Slide Number Placeholder 4"/>
          <p:cNvSpPr>
            <a:spLocks noGrp="1"/>
          </p:cNvSpPr>
          <p:nvPr>
            <p:ph type="sldNum" sz="quarter" idx="12"/>
          </p:nvPr>
        </p:nvSpPr>
        <p:spPr/>
        <p:txBody>
          <a:bodyPr/>
          <a:lstStyle/>
          <a:p>
            <a:fld id="{FCA80E15-78A4-492C-A1D5-E96D386E05C8}" type="slidenum">
              <a:rPr lang="en-AU" smtClean="0"/>
              <a:t>13</a:t>
            </a:fld>
            <a:endParaRPr lang="en-AU"/>
          </a:p>
        </p:txBody>
      </p:sp>
      <p:sp>
        <p:nvSpPr>
          <p:cNvPr id="6" name="Content Placeholder 3"/>
          <p:cNvSpPr txBox="1">
            <a:spLocks/>
          </p:cNvSpPr>
          <p:nvPr/>
        </p:nvSpPr>
        <p:spPr>
          <a:xfrm>
            <a:off x="395536" y="1933612"/>
            <a:ext cx="8352928"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b="1" dirty="0" smtClean="0"/>
              <a:t>1.  Antibiotics are life-saving medicines </a:t>
            </a:r>
          </a:p>
          <a:p>
            <a:pPr marL="0" indent="0">
              <a:buFont typeface="Arial" pitchFamily="34" charset="0"/>
              <a:buNone/>
            </a:pPr>
            <a:endParaRPr lang="en-AU" sz="600" b="1" dirty="0" smtClean="0"/>
          </a:p>
          <a:p>
            <a:pPr marL="0" indent="0" defTabSz="540000">
              <a:buFont typeface="Arial" pitchFamily="34" charset="0"/>
              <a:buNone/>
            </a:pPr>
            <a:r>
              <a:rPr lang="en-AU" b="1" dirty="0" smtClean="0"/>
              <a:t>2.  Only effective if the antibiotic works against 	the organism causing infection</a:t>
            </a:r>
          </a:p>
          <a:p>
            <a:pPr marL="0" indent="0">
              <a:buFont typeface="Arial" pitchFamily="34" charset="0"/>
              <a:buNone/>
            </a:pPr>
            <a:endParaRPr lang="en-AU" sz="600" b="1" dirty="0" smtClean="0"/>
          </a:p>
          <a:p>
            <a:pPr marL="0" indent="0">
              <a:buFont typeface="Arial" pitchFamily="34" charset="0"/>
              <a:buNone/>
            </a:pPr>
            <a:r>
              <a:rPr lang="en-AU" b="1" dirty="0" smtClean="0">
                <a:solidFill>
                  <a:srgbClr val="FF0000"/>
                </a:solidFill>
              </a:rPr>
              <a:t>3.  Risk of side effects and harm</a:t>
            </a:r>
          </a:p>
          <a:p>
            <a:pPr marL="0" indent="0">
              <a:buFont typeface="Arial" pitchFamily="34" charset="0"/>
              <a:buNone/>
            </a:pPr>
            <a:endParaRPr lang="en-AU" sz="600" dirty="0" smtClean="0">
              <a:solidFill>
                <a:schemeClr val="bg1">
                  <a:lumMod val="50000"/>
                </a:schemeClr>
              </a:solidFill>
            </a:endParaRPr>
          </a:p>
          <a:p>
            <a:pPr marL="0" indent="0" defTabSz="540000">
              <a:buFont typeface="Arial" pitchFamily="34" charset="0"/>
              <a:buNone/>
            </a:pPr>
            <a:r>
              <a:rPr lang="en-AU" b="1" dirty="0" smtClean="0"/>
              <a:t>4.  Use of antibiotics can contribute to the 	problem of antimicrobial resistance</a:t>
            </a:r>
          </a:p>
        </p:txBody>
      </p:sp>
    </p:spTree>
    <p:extLst>
      <p:ext uri="{BB962C8B-B14F-4D97-AF65-F5344CB8AC3E}">
        <p14:creationId xmlns:p14="http://schemas.microsoft.com/office/powerpoint/2010/main" val="4171438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08304" y="5229200"/>
            <a:ext cx="169168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Footer Placeholder 1"/>
          <p:cNvSpPr>
            <a:spLocks noGrp="1"/>
          </p:cNvSpPr>
          <p:nvPr>
            <p:ph type="ftr" sz="quarter" idx="11"/>
          </p:nvPr>
        </p:nvSpPr>
        <p:spPr/>
        <p:txBody>
          <a:bodyPr/>
          <a:lstStyle/>
          <a:p>
            <a:r>
              <a:rPr lang="en-AU" dirty="0" smtClean="0"/>
              <a:t>Australian Medicines Handbook, 2014</a:t>
            </a:r>
            <a:endParaRPr lang="en-AU" dirty="0"/>
          </a:p>
        </p:txBody>
      </p:sp>
      <p:sp>
        <p:nvSpPr>
          <p:cNvPr id="3" name="Title 2"/>
          <p:cNvSpPr>
            <a:spLocks noGrp="1"/>
          </p:cNvSpPr>
          <p:nvPr>
            <p:ph type="title"/>
          </p:nvPr>
        </p:nvSpPr>
        <p:spPr>
          <a:xfrm>
            <a:off x="467544" y="346646"/>
            <a:ext cx="8229600" cy="850106"/>
          </a:xfrm>
        </p:spPr>
        <p:txBody>
          <a:bodyPr/>
          <a:lstStyle/>
          <a:p>
            <a:r>
              <a:rPr lang="en-AU" dirty="0" smtClean="0">
                <a:solidFill>
                  <a:srgbClr val="006666"/>
                </a:solidFill>
              </a:rPr>
              <a:t>Adverse effects of antibiotics</a:t>
            </a:r>
            <a:endParaRPr lang="en-AU" dirty="0">
              <a:solidFill>
                <a:srgbClr val="006666"/>
              </a:solidFill>
            </a:endParaRPr>
          </a:p>
        </p:txBody>
      </p:sp>
      <p:sp>
        <p:nvSpPr>
          <p:cNvPr id="4" name="Content Placeholder 3"/>
          <p:cNvSpPr>
            <a:spLocks noGrp="1"/>
          </p:cNvSpPr>
          <p:nvPr>
            <p:ph idx="1"/>
          </p:nvPr>
        </p:nvSpPr>
        <p:spPr>
          <a:xfrm>
            <a:off x="251520" y="1268761"/>
            <a:ext cx="8712968" cy="4968552"/>
          </a:xfrm>
        </p:spPr>
        <p:txBody>
          <a:bodyPr>
            <a:normAutofit fontScale="92500" lnSpcReduction="10000"/>
          </a:bodyPr>
          <a:lstStyle/>
          <a:p>
            <a:r>
              <a:rPr lang="en-AU" dirty="0" smtClean="0"/>
              <a:t>Common side effects: rash, nausea or diarrhoea</a:t>
            </a:r>
          </a:p>
          <a:p>
            <a:pPr marL="457200" lvl="1" indent="0">
              <a:buNone/>
            </a:pPr>
            <a:endParaRPr lang="en-AU" sz="600" dirty="0" smtClean="0"/>
          </a:p>
          <a:p>
            <a:r>
              <a:rPr lang="en-AU" dirty="0" smtClean="0"/>
              <a:t>More serious reactions include immediate hypersensitivity (severe allergy) or angioedema</a:t>
            </a:r>
          </a:p>
          <a:p>
            <a:pPr marL="457200" lvl="1" indent="0">
              <a:buNone/>
            </a:pPr>
            <a:endParaRPr lang="en-AU" sz="600" dirty="0" smtClean="0"/>
          </a:p>
          <a:p>
            <a:r>
              <a:rPr lang="en-AU" dirty="0" smtClean="0"/>
              <a:t>The risk of </a:t>
            </a:r>
            <a:r>
              <a:rPr lang="en-AU" i="1" u="sng" dirty="0" smtClean="0"/>
              <a:t>Clostridium difficile</a:t>
            </a:r>
            <a:r>
              <a:rPr lang="en-AU" u="sng" dirty="0" smtClean="0"/>
              <a:t> </a:t>
            </a:r>
            <a:r>
              <a:rPr lang="en-AU" dirty="0" smtClean="0"/>
              <a:t>infection is significantly raised in patients on broad-spectrum or multiple antibiotics, particularly when used for prolonged periods</a:t>
            </a:r>
          </a:p>
          <a:p>
            <a:pPr lvl="2"/>
            <a:r>
              <a:rPr lang="en-AU" dirty="0" smtClean="0"/>
              <a:t>This condition </a:t>
            </a:r>
            <a:r>
              <a:rPr lang="en-AU" dirty="0" smtClean="0">
                <a:solidFill>
                  <a:srgbClr val="FF6600"/>
                </a:solidFill>
              </a:rPr>
              <a:t>can be a very serious complication </a:t>
            </a:r>
            <a:r>
              <a:rPr lang="en-AU" dirty="0" smtClean="0"/>
              <a:t>for patients who are already unwell or frail, and can be very difficult to treat</a:t>
            </a:r>
          </a:p>
          <a:p>
            <a:pPr lvl="2"/>
            <a:r>
              <a:rPr lang="en-AU" dirty="0" smtClean="0"/>
              <a:t>Some antibiotics are higher risk (e.g. cephalosporins, co-</a:t>
            </a:r>
            <a:r>
              <a:rPr lang="en-AU" dirty="0" err="1" smtClean="0"/>
              <a:t>amoxiclav</a:t>
            </a:r>
            <a:r>
              <a:rPr lang="en-AU" dirty="0" smtClean="0"/>
              <a:t>, clindamycin and ciprofloxacin – known as “the 4 C’s”)</a:t>
            </a:r>
            <a:endParaRPr lang="en-AU" dirty="0"/>
          </a:p>
        </p:txBody>
      </p:sp>
      <p:sp>
        <p:nvSpPr>
          <p:cNvPr id="5" name="Slide Number Placeholder 4"/>
          <p:cNvSpPr>
            <a:spLocks noGrp="1"/>
          </p:cNvSpPr>
          <p:nvPr>
            <p:ph type="sldNum" sz="quarter" idx="12"/>
          </p:nvPr>
        </p:nvSpPr>
        <p:spPr/>
        <p:txBody>
          <a:bodyPr/>
          <a:lstStyle/>
          <a:p>
            <a:fld id="{FCA80E15-78A4-492C-A1D5-E96D386E05C8}" type="slidenum">
              <a:rPr lang="en-AU" smtClean="0"/>
              <a:pPr/>
              <a:t>14</a:t>
            </a:fld>
            <a:endParaRPr lang="en-AU"/>
          </a:p>
        </p:txBody>
      </p:sp>
    </p:spTree>
    <p:extLst>
      <p:ext uri="{BB962C8B-B14F-4D97-AF65-F5344CB8AC3E}">
        <p14:creationId xmlns:p14="http://schemas.microsoft.com/office/powerpoint/2010/main" val="604565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308304" y="5229200"/>
            <a:ext cx="169168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p:cNvSpPr>
            <a:spLocks noGrp="1"/>
          </p:cNvSpPr>
          <p:nvPr>
            <p:ph type="title"/>
          </p:nvPr>
        </p:nvSpPr>
        <p:spPr/>
        <p:txBody>
          <a:bodyPr/>
          <a:lstStyle/>
          <a:p>
            <a:r>
              <a:rPr lang="en-AU" dirty="0" smtClean="0">
                <a:solidFill>
                  <a:srgbClr val="006666"/>
                </a:solidFill>
              </a:rPr>
              <a:t>Penicillin allergy</a:t>
            </a:r>
            <a:endParaRPr lang="en-AU" dirty="0">
              <a:solidFill>
                <a:srgbClr val="006666"/>
              </a:solidFill>
            </a:endParaRPr>
          </a:p>
        </p:txBody>
      </p:sp>
      <p:sp>
        <p:nvSpPr>
          <p:cNvPr id="4" name="Content Placeholder 3"/>
          <p:cNvSpPr>
            <a:spLocks noGrp="1"/>
          </p:cNvSpPr>
          <p:nvPr>
            <p:ph idx="1"/>
          </p:nvPr>
        </p:nvSpPr>
        <p:spPr>
          <a:xfrm>
            <a:off x="467544" y="1340768"/>
            <a:ext cx="8229600" cy="4752527"/>
          </a:xfrm>
        </p:spPr>
        <p:txBody>
          <a:bodyPr>
            <a:noAutofit/>
          </a:bodyPr>
          <a:lstStyle/>
          <a:p>
            <a:r>
              <a:rPr lang="en-AU" sz="2800" dirty="0" smtClean="0"/>
              <a:t>Up to 10% of patients self-report an allergy to penicillin antibiotics</a:t>
            </a:r>
          </a:p>
          <a:p>
            <a:pPr marL="0" indent="0">
              <a:buNone/>
            </a:pPr>
            <a:endParaRPr lang="en-AU" sz="1600" dirty="0" smtClean="0"/>
          </a:p>
          <a:p>
            <a:r>
              <a:rPr lang="en-AU" sz="2800" dirty="0" smtClean="0"/>
              <a:t>Must determine the nature of their previous reaction and treat according to </a:t>
            </a:r>
            <a:r>
              <a:rPr lang="en-AU" sz="2800" i="1" dirty="0" smtClean="0"/>
              <a:t>Therapeutic Guidelines </a:t>
            </a:r>
            <a:r>
              <a:rPr lang="en-AU" sz="2800" dirty="0" smtClean="0"/>
              <a:t>or expert advice</a:t>
            </a:r>
          </a:p>
          <a:p>
            <a:pPr lvl="1"/>
            <a:r>
              <a:rPr lang="en-AU" sz="2400" dirty="0" smtClean="0"/>
              <a:t>Allergic or non-allergic?</a:t>
            </a:r>
          </a:p>
          <a:p>
            <a:pPr lvl="1"/>
            <a:r>
              <a:rPr lang="en-AU" sz="2400" dirty="0" smtClean="0"/>
              <a:t>Immediate or non-immediate? </a:t>
            </a:r>
          </a:p>
          <a:p>
            <a:pPr lvl="1"/>
            <a:r>
              <a:rPr lang="en-AU" sz="2400" dirty="0" smtClean="0"/>
              <a:t>Was the previous reaction severe e.g</a:t>
            </a:r>
            <a:r>
              <a:rPr lang="en-AU" sz="2400" dirty="0"/>
              <a:t>. Stevens–Johnson </a:t>
            </a:r>
            <a:r>
              <a:rPr lang="en-AU" sz="2400" dirty="0" smtClean="0"/>
              <a:t>syndrome?</a:t>
            </a:r>
            <a:endParaRPr lang="en-AU" dirty="0"/>
          </a:p>
          <a:p>
            <a:endParaRPr lang="en-AU" sz="2800" dirty="0" smtClean="0"/>
          </a:p>
          <a:p>
            <a:endParaRPr lang="en-AU" sz="2800" dirty="0"/>
          </a:p>
        </p:txBody>
      </p:sp>
      <p:sp>
        <p:nvSpPr>
          <p:cNvPr id="5" name="Slide Number Placeholder 4"/>
          <p:cNvSpPr>
            <a:spLocks noGrp="1"/>
          </p:cNvSpPr>
          <p:nvPr>
            <p:ph type="sldNum" sz="quarter" idx="12"/>
          </p:nvPr>
        </p:nvSpPr>
        <p:spPr/>
        <p:txBody>
          <a:bodyPr/>
          <a:lstStyle/>
          <a:p>
            <a:fld id="{FCA80E15-78A4-492C-A1D5-E96D386E05C8}" type="slidenum">
              <a:rPr lang="en-AU" smtClean="0"/>
              <a:t>15</a:t>
            </a:fld>
            <a:endParaRPr lang="en-AU"/>
          </a:p>
        </p:txBody>
      </p:sp>
    </p:spTree>
    <p:extLst>
      <p:ext uri="{BB962C8B-B14F-4D97-AF65-F5344CB8AC3E}">
        <p14:creationId xmlns:p14="http://schemas.microsoft.com/office/powerpoint/2010/main" val="394702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dirty="0" smtClean="0"/>
              <a:t>Australian Medicines Handbook, 2014</a:t>
            </a:r>
            <a:endParaRPr lang="en-AU" dirty="0"/>
          </a:p>
        </p:txBody>
      </p:sp>
      <p:sp>
        <p:nvSpPr>
          <p:cNvPr id="4" name="Content Placeholder 3"/>
          <p:cNvSpPr>
            <a:spLocks noGrp="1"/>
          </p:cNvSpPr>
          <p:nvPr>
            <p:ph idx="1"/>
          </p:nvPr>
        </p:nvSpPr>
        <p:spPr>
          <a:xfrm>
            <a:off x="683568" y="1268761"/>
            <a:ext cx="8280920" cy="1152128"/>
          </a:xfrm>
        </p:spPr>
        <p:txBody>
          <a:bodyPr/>
          <a:lstStyle/>
          <a:p>
            <a:pPr marL="0" indent="0">
              <a:buNone/>
            </a:pPr>
            <a:r>
              <a:rPr lang="en-AU" dirty="0" smtClean="0"/>
              <a:t>Which of the following options contains </a:t>
            </a:r>
            <a:r>
              <a:rPr lang="en-AU" b="1" dirty="0" smtClean="0"/>
              <a:t>only</a:t>
            </a:r>
            <a:r>
              <a:rPr lang="en-AU" dirty="0" smtClean="0"/>
              <a:t> </a:t>
            </a:r>
            <a:r>
              <a:rPr lang="en-AU" b="1" dirty="0" smtClean="0"/>
              <a:t>antibiotics from the penicillin class</a:t>
            </a:r>
            <a:r>
              <a:rPr lang="en-AU" dirty="0" smtClean="0"/>
              <a:t>?</a:t>
            </a:r>
          </a:p>
        </p:txBody>
      </p:sp>
      <p:sp>
        <p:nvSpPr>
          <p:cNvPr id="5" name="Slide Number Placeholder 4"/>
          <p:cNvSpPr>
            <a:spLocks noGrp="1"/>
          </p:cNvSpPr>
          <p:nvPr>
            <p:ph type="sldNum" sz="quarter" idx="12"/>
          </p:nvPr>
        </p:nvSpPr>
        <p:spPr/>
        <p:txBody>
          <a:bodyPr/>
          <a:lstStyle/>
          <a:p>
            <a:fld id="{FCA80E15-78A4-492C-A1D5-E96D386E05C8}" type="slidenum">
              <a:rPr lang="en-AU" smtClean="0"/>
              <a:t>16</a:t>
            </a:fld>
            <a:endParaRPr lang="en-AU"/>
          </a:p>
        </p:txBody>
      </p:sp>
      <p:sp>
        <p:nvSpPr>
          <p:cNvPr id="7" name="Title 2"/>
          <p:cNvSpPr txBox="1">
            <a:spLocks/>
          </p:cNvSpPr>
          <p:nvPr/>
        </p:nvSpPr>
        <p:spPr>
          <a:xfrm>
            <a:off x="323528" y="404664"/>
            <a:ext cx="8496944" cy="85010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4000" b="1" dirty="0" smtClean="0">
                <a:solidFill>
                  <a:srgbClr val="FF6600"/>
                </a:solidFill>
              </a:rPr>
              <a:t>QUICK QUIZ:  </a:t>
            </a:r>
            <a:r>
              <a:rPr lang="en-AU" sz="4000" dirty="0" smtClean="0">
                <a:solidFill>
                  <a:srgbClr val="006666"/>
                </a:solidFill>
              </a:rPr>
              <a:t>Penicillins</a:t>
            </a:r>
            <a:endParaRPr lang="en-AU" sz="4000" dirty="0">
              <a:solidFill>
                <a:srgbClr val="006666"/>
              </a:solidFill>
            </a:endParaRPr>
          </a:p>
        </p:txBody>
      </p:sp>
      <p:sp>
        <p:nvSpPr>
          <p:cNvPr id="9" name="TextBox 8"/>
          <p:cNvSpPr txBox="1"/>
          <p:nvPr/>
        </p:nvSpPr>
        <p:spPr>
          <a:xfrm>
            <a:off x="323528" y="2564904"/>
            <a:ext cx="8352928" cy="2893100"/>
          </a:xfrm>
          <a:prstGeom prst="rect">
            <a:avLst/>
          </a:prstGeom>
          <a:noFill/>
        </p:spPr>
        <p:txBody>
          <a:bodyPr wrap="square" rtlCol="0">
            <a:spAutoFit/>
          </a:bodyPr>
          <a:lstStyle/>
          <a:p>
            <a:r>
              <a:rPr lang="en-AU" sz="3200" b="1" dirty="0" smtClean="0"/>
              <a:t>(a) </a:t>
            </a:r>
            <a:r>
              <a:rPr lang="en-AU" sz="3200" i="1" dirty="0" err="1" smtClean="0"/>
              <a:t>Tazocin</a:t>
            </a:r>
            <a:r>
              <a:rPr lang="en-AU" sz="3200" dirty="0"/>
              <a:t>, </a:t>
            </a:r>
            <a:r>
              <a:rPr lang="en-AU" sz="3200" dirty="0" err="1"/>
              <a:t>amoxycillin</a:t>
            </a:r>
            <a:r>
              <a:rPr lang="en-AU" sz="3200" dirty="0"/>
              <a:t>, </a:t>
            </a:r>
            <a:r>
              <a:rPr lang="en-AU" sz="3200" i="1" dirty="0"/>
              <a:t>Keflex</a:t>
            </a:r>
            <a:r>
              <a:rPr lang="en-AU" sz="3200" dirty="0"/>
              <a:t>, doxycycline  </a:t>
            </a:r>
          </a:p>
          <a:p>
            <a:endParaRPr lang="en-AU" sz="1200" b="1" dirty="0"/>
          </a:p>
          <a:p>
            <a:r>
              <a:rPr lang="en-AU" sz="3200" b="1" dirty="0"/>
              <a:t>(b) </a:t>
            </a:r>
            <a:r>
              <a:rPr lang="en-AU" sz="3200" i="1" dirty="0" err="1"/>
              <a:t>Tazocin</a:t>
            </a:r>
            <a:r>
              <a:rPr lang="en-AU" sz="3200" dirty="0"/>
              <a:t>, </a:t>
            </a:r>
            <a:r>
              <a:rPr lang="en-AU" sz="3200" dirty="0" err="1"/>
              <a:t>flucloxacillin</a:t>
            </a:r>
            <a:r>
              <a:rPr lang="en-AU" sz="3200" dirty="0"/>
              <a:t>, </a:t>
            </a:r>
            <a:r>
              <a:rPr lang="en-AU" sz="3200" i="1" dirty="0"/>
              <a:t>Augmentin, </a:t>
            </a:r>
            <a:r>
              <a:rPr lang="en-AU" sz="3200" i="1" dirty="0" err="1"/>
              <a:t>Timentin</a:t>
            </a:r>
            <a:endParaRPr lang="en-AU" sz="3200" i="1" dirty="0"/>
          </a:p>
          <a:p>
            <a:endParaRPr lang="en-AU" sz="1200" dirty="0"/>
          </a:p>
          <a:p>
            <a:r>
              <a:rPr lang="en-AU" sz="3200" b="1" dirty="0"/>
              <a:t>(c) </a:t>
            </a:r>
            <a:r>
              <a:rPr lang="en-AU" sz="3200" i="1" dirty="0"/>
              <a:t>Augmentin, </a:t>
            </a:r>
            <a:r>
              <a:rPr lang="en-AU" sz="3200" i="1" dirty="0" err="1"/>
              <a:t>Lincocin</a:t>
            </a:r>
            <a:r>
              <a:rPr lang="en-AU" sz="3200" dirty="0"/>
              <a:t>, cephalexin, </a:t>
            </a:r>
            <a:r>
              <a:rPr lang="en-AU" sz="3200" dirty="0" err="1"/>
              <a:t>flucloxacillin</a:t>
            </a:r>
            <a:endParaRPr lang="en-AU" sz="3200" dirty="0"/>
          </a:p>
          <a:p>
            <a:endParaRPr lang="en-AU" sz="1200" dirty="0"/>
          </a:p>
          <a:p>
            <a:r>
              <a:rPr lang="en-AU" sz="3200" b="1" dirty="0"/>
              <a:t>(d) </a:t>
            </a:r>
            <a:r>
              <a:rPr lang="en-AU" sz="3200" i="1" dirty="0" err="1"/>
              <a:t>Timentin</a:t>
            </a:r>
            <a:r>
              <a:rPr lang="en-AU" sz="3200" dirty="0"/>
              <a:t>, ampicillin, </a:t>
            </a:r>
            <a:r>
              <a:rPr lang="en-AU" sz="3200" dirty="0" err="1"/>
              <a:t>amoxycillin</a:t>
            </a:r>
            <a:r>
              <a:rPr lang="en-AU" sz="3200" dirty="0"/>
              <a:t>, clindamycin</a:t>
            </a:r>
          </a:p>
          <a:p>
            <a:endParaRPr lang="en-AU" dirty="0"/>
          </a:p>
        </p:txBody>
      </p:sp>
    </p:spTree>
    <p:extLst>
      <p:ext uri="{BB962C8B-B14F-4D97-AF65-F5344CB8AC3E}">
        <p14:creationId xmlns:p14="http://schemas.microsoft.com/office/powerpoint/2010/main" val="972860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dirty="0" smtClean="0"/>
              <a:t>Australian Medicines Handbook, 2014</a:t>
            </a:r>
            <a:endParaRPr lang="en-AU" dirty="0"/>
          </a:p>
        </p:txBody>
      </p:sp>
      <p:sp>
        <p:nvSpPr>
          <p:cNvPr id="4" name="Content Placeholder 3"/>
          <p:cNvSpPr>
            <a:spLocks noGrp="1"/>
          </p:cNvSpPr>
          <p:nvPr>
            <p:ph idx="1"/>
          </p:nvPr>
        </p:nvSpPr>
        <p:spPr>
          <a:xfrm>
            <a:off x="683568" y="1268761"/>
            <a:ext cx="8280920" cy="1152128"/>
          </a:xfrm>
        </p:spPr>
        <p:txBody>
          <a:bodyPr/>
          <a:lstStyle/>
          <a:p>
            <a:pPr marL="0" indent="0">
              <a:buNone/>
            </a:pPr>
            <a:r>
              <a:rPr lang="en-AU" dirty="0" smtClean="0"/>
              <a:t>Which of the following options contains </a:t>
            </a:r>
            <a:r>
              <a:rPr lang="en-AU" b="1" dirty="0"/>
              <a:t>only</a:t>
            </a:r>
            <a:r>
              <a:rPr lang="en-AU" dirty="0"/>
              <a:t> </a:t>
            </a:r>
            <a:r>
              <a:rPr lang="en-AU" b="1" dirty="0"/>
              <a:t>antibiotics from the penicillin class</a:t>
            </a:r>
            <a:r>
              <a:rPr lang="en-AU" dirty="0"/>
              <a:t>?</a:t>
            </a:r>
          </a:p>
        </p:txBody>
      </p:sp>
      <p:sp>
        <p:nvSpPr>
          <p:cNvPr id="5" name="Slide Number Placeholder 4"/>
          <p:cNvSpPr>
            <a:spLocks noGrp="1"/>
          </p:cNvSpPr>
          <p:nvPr>
            <p:ph type="sldNum" sz="quarter" idx="12"/>
          </p:nvPr>
        </p:nvSpPr>
        <p:spPr/>
        <p:txBody>
          <a:bodyPr/>
          <a:lstStyle/>
          <a:p>
            <a:fld id="{FCA80E15-78A4-492C-A1D5-E96D386E05C8}" type="slidenum">
              <a:rPr lang="en-AU" smtClean="0"/>
              <a:t>17</a:t>
            </a:fld>
            <a:endParaRPr lang="en-AU"/>
          </a:p>
        </p:txBody>
      </p:sp>
      <p:sp>
        <p:nvSpPr>
          <p:cNvPr id="7" name="Title 2"/>
          <p:cNvSpPr txBox="1">
            <a:spLocks/>
          </p:cNvSpPr>
          <p:nvPr/>
        </p:nvSpPr>
        <p:spPr>
          <a:xfrm>
            <a:off x="323528" y="404664"/>
            <a:ext cx="8496944" cy="85010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4000" b="1" dirty="0" smtClean="0">
                <a:solidFill>
                  <a:srgbClr val="FF6600"/>
                </a:solidFill>
              </a:rPr>
              <a:t>QUICK QUIZ:  </a:t>
            </a:r>
            <a:r>
              <a:rPr lang="en-AU" sz="4000" dirty="0" smtClean="0">
                <a:solidFill>
                  <a:srgbClr val="006666"/>
                </a:solidFill>
              </a:rPr>
              <a:t>Penicillins</a:t>
            </a:r>
            <a:endParaRPr lang="en-AU" sz="4000" dirty="0">
              <a:solidFill>
                <a:srgbClr val="006666"/>
              </a:solidFill>
            </a:endParaRPr>
          </a:p>
        </p:txBody>
      </p:sp>
      <p:sp>
        <p:nvSpPr>
          <p:cNvPr id="9" name="TextBox 8"/>
          <p:cNvSpPr txBox="1"/>
          <p:nvPr/>
        </p:nvSpPr>
        <p:spPr>
          <a:xfrm>
            <a:off x="323528" y="2564904"/>
            <a:ext cx="8352928" cy="2893100"/>
          </a:xfrm>
          <a:prstGeom prst="rect">
            <a:avLst/>
          </a:prstGeom>
          <a:noFill/>
        </p:spPr>
        <p:txBody>
          <a:bodyPr wrap="square" rtlCol="0">
            <a:spAutoFit/>
          </a:bodyPr>
          <a:lstStyle/>
          <a:p>
            <a:r>
              <a:rPr lang="en-AU" sz="3200" b="1" dirty="0" smtClean="0"/>
              <a:t>(a) </a:t>
            </a:r>
            <a:r>
              <a:rPr lang="en-AU" sz="3200" i="1" dirty="0" err="1" smtClean="0"/>
              <a:t>Tazocin</a:t>
            </a:r>
            <a:r>
              <a:rPr lang="en-AU" sz="3200" dirty="0"/>
              <a:t>, </a:t>
            </a:r>
            <a:r>
              <a:rPr lang="en-AU" sz="3200" dirty="0" err="1"/>
              <a:t>amoxycillin</a:t>
            </a:r>
            <a:r>
              <a:rPr lang="en-AU" sz="3200" dirty="0"/>
              <a:t>, </a:t>
            </a:r>
            <a:r>
              <a:rPr lang="en-AU" sz="3200" i="1" dirty="0"/>
              <a:t>Keflex</a:t>
            </a:r>
            <a:r>
              <a:rPr lang="en-AU" sz="3200" dirty="0"/>
              <a:t>, doxycycline  </a:t>
            </a:r>
          </a:p>
          <a:p>
            <a:endParaRPr lang="en-AU" sz="1200" b="1" dirty="0"/>
          </a:p>
          <a:p>
            <a:r>
              <a:rPr lang="en-AU" sz="3200" b="1" dirty="0">
                <a:solidFill>
                  <a:srgbClr val="FF6600"/>
                </a:solidFill>
              </a:rPr>
              <a:t>(b) </a:t>
            </a:r>
            <a:r>
              <a:rPr lang="en-AU" sz="3200" i="1" dirty="0" err="1">
                <a:solidFill>
                  <a:srgbClr val="FF6600"/>
                </a:solidFill>
              </a:rPr>
              <a:t>Tazocin</a:t>
            </a:r>
            <a:r>
              <a:rPr lang="en-AU" sz="3200" dirty="0">
                <a:solidFill>
                  <a:srgbClr val="FF6600"/>
                </a:solidFill>
              </a:rPr>
              <a:t>, </a:t>
            </a:r>
            <a:r>
              <a:rPr lang="en-AU" sz="3200" dirty="0" err="1">
                <a:solidFill>
                  <a:srgbClr val="FF6600"/>
                </a:solidFill>
              </a:rPr>
              <a:t>flucloxacillin</a:t>
            </a:r>
            <a:r>
              <a:rPr lang="en-AU" sz="3200" dirty="0">
                <a:solidFill>
                  <a:srgbClr val="FF6600"/>
                </a:solidFill>
              </a:rPr>
              <a:t>, </a:t>
            </a:r>
            <a:r>
              <a:rPr lang="en-AU" sz="3200" i="1" dirty="0">
                <a:solidFill>
                  <a:srgbClr val="FF6600"/>
                </a:solidFill>
              </a:rPr>
              <a:t>Augmentin, </a:t>
            </a:r>
            <a:r>
              <a:rPr lang="en-AU" sz="3200" i="1" dirty="0" err="1">
                <a:solidFill>
                  <a:srgbClr val="FF6600"/>
                </a:solidFill>
              </a:rPr>
              <a:t>Timentin</a:t>
            </a:r>
            <a:endParaRPr lang="en-AU" sz="3200" i="1" dirty="0">
              <a:solidFill>
                <a:srgbClr val="FF6600"/>
              </a:solidFill>
            </a:endParaRPr>
          </a:p>
          <a:p>
            <a:endParaRPr lang="en-AU" sz="1200" dirty="0"/>
          </a:p>
          <a:p>
            <a:r>
              <a:rPr lang="en-AU" sz="3200" b="1" dirty="0"/>
              <a:t>(c) </a:t>
            </a:r>
            <a:r>
              <a:rPr lang="en-AU" sz="3200" i="1" dirty="0"/>
              <a:t>Augmentin, </a:t>
            </a:r>
            <a:r>
              <a:rPr lang="en-AU" sz="3200" i="1" dirty="0" err="1"/>
              <a:t>Lincocin</a:t>
            </a:r>
            <a:r>
              <a:rPr lang="en-AU" sz="3200" dirty="0"/>
              <a:t>, cephalexin, </a:t>
            </a:r>
            <a:r>
              <a:rPr lang="en-AU" sz="3200" dirty="0" err="1"/>
              <a:t>flucloxacillin</a:t>
            </a:r>
            <a:endParaRPr lang="en-AU" sz="3200" dirty="0"/>
          </a:p>
          <a:p>
            <a:endParaRPr lang="en-AU" sz="1200" dirty="0"/>
          </a:p>
          <a:p>
            <a:r>
              <a:rPr lang="en-AU" sz="3200" b="1" dirty="0"/>
              <a:t>(d) </a:t>
            </a:r>
            <a:r>
              <a:rPr lang="en-AU" sz="3200" i="1" dirty="0" err="1"/>
              <a:t>Timentin</a:t>
            </a:r>
            <a:r>
              <a:rPr lang="en-AU" sz="3200" dirty="0"/>
              <a:t>, ampicillin, </a:t>
            </a:r>
            <a:r>
              <a:rPr lang="en-AU" sz="3200" dirty="0" err="1"/>
              <a:t>amoxycillin</a:t>
            </a:r>
            <a:r>
              <a:rPr lang="en-AU" sz="3200" dirty="0"/>
              <a:t>, clindamycin</a:t>
            </a:r>
          </a:p>
          <a:p>
            <a:endParaRPr lang="en-AU" dirty="0"/>
          </a:p>
        </p:txBody>
      </p:sp>
      <p:sp>
        <p:nvSpPr>
          <p:cNvPr id="3" name="L-Shape 2"/>
          <p:cNvSpPr/>
          <p:nvPr/>
        </p:nvSpPr>
        <p:spPr>
          <a:xfrm rot="18666261">
            <a:off x="8244708" y="3205233"/>
            <a:ext cx="643444" cy="293322"/>
          </a:xfrm>
          <a:prstGeom prst="corner">
            <a:avLst>
              <a:gd name="adj1" fmla="val 31859"/>
              <a:gd name="adj2" fmla="val 2959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06149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634678"/>
            <a:ext cx="8424936" cy="850106"/>
          </a:xfrm>
        </p:spPr>
        <p:txBody>
          <a:bodyPr/>
          <a:lstStyle/>
          <a:p>
            <a:pPr>
              <a:lnSpc>
                <a:spcPts val="4600"/>
              </a:lnSpc>
            </a:pPr>
            <a:r>
              <a:rPr lang="en-AU" dirty="0">
                <a:solidFill>
                  <a:srgbClr val="006666"/>
                </a:solidFill>
              </a:rPr>
              <a:t>Why is it important to use antibiotics with care?</a:t>
            </a:r>
            <a:endParaRPr lang="en-AU" dirty="0"/>
          </a:p>
        </p:txBody>
      </p:sp>
      <p:sp>
        <p:nvSpPr>
          <p:cNvPr id="4" name="Content Placeholder 3"/>
          <p:cNvSpPr>
            <a:spLocks noGrp="1"/>
          </p:cNvSpPr>
          <p:nvPr>
            <p:ph idx="1"/>
          </p:nvPr>
        </p:nvSpPr>
        <p:spPr>
          <a:xfrm>
            <a:off x="467544" y="2027981"/>
            <a:ext cx="8352928" cy="4281339"/>
          </a:xfrm>
        </p:spPr>
        <p:txBody>
          <a:bodyPr>
            <a:normAutofit/>
          </a:bodyPr>
          <a:lstStyle/>
          <a:p>
            <a:pPr marL="0" indent="0">
              <a:buNone/>
            </a:pPr>
            <a:r>
              <a:rPr lang="en-AU" b="1" dirty="0" smtClean="0"/>
              <a:t>1.  Antibiotics are life-saving medicines </a:t>
            </a:r>
          </a:p>
          <a:p>
            <a:pPr marL="0" indent="0">
              <a:buNone/>
            </a:pPr>
            <a:endParaRPr lang="en-AU" sz="600" b="1" dirty="0" smtClean="0"/>
          </a:p>
          <a:p>
            <a:pPr marL="0" indent="0" defTabSz="540000">
              <a:buNone/>
            </a:pPr>
            <a:r>
              <a:rPr lang="en-AU" b="1" dirty="0" smtClean="0"/>
              <a:t>2.  Only effective if the antibiotic works against 	the organism causing infection</a:t>
            </a:r>
          </a:p>
          <a:p>
            <a:pPr marL="0" indent="0">
              <a:buNone/>
            </a:pPr>
            <a:endParaRPr lang="en-AU" sz="600" b="1" dirty="0" smtClean="0"/>
          </a:p>
          <a:p>
            <a:pPr marL="0" indent="0">
              <a:buNone/>
            </a:pPr>
            <a:r>
              <a:rPr lang="en-AU" b="1" dirty="0" smtClean="0"/>
              <a:t>3.  Risk of side effects and harm</a:t>
            </a:r>
          </a:p>
          <a:p>
            <a:pPr marL="0" indent="0">
              <a:buNone/>
            </a:pPr>
            <a:endParaRPr lang="en-AU" sz="600" dirty="0" smtClean="0">
              <a:solidFill>
                <a:schemeClr val="bg1">
                  <a:lumMod val="50000"/>
                </a:schemeClr>
              </a:solidFill>
            </a:endParaRPr>
          </a:p>
          <a:p>
            <a:pPr marL="0" indent="0" defTabSz="540000">
              <a:buNone/>
            </a:pPr>
            <a:r>
              <a:rPr lang="en-AU" b="1" dirty="0" smtClean="0">
                <a:solidFill>
                  <a:srgbClr val="FF0000"/>
                </a:solidFill>
              </a:rPr>
              <a:t>4.  Use of antibiotics can contribute to the 	problem of antimicrobial resistance</a:t>
            </a:r>
          </a:p>
        </p:txBody>
      </p:sp>
      <p:sp>
        <p:nvSpPr>
          <p:cNvPr id="5" name="Slide Number Placeholder 4"/>
          <p:cNvSpPr>
            <a:spLocks noGrp="1"/>
          </p:cNvSpPr>
          <p:nvPr>
            <p:ph type="sldNum" sz="quarter" idx="12"/>
          </p:nvPr>
        </p:nvSpPr>
        <p:spPr/>
        <p:txBody>
          <a:bodyPr/>
          <a:lstStyle/>
          <a:p>
            <a:fld id="{FCA80E15-78A4-492C-A1D5-E96D386E05C8}" type="slidenum">
              <a:rPr lang="en-AU" smtClean="0"/>
              <a:t>18</a:t>
            </a:fld>
            <a:endParaRPr lang="en-AU"/>
          </a:p>
        </p:txBody>
      </p:sp>
    </p:spTree>
    <p:extLst>
      <p:ext uri="{BB962C8B-B14F-4D97-AF65-F5344CB8AC3E}">
        <p14:creationId xmlns:p14="http://schemas.microsoft.com/office/powerpoint/2010/main" val="2392664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4000" dirty="0" smtClean="0">
                <a:solidFill>
                  <a:srgbClr val="006666"/>
                </a:solidFill>
              </a:rPr>
              <a:t>Impact on current and future patients</a:t>
            </a:r>
            <a:endParaRPr lang="en-AU" sz="4000" dirty="0">
              <a:solidFill>
                <a:srgbClr val="006666"/>
              </a:solidFill>
            </a:endParaRPr>
          </a:p>
        </p:txBody>
      </p:sp>
      <p:sp>
        <p:nvSpPr>
          <p:cNvPr id="4" name="Content Placeholder 3"/>
          <p:cNvSpPr>
            <a:spLocks noGrp="1"/>
          </p:cNvSpPr>
          <p:nvPr>
            <p:ph idx="1"/>
          </p:nvPr>
        </p:nvSpPr>
        <p:spPr/>
        <p:txBody>
          <a:bodyPr/>
          <a:lstStyle/>
          <a:p>
            <a:r>
              <a:rPr lang="en-AU" b="1" dirty="0" smtClean="0"/>
              <a:t>Antibiotic use contributes to the development of </a:t>
            </a:r>
            <a:r>
              <a:rPr lang="en-AU" b="1" dirty="0" smtClean="0">
                <a:solidFill>
                  <a:srgbClr val="FF6600"/>
                </a:solidFill>
              </a:rPr>
              <a:t>antibiotic resistance</a:t>
            </a:r>
          </a:p>
          <a:p>
            <a:pPr lvl="1"/>
            <a:r>
              <a:rPr lang="en-AU" dirty="0" smtClean="0"/>
              <a:t>For most medicines, side effects are limited to the individual patient</a:t>
            </a:r>
          </a:p>
          <a:p>
            <a:pPr lvl="1"/>
            <a:r>
              <a:rPr lang="en-AU" dirty="0"/>
              <a:t>R</a:t>
            </a:r>
            <a:r>
              <a:rPr lang="en-AU" dirty="0" smtClean="0"/>
              <a:t>esistance developed from exposure to an antibiotic may affect the patient, but also affects </a:t>
            </a:r>
            <a:r>
              <a:rPr lang="en-AU" dirty="0" smtClean="0">
                <a:solidFill>
                  <a:srgbClr val="FF6600"/>
                </a:solidFill>
              </a:rPr>
              <a:t>future patients</a:t>
            </a:r>
            <a:r>
              <a:rPr lang="en-AU" dirty="0" smtClean="0">
                <a:solidFill>
                  <a:srgbClr val="009999"/>
                </a:solidFill>
              </a:rPr>
              <a:t> </a:t>
            </a:r>
            <a:r>
              <a:rPr lang="en-AU" dirty="0" smtClean="0">
                <a:solidFill>
                  <a:srgbClr val="FF6600"/>
                </a:solidFill>
              </a:rPr>
              <a:t>and the wider community</a:t>
            </a:r>
          </a:p>
          <a:p>
            <a:pPr lvl="1"/>
            <a:r>
              <a:rPr lang="en-AU" dirty="0" smtClean="0"/>
              <a:t>This reduces the number of effective antibiotics available to treat infections</a:t>
            </a:r>
          </a:p>
          <a:p>
            <a:endParaRPr lang="en-AU" dirty="0"/>
          </a:p>
        </p:txBody>
      </p:sp>
      <p:sp>
        <p:nvSpPr>
          <p:cNvPr id="5" name="Slide Number Placeholder 4"/>
          <p:cNvSpPr>
            <a:spLocks noGrp="1"/>
          </p:cNvSpPr>
          <p:nvPr>
            <p:ph type="sldNum" sz="quarter" idx="12"/>
          </p:nvPr>
        </p:nvSpPr>
        <p:spPr/>
        <p:txBody>
          <a:bodyPr/>
          <a:lstStyle/>
          <a:p>
            <a:fld id="{FCA80E15-78A4-492C-A1D5-E96D386E05C8}" type="slidenum">
              <a:rPr lang="en-AU" smtClean="0"/>
              <a:pPr/>
              <a:t>19</a:t>
            </a:fld>
            <a:endParaRPr lang="en-AU"/>
          </a:p>
        </p:txBody>
      </p:sp>
    </p:spTree>
    <p:extLst>
      <p:ext uri="{BB962C8B-B14F-4D97-AF65-F5344CB8AC3E}">
        <p14:creationId xmlns:p14="http://schemas.microsoft.com/office/powerpoint/2010/main" val="1471384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6646"/>
            <a:ext cx="8229600" cy="850106"/>
          </a:xfrm>
        </p:spPr>
        <p:txBody>
          <a:bodyPr/>
          <a:lstStyle/>
          <a:p>
            <a:r>
              <a:rPr lang="en-AU" dirty="0" smtClean="0">
                <a:solidFill>
                  <a:srgbClr val="006666"/>
                </a:solidFill>
              </a:rPr>
              <a:t>Learning outcomes</a:t>
            </a:r>
            <a:endParaRPr lang="en-AU" dirty="0">
              <a:solidFill>
                <a:srgbClr val="006666"/>
              </a:solidFill>
            </a:endParaRPr>
          </a:p>
        </p:txBody>
      </p:sp>
      <p:sp>
        <p:nvSpPr>
          <p:cNvPr id="4" name="Content Placeholder 3"/>
          <p:cNvSpPr>
            <a:spLocks noGrp="1"/>
          </p:cNvSpPr>
          <p:nvPr>
            <p:ph idx="1"/>
          </p:nvPr>
        </p:nvSpPr>
        <p:spPr>
          <a:xfrm>
            <a:off x="467544" y="1307901"/>
            <a:ext cx="8352928" cy="4857403"/>
          </a:xfrm>
        </p:spPr>
        <p:txBody>
          <a:bodyPr>
            <a:normAutofit/>
          </a:bodyPr>
          <a:lstStyle/>
          <a:p>
            <a:pPr marL="0" indent="0">
              <a:buNone/>
            </a:pPr>
            <a:r>
              <a:rPr lang="en-AU" sz="2800" b="1" dirty="0" smtClean="0"/>
              <a:t>At the end of this session, participants will be able to:</a:t>
            </a:r>
          </a:p>
          <a:p>
            <a:pPr marL="0" indent="0">
              <a:buNone/>
            </a:pPr>
            <a:endParaRPr lang="en-AU" sz="800" b="1" dirty="0" smtClean="0"/>
          </a:p>
          <a:p>
            <a:r>
              <a:rPr lang="en-AU" dirty="0" smtClean="0"/>
              <a:t>Define the term ‘antibiotic’</a:t>
            </a:r>
          </a:p>
          <a:p>
            <a:pPr marL="0" indent="0">
              <a:buNone/>
            </a:pPr>
            <a:endParaRPr lang="en-AU" sz="800" dirty="0" smtClean="0"/>
          </a:p>
          <a:p>
            <a:r>
              <a:rPr lang="en-AU" dirty="0" smtClean="0"/>
              <a:t>List the names of commonly used antibiotics</a:t>
            </a:r>
          </a:p>
          <a:p>
            <a:pPr marL="0" indent="0">
              <a:buNone/>
            </a:pPr>
            <a:endParaRPr lang="en-AU" sz="800" dirty="0" smtClean="0"/>
          </a:p>
          <a:p>
            <a:r>
              <a:rPr lang="en-AU" dirty="0" smtClean="0"/>
              <a:t>Identify key risks associated with antibiotic use</a:t>
            </a:r>
          </a:p>
          <a:p>
            <a:pPr marL="0" indent="0">
              <a:buNone/>
            </a:pPr>
            <a:endParaRPr lang="en-AU" sz="800" dirty="0" smtClean="0"/>
          </a:p>
          <a:p>
            <a:r>
              <a:rPr lang="en-AU" dirty="0" smtClean="0"/>
              <a:t>Describe the role of different members of the healthcare team in improving antimicrobial use</a:t>
            </a:r>
            <a:endParaRPr lang="en-AU" dirty="0"/>
          </a:p>
        </p:txBody>
      </p:sp>
      <p:sp>
        <p:nvSpPr>
          <p:cNvPr id="5" name="Slide Number Placeholder 4"/>
          <p:cNvSpPr>
            <a:spLocks noGrp="1"/>
          </p:cNvSpPr>
          <p:nvPr>
            <p:ph type="sldNum" sz="quarter" idx="12"/>
          </p:nvPr>
        </p:nvSpPr>
        <p:spPr/>
        <p:txBody>
          <a:bodyPr/>
          <a:lstStyle/>
          <a:p>
            <a:fld id="{FCA80E15-78A4-492C-A1D5-E96D386E05C8}" type="slidenum">
              <a:rPr lang="en-AU" smtClean="0"/>
              <a:t>2</a:t>
            </a:fld>
            <a:endParaRPr lang="en-AU"/>
          </a:p>
        </p:txBody>
      </p:sp>
    </p:spTree>
    <p:extLst>
      <p:ext uri="{BB962C8B-B14F-4D97-AF65-F5344CB8AC3E}">
        <p14:creationId xmlns:p14="http://schemas.microsoft.com/office/powerpoint/2010/main" val="2936739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dirty="0" smtClean="0"/>
              <a:t>CDC </a:t>
            </a:r>
            <a:r>
              <a:rPr lang="en-AU" i="1" dirty="0"/>
              <a:t>Antibiotic resistance threats in the United States</a:t>
            </a:r>
            <a:r>
              <a:rPr lang="en-AU" dirty="0"/>
              <a:t>, 2013 </a:t>
            </a:r>
          </a:p>
        </p:txBody>
      </p:sp>
      <p:sp>
        <p:nvSpPr>
          <p:cNvPr id="3" name="Title 2"/>
          <p:cNvSpPr>
            <a:spLocks noGrp="1"/>
          </p:cNvSpPr>
          <p:nvPr>
            <p:ph type="title"/>
          </p:nvPr>
        </p:nvSpPr>
        <p:spPr/>
        <p:txBody>
          <a:bodyPr/>
          <a:lstStyle/>
          <a:p>
            <a:r>
              <a:rPr lang="en-AU" dirty="0" smtClean="0">
                <a:solidFill>
                  <a:srgbClr val="006666"/>
                </a:solidFill>
              </a:rPr>
              <a:t>Antibiotic resistance</a:t>
            </a:r>
            <a:endParaRPr lang="en-AU" dirty="0">
              <a:solidFill>
                <a:srgbClr val="006666"/>
              </a:solidFill>
            </a:endParaRPr>
          </a:p>
        </p:txBody>
      </p:sp>
      <p:sp>
        <p:nvSpPr>
          <p:cNvPr id="4" name="Content Placeholder 3"/>
          <p:cNvSpPr>
            <a:spLocks noGrp="1"/>
          </p:cNvSpPr>
          <p:nvPr>
            <p:ph idx="1"/>
          </p:nvPr>
        </p:nvSpPr>
        <p:spPr>
          <a:xfrm>
            <a:off x="467544" y="1124744"/>
            <a:ext cx="8229600" cy="5112568"/>
          </a:xfrm>
        </p:spPr>
        <p:txBody>
          <a:bodyPr>
            <a:normAutofit fontScale="92500" lnSpcReduction="20000"/>
          </a:bodyPr>
          <a:lstStyle/>
          <a:p>
            <a:r>
              <a:rPr lang="en-AU" dirty="0" smtClean="0"/>
              <a:t>When bacteria develop new ways to defend against antibiotics, this is called ‘antibiotic resistance’</a:t>
            </a:r>
          </a:p>
          <a:p>
            <a:pPr marL="0" indent="0">
              <a:buNone/>
            </a:pPr>
            <a:endParaRPr lang="en-AU" sz="700" dirty="0" smtClean="0"/>
          </a:p>
          <a:p>
            <a:r>
              <a:rPr lang="en-AU" dirty="0" smtClean="0"/>
              <a:t>Resistance to an antibiotic means </a:t>
            </a:r>
            <a:r>
              <a:rPr lang="en-AU" b="1" dirty="0" smtClean="0"/>
              <a:t>the drug is no longer effective against the infecting bacteria </a:t>
            </a:r>
          </a:p>
          <a:p>
            <a:pPr marL="0" indent="0">
              <a:buNone/>
            </a:pPr>
            <a:endParaRPr lang="en-AU" sz="700" b="1" dirty="0" smtClean="0"/>
          </a:p>
          <a:p>
            <a:r>
              <a:rPr lang="en-AU" dirty="0" smtClean="0"/>
              <a:t>Examples:</a:t>
            </a:r>
          </a:p>
          <a:p>
            <a:pPr lvl="1"/>
            <a:r>
              <a:rPr lang="en-AU" sz="2600" dirty="0" smtClean="0"/>
              <a:t>Methicillin-resistant </a:t>
            </a:r>
            <a:r>
              <a:rPr lang="en-AU" sz="2600" i="1" dirty="0" smtClean="0"/>
              <a:t>Staphylococcus aureus </a:t>
            </a:r>
            <a:r>
              <a:rPr lang="en-AU" sz="2600" dirty="0" smtClean="0"/>
              <a:t>(</a:t>
            </a:r>
            <a:r>
              <a:rPr lang="en-AU" sz="2600" dirty="0" smtClean="0">
                <a:solidFill>
                  <a:srgbClr val="FF6600"/>
                </a:solidFill>
              </a:rPr>
              <a:t>MRSA</a:t>
            </a:r>
            <a:r>
              <a:rPr lang="en-AU" sz="2600" dirty="0" smtClean="0"/>
              <a:t>) </a:t>
            </a:r>
            <a:r>
              <a:rPr lang="en-AU" sz="2600" dirty="0" smtClean="0">
                <a:sym typeface="Symbol"/>
              </a:rPr>
              <a:t>cannot be treated with </a:t>
            </a:r>
            <a:r>
              <a:rPr lang="en-AU" sz="2600" dirty="0" err="1" smtClean="0">
                <a:sym typeface="Symbol"/>
              </a:rPr>
              <a:t>flucloxacillin</a:t>
            </a:r>
            <a:endParaRPr lang="en-AU" sz="2600" dirty="0" smtClean="0">
              <a:sym typeface="Symbol"/>
            </a:endParaRPr>
          </a:p>
          <a:p>
            <a:pPr lvl="1"/>
            <a:r>
              <a:rPr lang="en-AU" sz="2600" dirty="0">
                <a:sym typeface="Symbol"/>
              </a:rPr>
              <a:t>Vancomycin-resistant </a:t>
            </a:r>
            <a:r>
              <a:rPr lang="en-AU" sz="2600" dirty="0" smtClean="0">
                <a:sym typeface="Symbol"/>
              </a:rPr>
              <a:t>enterococci </a:t>
            </a:r>
            <a:r>
              <a:rPr lang="en-AU" sz="2600" dirty="0">
                <a:sym typeface="Symbol"/>
              </a:rPr>
              <a:t>(</a:t>
            </a:r>
            <a:r>
              <a:rPr lang="en-AU" sz="2600" dirty="0">
                <a:solidFill>
                  <a:srgbClr val="FF6600"/>
                </a:solidFill>
                <a:sym typeface="Symbol"/>
              </a:rPr>
              <a:t>VRE</a:t>
            </a:r>
            <a:r>
              <a:rPr lang="en-AU" sz="2600" dirty="0">
                <a:sym typeface="Symbol"/>
              </a:rPr>
              <a:t>) </a:t>
            </a:r>
            <a:r>
              <a:rPr lang="en-AU" sz="2600" dirty="0" smtClean="0">
                <a:sym typeface="Symbol"/>
              </a:rPr>
              <a:t>cannot </a:t>
            </a:r>
            <a:r>
              <a:rPr lang="en-AU" sz="2600" dirty="0">
                <a:sym typeface="Symbol"/>
              </a:rPr>
              <a:t>be treated with </a:t>
            </a:r>
            <a:r>
              <a:rPr lang="en-AU" sz="2600" dirty="0" smtClean="0">
                <a:sym typeface="Symbol"/>
              </a:rPr>
              <a:t>vancomycin</a:t>
            </a:r>
          </a:p>
          <a:p>
            <a:pPr lvl="1"/>
            <a:r>
              <a:rPr lang="en-AU" sz="2600" dirty="0" smtClean="0">
                <a:sym typeface="Symbol"/>
              </a:rPr>
              <a:t>Carbapenem-resistant </a:t>
            </a:r>
            <a:r>
              <a:rPr lang="en-AU" sz="2600" dirty="0" err="1">
                <a:sym typeface="Symbol"/>
              </a:rPr>
              <a:t>Enterobacteriaceae</a:t>
            </a:r>
            <a:r>
              <a:rPr lang="en-AU" sz="2600" dirty="0">
                <a:sym typeface="Symbol"/>
              </a:rPr>
              <a:t> </a:t>
            </a:r>
            <a:r>
              <a:rPr lang="en-AU" sz="2600" dirty="0" smtClean="0">
                <a:sym typeface="Symbol"/>
              </a:rPr>
              <a:t>(</a:t>
            </a:r>
            <a:r>
              <a:rPr lang="en-AU" sz="2600" dirty="0" smtClean="0">
                <a:solidFill>
                  <a:srgbClr val="FF6600"/>
                </a:solidFill>
                <a:sym typeface="Symbol"/>
              </a:rPr>
              <a:t>CRE</a:t>
            </a:r>
            <a:r>
              <a:rPr lang="en-AU" sz="2600" dirty="0">
                <a:sym typeface="Symbol"/>
              </a:rPr>
              <a:t>) </a:t>
            </a:r>
            <a:r>
              <a:rPr lang="en-AU" sz="2600" dirty="0" smtClean="0">
                <a:sym typeface="Symbol"/>
              </a:rPr>
              <a:t>cannot be treated with </a:t>
            </a:r>
            <a:r>
              <a:rPr lang="en-AU" sz="2600" dirty="0" err="1" smtClean="0">
                <a:sym typeface="Symbol"/>
              </a:rPr>
              <a:t>meropenem</a:t>
            </a:r>
            <a:r>
              <a:rPr lang="en-AU" sz="2600" dirty="0" smtClean="0">
                <a:sym typeface="Symbol"/>
              </a:rPr>
              <a:t> or other carbapenems</a:t>
            </a:r>
            <a:endParaRPr lang="en-AU" sz="2600" dirty="0" smtClean="0"/>
          </a:p>
        </p:txBody>
      </p:sp>
      <p:sp>
        <p:nvSpPr>
          <p:cNvPr id="5" name="Slide Number Placeholder 4"/>
          <p:cNvSpPr>
            <a:spLocks noGrp="1"/>
          </p:cNvSpPr>
          <p:nvPr>
            <p:ph type="sldNum" sz="quarter" idx="12"/>
          </p:nvPr>
        </p:nvSpPr>
        <p:spPr/>
        <p:txBody>
          <a:bodyPr/>
          <a:lstStyle/>
          <a:p>
            <a:fld id="{FCA80E15-78A4-492C-A1D5-E96D386E05C8}" type="slidenum">
              <a:rPr lang="en-AU" smtClean="0"/>
              <a:pPr/>
              <a:t>20</a:t>
            </a:fld>
            <a:endParaRPr lang="en-AU" dirty="0"/>
          </a:p>
        </p:txBody>
      </p:sp>
    </p:spTree>
    <p:extLst>
      <p:ext uri="{BB962C8B-B14F-4D97-AF65-F5344CB8AC3E}">
        <p14:creationId xmlns:p14="http://schemas.microsoft.com/office/powerpoint/2010/main" val="133510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308304" y="5229200"/>
            <a:ext cx="169168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7532"/>
            <a:ext cx="9144000" cy="4841748"/>
          </a:xfrm>
          <a:prstGeom prst="rect">
            <a:avLst/>
          </a:prstGeom>
        </p:spPr>
      </p:pic>
      <p:sp>
        <p:nvSpPr>
          <p:cNvPr id="7" name="TextBox 6"/>
          <p:cNvSpPr txBox="1"/>
          <p:nvPr/>
        </p:nvSpPr>
        <p:spPr>
          <a:xfrm>
            <a:off x="2339752" y="5833508"/>
            <a:ext cx="4752528" cy="646331"/>
          </a:xfrm>
          <a:prstGeom prst="rect">
            <a:avLst/>
          </a:prstGeom>
          <a:noFill/>
        </p:spPr>
        <p:txBody>
          <a:bodyPr wrap="square" rtlCol="0">
            <a:spAutoFit/>
          </a:bodyPr>
          <a:lstStyle/>
          <a:p>
            <a:r>
              <a:rPr lang="en-AU" sz="1200" dirty="0">
                <a:solidFill>
                  <a:schemeClr val="bg1">
                    <a:lumMod val="50000"/>
                  </a:schemeClr>
                </a:solidFill>
              </a:rPr>
              <a:t>Image courtesy of CDC / Melissa Brower</a:t>
            </a:r>
          </a:p>
          <a:p>
            <a:r>
              <a:rPr lang="en-AU" sz="1200" dirty="0" err="1">
                <a:solidFill>
                  <a:schemeClr val="bg1">
                    <a:lumMod val="50000"/>
                  </a:schemeClr>
                </a:solidFill>
              </a:rPr>
              <a:t>Centers</a:t>
            </a:r>
            <a:r>
              <a:rPr lang="en-AU" sz="1200" dirty="0">
                <a:solidFill>
                  <a:schemeClr val="bg1">
                    <a:lumMod val="50000"/>
                  </a:schemeClr>
                </a:solidFill>
              </a:rPr>
              <a:t> for Disease Control and Prevention Public Health Image Library</a:t>
            </a:r>
          </a:p>
          <a:p>
            <a:r>
              <a:rPr lang="en-AU" sz="1200" dirty="0">
                <a:solidFill>
                  <a:schemeClr val="bg1">
                    <a:lumMod val="50000"/>
                  </a:schemeClr>
                </a:solidFill>
              </a:rPr>
              <a:t>http://</a:t>
            </a:r>
            <a:r>
              <a:rPr lang="en-AU" sz="1200" dirty="0" smtClean="0">
                <a:solidFill>
                  <a:schemeClr val="bg1">
                    <a:lumMod val="50000"/>
                  </a:schemeClr>
                </a:solidFill>
              </a:rPr>
              <a:t>phil.cdc.gov/phil/home.asp</a:t>
            </a:r>
            <a:endParaRPr lang="en-AU" sz="1200" dirty="0">
              <a:solidFill>
                <a:schemeClr val="bg1">
                  <a:lumMod val="50000"/>
                </a:schemeClr>
              </a:solidFill>
            </a:endParaRPr>
          </a:p>
        </p:txBody>
      </p:sp>
      <p:sp>
        <p:nvSpPr>
          <p:cNvPr id="2" name="Title 1"/>
          <p:cNvSpPr>
            <a:spLocks noGrp="1"/>
          </p:cNvSpPr>
          <p:nvPr>
            <p:ph type="title"/>
          </p:nvPr>
        </p:nvSpPr>
        <p:spPr>
          <a:xfrm>
            <a:off x="457200" y="418654"/>
            <a:ext cx="8229600" cy="850106"/>
          </a:xfrm>
        </p:spPr>
        <p:txBody>
          <a:bodyPr/>
          <a:lstStyle/>
          <a:p>
            <a:r>
              <a:rPr lang="en-AU" sz="4000" dirty="0" smtClean="0">
                <a:solidFill>
                  <a:srgbClr val="006666"/>
                </a:solidFill>
              </a:rPr>
              <a:t>Development of Antibiotic Resistance</a:t>
            </a:r>
            <a:endParaRPr lang="en-AU" sz="4000" dirty="0">
              <a:solidFill>
                <a:srgbClr val="006666"/>
              </a:solidFill>
            </a:endParaRPr>
          </a:p>
        </p:txBody>
      </p:sp>
    </p:spTree>
    <p:extLst>
      <p:ext uri="{BB962C8B-B14F-4D97-AF65-F5344CB8AC3E}">
        <p14:creationId xmlns:p14="http://schemas.microsoft.com/office/powerpoint/2010/main" val="3292638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308304" y="5229200"/>
            <a:ext cx="169168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ooter Placeholder 3"/>
          <p:cNvSpPr>
            <a:spLocks noGrp="1"/>
          </p:cNvSpPr>
          <p:nvPr>
            <p:ph type="ftr" sz="quarter" idx="11"/>
          </p:nvPr>
        </p:nvSpPr>
        <p:spPr>
          <a:xfrm>
            <a:off x="107504" y="6237312"/>
            <a:ext cx="2895600" cy="365125"/>
          </a:xfrm>
        </p:spPr>
        <p:txBody>
          <a:bodyPr/>
          <a:lstStyle/>
          <a:p>
            <a:r>
              <a:rPr lang="en-AU" dirty="0" err="1" smtClean="0"/>
              <a:t>Collignon</a:t>
            </a:r>
            <a:r>
              <a:rPr lang="en-AU" dirty="0" smtClean="0"/>
              <a:t>, 2002</a:t>
            </a:r>
          </a:p>
        </p:txBody>
      </p:sp>
      <p:sp>
        <p:nvSpPr>
          <p:cNvPr id="3" name="Content Placeholder 2"/>
          <p:cNvSpPr>
            <a:spLocks noGrp="1"/>
          </p:cNvSpPr>
          <p:nvPr>
            <p:ph idx="1"/>
          </p:nvPr>
        </p:nvSpPr>
        <p:spPr>
          <a:xfrm>
            <a:off x="539552" y="1412776"/>
            <a:ext cx="7992888" cy="4752528"/>
          </a:xfrm>
        </p:spPr>
        <p:txBody>
          <a:bodyPr>
            <a:normAutofit fontScale="92500" lnSpcReduction="10000"/>
          </a:bodyPr>
          <a:lstStyle/>
          <a:p>
            <a:r>
              <a:rPr lang="en-AU" b="1" dirty="0" smtClean="0">
                <a:solidFill>
                  <a:srgbClr val="FF6600"/>
                </a:solidFill>
              </a:rPr>
              <a:t>Selective advantage</a:t>
            </a:r>
          </a:p>
          <a:p>
            <a:pPr lvl="1"/>
            <a:r>
              <a:rPr lang="en-AU" dirty="0" smtClean="0"/>
              <a:t>Bacteria that contain resistance mechanisms can survive and multiply when exposed to antibiotics</a:t>
            </a:r>
            <a:endParaRPr lang="en-AU" sz="700" dirty="0" smtClean="0"/>
          </a:p>
          <a:p>
            <a:r>
              <a:rPr lang="en-AU" b="1" dirty="0" smtClean="0">
                <a:solidFill>
                  <a:srgbClr val="FF6600"/>
                </a:solidFill>
              </a:rPr>
              <a:t>Gene transfer</a:t>
            </a:r>
          </a:p>
          <a:p>
            <a:pPr lvl="1"/>
            <a:r>
              <a:rPr lang="en-AU" dirty="0" smtClean="0"/>
              <a:t>Allows bacteria to share genes that cause antibiotic resistance </a:t>
            </a:r>
          </a:p>
          <a:p>
            <a:pPr marL="457200" lvl="1" indent="0">
              <a:buNone/>
            </a:pPr>
            <a:endParaRPr lang="en-AU" sz="700" dirty="0" smtClean="0"/>
          </a:p>
          <a:p>
            <a:r>
              <a:rPr lang="en-AU" b="1" dirty="0" smtClean="0">
                <a:solidFill>
                  <a:srgbClr val="FF6600"/>
                </a:solidFill>
              </a:rPr>
              <a:t>Cross-resistance</a:t>
            </a:r>
          </a:p>
          <a:p>
            <a:pPr lvl="1"/>
            <a:r>
              <a:rPr lang="en-AU" dirty="0" smtClean="0"/>
              <a:t>Changes in bacteria which create resistance to one antibiotic may cause resistance to other antibiotics as well</a:t>
            </a:r>
          </a:p>
        </p:txBody>
      </p:sp>
      <p:sp>
        <p:nvSpPr>
          <p:cNvPr id="2" name="Title 1"/>
          <p:cNvSpPr>
            <a:spLocks noGrp="1"/>
          </p:cNvSpPr>
          <p:nvPr>
            <p:ph type="title"/>
          </p:nvPr>
        </p:nvSpPr>
        <p:spPr>
          <a:xfrm>
            <a:off x="457200" y="418654"/>
            <a:ext cx="8229600" cy="850106"/>
          </a:xfrm>
        </p:spPr>
        <p:txBody>
          <a:bodyPr/>
          <a:lstStyle/>
          <a:p>
            <a:r>
              <a:rPr lang="en-AU" sz="4000" dirty="0" smtClean="0">
                <a:solidFill>
                  <a:srgbClr val="006666"/>
                </a:solidFill>
              </a:rPr>
              <a:t>Development of Antibiotic Resistance</a:t>
            </a:r>
            <a:endParaRPr lang="en-AU" sz="4000" dirty="0">
              <a:solidFill>
                <a:srgbClr val="006666"/>
              </a:solidFill>
            </a:endParaRPr>
          </a:p>
        </p:txBody>
      </p:sp>
    </p:spTree>
    <p:extLst>
      <p:ext uri="{BB962C8B-B14F-4D97-AF65-F5344CB8AC3E}">
        <p14:creationId xmlns:p14="http://schemas.microsoft.com/office/powerpoint/2010/main" val="3218022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511" y="260648"/>
            <a:ext cx="7056785" cy="6226576"/>
          </a:xfrm>
        </p:spPr>
      </p:pic>
      <p:sp>
        <p:nvSpPr>
          <p:cNvPr id="2" name="Footer Placeholder 1"/>
          <p:cNvSpPr>
            <a:spLocks noGrp="1"/>
          </p:cNvSpPr>
          <p:nvPr>
            <p:ph type="ftr" sz="quarter" idx="11"/>
          </p:nvPr>
        </p:nvSpPr>
        <p:spPr>
          <a:xfrm>
            <a:off x="7092280" y="692696"/>
            <a:ext cx="1933942" cy="2088232"/>
          </a:xfrm>
        </p:spPr>
        <p:txBody>
          <a:bodyPr/>
          <a:lstStyle/>
          <a:p>
            <a:r>
              <a:rPr lang="en-AU" sz="1100" dirty="0" smtClean="0"/>
              <a:t>Image courtesy of CDC / Melissa Brower</a:t>
            </a:r>
          </a:p>
          <a:p>
            <a:r>
              <a:rPr lang="en-AU" sz="1100" dirty="0" err="1" smtClean="0"/>
              <a:t>Centers</a:t>
            </a:r>
            <a:r>
              <a:rPr lang="en-AU" sz="1100" dirty="0" smtClean="0"/>
              <a:t> for Disease Control and Prevention Public Health Image Library</a:t>
            </a:r>
          </a:p>
          <a:p>
            <a:r>
              <a:rPr lang="en-AU" sz="1100" dirty="0"/>
              <a:t>http://phil.cdc.gov/phil/home.asp</a:t>
            </a:r>
          </a:p>
        </p:txBody>
      </p:sp>
      <p:sp>
        <p:nvSpPr>
          <p:cNvPr id="5" name="Slide Number Placeholder 4"/>
          <p:cNvSpPr>
            <a:spLocks noGrp="1"/>
          </p:cNvSpPr>
          <p:nvPr>
            <p:ph type="sldNum" sz="quarter" idx="12"/>
          </p:nvPr>
        </p:nvSpPr>
        <p:spPr/>
        <p:txBody>
          <a:bodyPr/>
          <a:lstStyle/>
          <a:p>
            <a:fld id="{FCA80E15-78A4-492C-A1D5-E96D386E05C8}" type="slidenum">
              <a:rPr lang="en-AU" smtClean="0"/>
              <a:t>23</a:t>
            </a:fld>
            <a:endParaRPr lang="en-AU" dirty="0"/>
          </a:p>
        </p:txBody>
      </p:sp>
    </p:spTree>
    <p:extLst>
      <p:ext uri="{BB962C8B-B14F-4D97-AF65-F5344CB8AC3E}">
        <p14:creationId xmlns:p14="http://schemas.microsoft.com/office/powerpoint/2010/main" val="1570566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2058" y="2275696"/>
            <a:ext cx="8424936" cy="3970318"/>
          </a:xfrm>
          <a:prstGeom prst="rect">
            <a:avLst/>
          </a:prstGeom>
          <a:noFill/>
        </p:spPr>
        <p:txBody>
          <a:bodyPr wrap="square" rtlCol="0">
            <a:spAutoFit/>
          </a:bodyPr>
          <a:lstStyle/>
          <a:p>
            <a:pPr defTabSz="612000"/>
            <a:r>
              <a:rPr lang="en-AU" sz="2800" b="1" dirty="0" smtClean="0"/>
              <a:t>(a)  </a:t>
            </a:r>
            <a:r>
              <a:rPr lang="en-AU" sz="2800" dirty="0" smtClean="0"/>
              <a:t>Targeted interventions to reduce unnecessary use 	of antibiotics</a:t>
            </a:r>
            <a:endParaRPr lang="en-AU" sz="2800" dirty="0" smtClean="0">
              <a:solidFill>
                <a:srgbClr val="FF6600"/>
              </a:solidFill>
            </a:endParaRPr>
          </a:p>
          <a:p>
            <a:pPr defTabSz="612000"/>
            <a:r>
              <a:rPr lang="en-AU" sz="2800" b="1" dirty="0" smtClean="0"/>
              <a:t>(b)  </a:t>
            </a:r>
            <a:r>
              <a:rPr lang="en-AU" sz="2800" dirty="0" smtClean="0"/>
              <a:t>Performing hand hygiene before and after touching 	a patient or surrounds</a:t>
            </a:r>
            <a:endParaRPr lang="en-AU" sz="2800" b="1" dirty="0" smtClean="0">
              <a:solidFill>
                <a:srgbClr val="FF6600"/>
              </a:solidFill>
            </a:endParaRPr>
          </a:p>
          <a:p>
            <a:pPr defTabSz="612000"/>
            <a:r>
              <a:rPr lang="en-AU" sz="2800" b="1" dirty="0" smtClean="0"/>
              <a:t>(c)  </a:t>
            </a:r>
            <a:r>
              <a:rPr lang="en-AU" sz="2800" dirty="0" smtClean="0"/>
              <a:t>Ensuring environmental cleaning procedures are 	complete and consistent</a:t>
            </a:r>
            <a:endParaRPr lang="en-AU" sz="600" dirty="0">
              <a:solidFill>
                <a:srgbClr val="FF6600"/>
              </a:solidFill>
            </a:endParaRPr>
          </a:p>
          <a:p>
            <a:pPr defTabSz="612000"/>
            <a:r>
              <a:rPr lang="en-AU" sz="2800" b="1" dirty="0" smtClean="0"/>
              <a:t>(d)  </a:t>
            </a:r>
            <a:r>
              <a:rPr lang="en-AU" sz="2800" dirty="0" smtClean="0"/>
              <a:t>Using </a:t>
            </a:r>
            <a:r>
              <a:rPr lang="en-AU" sz="2800" dirty="0"/>
              <a:t>the most narrow spectrum </a:t>
            </a:r>
            <a:r>
              <a:rPr lang="en-AU" sz="2800" dirty="0" smtClean="0"/>
              <a:t>antibiotic(s) </a:t>
            </a:r>
            <a:r>
              <a:rPr lang="en-AU" sz="2800" dirty="0"/>
              <a:t>that </a:t>
            </a:r>
            <a:r>
              <a:rPr lang="en-AU" sz="2800" dirty="0" smtClean="0"/>
              <a:t>	will treat </a:t>
            </a:r>
            <a:r>
              <a:rPr lang="en-AU" sz="2800" dirty="0"/>
              <a:t>a patient’s </a:t>
            </a:r>
            <a:r>
              <a:rPr lang="en-AU" sz="2800" dirty="0" smtClean="0"/>
              <a:t>infection</a:t>
            </a:r>
            <a:endParaRPr lang="en-AU" sz="2800" dirty="0" smtClean="0">
              <a:solidFill>
                <a:srgbClr val="FF6600"/>
              </a:solidFill>
            </a:endParaRPr>
          </a:p>
          <a:p>
            <a:r>
              <a:rPr lang="en-AU" sz="2800" b="1" dirty="0" smtClean="0"/>
              <a:t>(e)  </a:t>
            </a:r>
            <a:r>
              <a:rPr lang="en-AU" sz="2800" dirty="0" smtClean="0"/>
              <a:t>All of the above</a:t>
            </a:r>
            <a:endParaRPr lang="en-AU" sz="2800" dirty="0"/>
          </a:p>
        </p:txBody>
      </p:sp>
      <p:sp>
        <p:nvSpPr>
          <p:cNvPr id="4" name="Content Placeholder 3"/>
          <p:cNvSpPr>
            <a:spLocks noGrp="1"/>
          </p:cNvSpPr>
          <p:nvPr>
            <p:ph idx="1"/>
          </p:nvPr>
        </p:nvSpPr>
        <p:spPr>
          <a:xfrm>
            <a:off x="395536" y="1182762"/>
            <a:ext cx="8501458" cy="1238126"/>
          </a:xfrm>
        </p:spPr>
        <p:txBody>
          <a:bodyPr>
            <a:normAutofit fontScale="92500"/>
          </a:bodyPr>
          <a:lstStyle/>
          <a:p>
            <a:pPr marL="0" indent="0">
              <a:buNone/>
            </a:pPr>
            <a:r>
              <a:rPr lang="en-AU" b="1" dirty="0" smtClean="0"/>
              <a:t>Which of the following strategies reduce the development and/or spread of antibiotic resistance?</a:t>
            </a:r>
          </a:p>
        </p:txBody>
      </p:sp>
      <p:sp>
        <p:nvSpPr>
          <p:cNvPr id="5" name="Slide Number Placeholder 4"/>
          <p:cNvSpPr>
            <a:spLocks noGrp="1"/>
          </p:cNvSpPr>
          <p:nvPr>
            <p:ph type="sldNum" sz="quarter" idx="12"/>
          </p:nvPr>
        </p:nvSpPr>
        <p:spPr/>
        <p:txBody>
          <a:bodyPr/>
          <a:lstStyle/>
          <a:p>
            <a:fld id="{FCA80E15-78A4-492C-A1D5-E96D386E05C8}" type="slidenum">
              <a:rPr lang="en-AU" smtClean="0"/>
              <a:t>24</a:t>
            </a:fld>
            <a:endParaRPr lang="en-AU"/>
          </a:p>
        </p:txBody>
      </p:sp>
      <p:sp>
        <p:nvSpPr>
          <p:cNvPr id="8" name="Title 2"/>
          <p:cNvSpPr txBox="1">
            <a:spLocks/>
          </p:cNvSpPr>
          <p:nvPr/>
        </p:nvSpPr>
        <p:spPr>
          <a:xfrm>
            <a:off x="251520" y="332656"/>
            <a:ext cx="8640960" cy="85010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4000" b="1" dirty="0" smtClean="0">
                <a:solidFill>
                  <a:srgbClr val="FF6600"/>
                </a:solidFill>
              </a:rPr>
              <a:t>QUICK QUIZ:  </a:t>
            </a:r>
            <a:r>
              <a:rPr lang="en-AU" sz="3400" dirty="0" smtClean="0">
                <a:solidFill>
                  <a:srgbClr val="006666"/>
                </a:solidFill>
              </a:rPr>
              <a:t>Combating antibiotic resistance</a:t>
            </a:r>
            <a:endParaRPr lang="en-AU" sz="3400" dirty="0">
              <a:solidFill>
                <a:srgbClr val="006666"/>
              </a:solidFill>
            </a:endParaRPr>
          </a:p>
        </p:txBody>
      </p:sp>
    </p:spTree>
    <p:extLst>
      <p:ext uri="{BB962C8B-B14F-4D97-AF65-F5344CB8AC3E}">
        <p14:creationId xmlns:p14="http://schemas.microsoft.com/office/powerpoint/2010/main" val="2176149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2058" y="2275696"/>
            <a:ext cx="8492430" cy="3970318"/>
          </a:xfrm>
          <a:prstGeom prst="rect">
            <a:avLst/>
          </a:prstGeom>
          <a:noFill/>
        </p:spPr>
        <p:txBody>
          <a:bodyPr wrap="square" rtlCol="0">
            <a:spAutoFit/>
          </a:bodyPr>
          <a:lstStyle/>
          <a:p>
            <a:pPr defTabSz="612000"/>
            <a:r>
              <a:rPr lang="en-AU" sz="2800" b="1" dirty="0" smtClean="0"/>
              <a:t>(a)  </a:t>
            </a:r>
            <a:r>
              <a:rPr lang="en-AU" sz="2800" dirty="0" smtClean="0"/>
              <a:t>Targeted interventions to reduce unnecessary use of 	antibiotics </a:t>
            </a:r>
            <a:r>
              <a:rPr lang="en-AU" sz="2800" dirty="0" smtClean="0">
                <a:solidFill>
                  <a:srgbClr val="FF6600"/>
                </a:solidFill>
              </a:rPr>
              <a:t>(reduces development)</a:t>
            </a:r>
          </a:p>
          <a:p>
            <a:pPr defTabSz="612000"/>
            <a:r>
              <a:rPr lang="en-AU" sz="2800" b="1" dirty="0" smtClean="0"/>
              <a:t>(b)  </a:t>
            </a:r>
            <a:r>
              <a:rPr lang="en-AU" sz="2800" dirty="0" smtClean="0"/>
              <a:t>Performing hand hygiene before and after touching 	a patient or surrounds </a:t>
            </a:r>
            <a:r>
              <a:rPr lang="en-AU" sz="2800" dirty="0" smtClean="0">
                <a:solidFill>
                  <a:srgbClr val="FF6600"/>
                </a:solidFill>
              </a:rPr>
              <a:t>(reduces spread)</a:t>
            </a:r>
            <a:endParaRPr lang="en-AU" sz="2800" b="1" dirty="0" smtClean="0">
              <a:solidFill>
                <a:srgbClr val="FF6600"/>
              </a:solidFill>
            </a:endParaRPr>
          </a:p>
          <a:p>
            <a:pPr defTabSz="612000"/>
            <a:r>
              <a:rPr lang="en-AU" sz="2800" b="1" dirty="0" smtClean="0"/>
              <a:t>(c)  </a:t>
            </a:r>
            <a:r>
              <a:rPr lang="en-AU" sz="2800" dirty="0" smtClean="0"/>
              <a:t>Ensuring environmental cleaning procedures are 	complete and consistent </a:t>
            </a:r>
            <a:r>
              <a:rPr lang="en-AU" sz="2800" dirty="0" smtClean="0">
                <a:solidFill>
                  <a:srgbClr val="FF6600"/>
                </a:solidFill>
              </a:rPr>
              <a:t>(reduces spread)</a:t>
            </a:r>
            <a:endParaRPr lang="en-AU" sz="600" dirty="0">
              <a:solidFill>
                <a:srgbClr val="FF6600"/>
              </a:solidFill>
            </a:endParaRPr>
          </a:p>
          <a:p>
            <a:pPr defTabSz="612000"/>
            <a:r>
              <a:rPr lang="en-AU" sz="2800" b="1" dirty="0" smtClean="0"/>
              <a:t>(d)  </a:t>
            </a:r>
            <a:r>
              <a:rPr lang="en-AU" sz="2800" dirty="0" smtClean="0"/>
              <a:t>Using </a:t>
            </a:r>
            <a:r>
              <a:rPr lang="en-AU" sz="2800" dirty="0"/>
              <a:t>the most narrow spectrum </a:t>
            </a:r>
            <a:r>
              <a:rPr lang="en-AU" sz="2800" dirty="0" smtClean="0"/>
              <a:t>antibiotic(s) </a:t>
            </a:r>
            <a:r>
              <a:rPr lang="en-AU" sz="2800" dirty="0"/>
              <a:t>that </a:t>
            </a:r>
            <a:r>
              <a:rPr lang="en-AU" sz="2800" dirty="0" smtClean="0"/>
              <a:t>	will treat </a:t>
            </a:r>
            <a:r>
              <a:rPr lang="en-AU" sz="2800" dirty="0"/>
              <a:t>a patient’s </a:t>
            </a:r>
            <a:r>
              <a:rPr lang="en-AU" sz="2800" dirty="0" smtClean="0"/>
              <a:t>infection </a:t>
            </a:r>
            <a:r>
              <a:rPr lang="en-AU" sz="2800" dirty="0" smtClean="0">
                <a:solidFill>
                  <a:srgbClr val="FF6600"/>
                </a:solidFill>
              </a:rPr>
              <a:t>(reduces development)</a:t>
            </a:r>
            <a:endParaRPr lang="en-AU" sz="2800" dirty="0">
              <a:solidFill>
                <a:srgbClr val="FF6600"/>
              </a:solidFill>
            </a:endParaRPr>
          </a:p>
          <a:p>
            <a:r>
              <a:rPr lang="en-AU" sz="2800" b="1" dirty="0" smtClean="0">
                <a:solidFill>
                  <a:srgbClr val="FF6600"/>
                </a:solidFill>
              </a:rPr>
              <a:t>(e)  </a:t>
            </a:r>
            <a:r>
              <a:rPr lang="en-AU" sz="2800" dirty="0" smtClean="0">
                <a:solidFill>
                  <a:srgbClr val="FF6600"/>
                </a:solidFill>
              </a:rPr>
              <a:t>All </a:t>
            </a:r>
            <a:r>
              <a:rPr lang="en-AU" sz="2800" dirty="0">
                <a:solidFill>
                  <a:srgbClr val="FF6600"/>
                </a:solidFill>
              </a:rPr>
              <a:t>of the </a:t>
            </a:r>
            <a:r>
              <a:rPr lang="en-AU" sz="2800" dirty="0" smtClean="0">
                <a:solidFill>
                  <a:srgbClr val="FF6600"/>
                </a:solidFill>
              </a:rPr>
              <a:t>above</a:t>
            </a:r>
            <a:endParaRPr lang="en-AU" sz="2800" dirty="0">
              <a:solidFill>
                <a:srgbClr val="FF6600"/>
              </a:solidFill>
            </a:endParaRPr>
          </a:p>
        </p:txBody>
      </p:sp>
      <p:sp>
        <p:nvSpPr>
          <p:cNvPr id="4" name="Content Placeholder 3"/>
          <p:cNvSpPr>
            <a:spLocks noGrp="1"/>
          </p:cNvSpPr>
          <p:nvPr>
            <p:ph idx="1"/>
          </p:nvPr>
        </p:nvSpPr>
        <p:spPr>
          <a:xfrm>
            <a:off x="395536" y="1182762"/>
            <a:ext cx="8496944" cy="1238126"/>
          </a:xfrm>
        </p:spPr>
        <p:txBody>
          <a:bodyPr>
            <a:normAutofit fontScale="92500"/>
          </a:bodyPr>
          <a:lstStyle/>
          <a:p>
            <a:pPr marL="0" indent="0">
              <a:buNone/>
            </a:pPr>
            <a:r>
              <a:rPr lang="en-AU" b="1" dirty="0" smtClean="0"/>
              <a:t>Which of the following strategies reduce the development and/or spread of antibiotic resistance?</a:t>
            </a:r>
          </a:p>
        </p:txBody>
      </p:sp>
      <p:sp>
        <p:nvSpPr>
          <p:cNvPr id="5" name="Slide Number Placeholder 4"/>
          <p:cNvSpPr>
            <a:spLocks noGrp="1"/>
          </p:cNvSpPr>
          <p:nvPr>
            <p:ph type="sldNum" sz="quarter" idx="12"/>
          </p:nvPr>
        </p:nvSpPr>
        <p:spPr/>
        <p:txBody>
          <a:bodyPr/>
          <a:lstStyle/>
          <a:p>
            <a:fld id="{FCA80E15-78A4-492C-A1D5-E96D386E05C8}" type="slidenum">
              <a:rPr lang="en-AU" smtClean="0"/>
              <a:t>25</a:t>
            </a:fld>
            <a:endParaRPr lang="en-AU"/>
          </a:p>
        </p:txBody>
      </p:sp>
      <p:sp>
        <p:nvSpPr>
          <p:cNvPr id="8" name="Title 2"/>
          <p:cNvSpPr txBox="1">
            <a:spLocks/>
          </p:cNvSpPr>
          <p:nvPr/>
        </p:nvSpPr>
        <p:spPr>
          <a:xfrm>
            <a:off x="251520" y="332656"/>
            <a:ext cx="8640960" cy="85010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sz="4000" b="1" dirty="0" smtClean="0">
                <a:solidFill>
                  <a:srgbClr val="FF6600"/>
                </a:solidFill>
              </a:rPr>
              <a:t>QUICK QUIZ:  </a:t>
            </a:r>
            <a:r>
              <a:rPr lang="en-AU" sz="3400" dirty="0" smtClean="0">
                <a:solidFill>
                  <a:srgbClr val="006666"/>
                </a:solidFill>
              </a:rPr>
              <a:t>Combating antibiotic resistance</a:t>
            </a:r>
            <a:endParaRPr lang="en-AU" sz="3400" dirty="0">
              <a:solidFill>
                <a:srgbClr val="006666"/>
              </a:solidFill>
            </a:endParaRPr>
          </a:p>
        </p:txBody>
      </p:sp>
      <p:sp>
        <p:nvSpPr>
          <p:cNvPr id="9" name="L-Shape 8"/>
          <p:cNvSpPr/>
          <p:nvPr/>
        </p:nvSpPr>
        <p:spPr>
          <a:xfrm rot="18666261">
            <a:off x="3564187" y="5760511"/>
            <a:ext cx="643444" cy="293322"/>
          </a:xfrm>
          <a:prstGeom prst="corner">
            <a:avLst>
              <a:gd name="adj1" fmla="val 31859"/>
              <a:gd name="adj2" fmla="val 2959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63402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4638"/>
            <a:ext cx="8568952" cy="850106"/>
          </a:xfrm>
        </p:spPr>
        <p:txBody>
          <a:bodyPr/>
          <a:lstStyle/>
          <a:p>
            <a:r>
              <a:rPr lang="en-AU" sz="4000" dirty="0" smtClean="0">
                <a:solidFill>
                  <a:srgbClr val="006666"/>
                </a:solidFill>
              </a:rPr>
              <a:t>The role of different health professionals</a:t>
            </a:r>
            <a:endParaRPr lang="en-AU" sz="4000" dirty="0">
              <a:solidFill>
                <a:srgbClr val="006666"/>
              </a:solidFill>
            </a:endParaRPr>
          </a:p>
        </p:txBody>
      </p:sp>
      <p:sp>
        <p:nvSpPr>
          <p:cNvPr id="5" name="Slide Number Placeholder 4"/>
          <p:cNvSpPr>
            <a:spLocks noGrp="1"/>
          </p:cNvSpPr>
          <p:nvPr>
            <p:ph type="sldNum" sz="quarter" idx="12"/>
          </p:nvPr>
        </p:nvSpPr>
        <p:spPr/>
        <p:txBody>
          <a:bodyPr/>
          <a:lstStyle/>
          <a:p>
            <a:fld id="{FCA80E15-78A4-492C-A1D5-E96D386E05C8}" type="slidenum">
              <a:rPr lang="en-AU" smtClean="0"/>
              <a:t>26</a:t>
            </a:fld>
            <a:endParaRPr lang="en-AU"/>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99285593"/>
              </p:ext>
            </p:extLst>
          </p:nvPr>
        </p:nvGraphicFramePr>
        <p:xfrm>
          <a:off x="468313" y="1268413"/>
          <a:ext cx="8229600" cy="485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Arrow Connector 10"/>
          <p:cNvCxnSpPr/>
          <p:nvPr/>
        </p:nvCxnSpPr>
        <p:spPr>
          <a:xfrm flipV="1">
            <a:off x="2915816" y="2780928"/>
            <a:ext cx="1152128" cy="1656184"/>
          </a:xfrm>
          <a:prstGeom prst="straightConnector1">
            <a:avLst/>
          </a:prstGeom>
          <a:ln w="44450">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48064" y="2780928"/>
            <a:ext cx="1080120" cy="1656184"/>
          </a:xfrm>
          <a:prstGeom prst="straightConnector1">
            <a:avLst/>
          </a:prstGeom>
          <a:ln w="44450">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35896" y="5445224"/>
            <a:ext cx="1944216" cy="0"/>
          </a:xfrm>
          <a:prstGeom prst="straightConnector1">
            <a:avLst/>
          </a:prstGeom>
          <a:ln w="44450">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474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solidFill>
                  <a:srgbClr val="006666"/>
                </a:solidFill>
              </a:rPr>
              <a:t>Nurses can…</a:t>
            </a:r>
            <a:endParaRPr lang="en-AU" dirty="0">
              <a:solidFill>
                <a:srgbClr val="006666"/>
              </a:solidFill>
            </a:endParaRPr>
          </a:p>
        </p:txBody>
      </p:sp>
      <p:sp>
        <p:nvSpPr>
          <p:cNvPr id="4" name="Content Placeholder 3"/>
          <p:cNvSpPr>
            <a:spLocks noGrp="1"/>
          </p:cNvSpPr>
          <p:nvPr>
            <p:ph idx="1"/>
          </p:nvPr>
        </p:nvSpPr>
        <p:spPr>
          <a:xfrm>
            <a:off x="467544" y="1124744"/>
            <a:ext cx="8229600" cy="5256584"/>
          </a:xfrm>
        </p:spPr>
        <p:txBody>
          <a:bodyPr>
            <a:normAutofit fontScale="92500" lnSpcReduction="20000"/>
          </a:bodyPr>
          <a:lstStyle/>
          <a:p>
            <a:r>
              <a:rPr lang="en-AU" b="1" dirty="0" smtClean="0"/>
              <a:t>Encourage antibiotic prescribers to</a:t>
            </a:r>
            <a:r>
              <a:rPr lang="en-AU" dirty="0" smtClean="0"/>
              <a:t>:</a:t>
            </a:r>
          </a:p>
          <a:p>
            <a:pPr lvl="1"/>
            <a:r>
              <a:rPr lang="en-AU" dirty="0" smtClean="0"/>
              <a:t>Communicate with the multidisciplinary team</a:t>
            </a:r>
          </a:p>
          <a:p>
            <a:pPr lvl="1"/>
            <a:r>
              <a:rPr lang="en-AU" dirty="0" smtClean="0"/>
              <a:t>Obtain approval for prescribing restricted antibiotics</a:t>
            </a:r>
          </a:p>
          <a:p>
            <a:pPr lvl="1"/>
            <a:r>
              <a:rPr lang="en-AU" dirty="0" smtClean="0"/>
              <a:t>Obtain </a:t>
            </a:r>
            <a:r>
              <a:rPr lang="en-AU" dirty="0"/>
              <a:t>cultures before starting therapy </a:t>
            </a:r>
          </a:p>
          <a:p>
            <a:pPr lvl="1"/>
            <a:r>
              <a:rPr lang="en-AU" dirty="0"/>
              <a:t>Use </a:t>
            </a:r>
            <a:r>
              <a:rPr lang="en-AU" dirty="0" smtClean="0"/>
              <a:t>local guidelines or </a:t>
            </a:r>
            <a:r>
              <a:rPr lang="en-AU" i="1" dirty="0" smtClean="0"/>
              <a:t>Therapeutic </a:t>
            </a:r>
            <a:r>
              <a:rPr lang="en-AU" i="1" dirty="0"/>
              <a:t>Guidelines: </a:t>
            </a:r>
            <a:r>
              <a:rPr lang="en-AU" i="1" dirty="0" smtClean="0"/>
              <a:t>Antibiotic</a:t>
            </a:r>
          </a:p>
          <a:p>
            <a:pPr marL="457200" lvl="1" indent="0">
              <a:buNone/>
            </a:pPr>
            <a:endParaRPr lang="en-AU" sz="800" i="1" dirty="0" smtClean="0"/>
          </a:p>
          <a:p>
            <a:r>
              <a:rPr lang="en-AU" b="1" dirty="0" smtClean="0"/>
              <a:t>Prompt a review of antibiotics after 48 hours</a:t>
            </a:r>
          </a:p>
          <a:p>
            <a:pPr lvl="1"/>
            <a:r>
              <a:rPr lang="en-AU" dirty="0" smtClean="0"/>
              <a:t>Can the patient be switched to a more suitable antibiotic or dose form? (e.g. IV to oral switch)</a:t>
            </a:r>
          </a:p>
          <a:p>
            <a:pPr marL="457200" lvl="1" indent="0">
              <a:buNone/>
            </a:pPr>
            <a:endParaRPr lang="en-AU" sz="800" dirty="0" smtClean="0"/>
          </a:p>
          <a:p>
            <a:r>
              <a:rPr lang="en-AU" b="1" dirty="0" smtClean="0"/>
              <a:t>Discuss your patient’s antibiotic therapy with the pharmacist</a:t>
            </a:r>
          </a:p>
          <a:p>
            <a:pPr marL="0" indent="0">
              <a:buNone/>
            </a:pPr>
            <a:endParaRPr lang="en-AU" sz="800" b="1" dirty="0"/>
          </a:p>
          <a:p>
            <a:r>
              <a:rPr lang="en-AU" b="1" dirty="0" smtClean="0"/>
              <a:t>Monitor patients for adverse effects</a:t>
            </a:r>
            <a:endParaRPr lang="en-AU" b="1" dirty="0"/>
          </a:p>
        </p:txBody>
      </p:sp>
      <p:sp>
        <p:nvSpPr>
          <p:cNvPr id="5" name="Slide Number Placeholder 4"/>
          <p:cNvSpPr>
            <a:spLocks noGrp="1"/>
          </p:cNvSpPr>
          <p:nvPr>
            <p:ph type="sldNum" sz="quarter" idx="12"/>
          </p:nvPr>
        </p:nvSpPr>
        <p:spPr/>
        <p:txBody>
          <a:bodyPr/>
          <a:lstStyle/>
          <a:p>
            <a:fld id="{FCA80E15-78A4-492C-A1D5-E96D386E05C8}" type="slidenum">
              <a:rPr lang="en-AU" smtClean="0"/>
              <a:t>27</a:t>
            </a:fld>
            <a:endParaRPr lang="en-AU"/>
          </a:p>
        </p:txBody>
      </p:sp>
    </p:spTree>
    <p:extLst>
      <p:ext uri="{BB962C8B-B14F-4D97-AF65-F5344CB8AC3E}">
        <p14:creationId xmlns:p14="http://schemas.microsoft.com/office/powerpoint/2010/main" val="136742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solidFill>
                  <a:srgbClr val="006666"/>
                </a:solidFill>
              </a:rPr>
              <a:t>Pharmacists can…</a:t>
            </a:r>
            <a:endParaRPr lang="en-AU" dirty="0">
              <a:solidFill>
                <a:srgbClr val="006666"/>
              </a:solidFill>
            </a:endParaRPr>
          </a:p>
        </p:txBody>
      </p:sp>
      <p:sp>
        <p:nvSpPr>
          <p:cNvPr id="4" name="Content Placeholder 3"/>
          <p:cNvSpPr>
            <a:spLocks noGrp="1"/>
          </p:cNvSpPr>
          <p:nvPr>
            <p:ph idx="1"/>
          </p:nvPr>
        </p:nvSpPr>
        <p:spPr>
          <a:xfrm>
            <a:off x="395536" y="1268760"/>
            <a:ext cx="8424936" cy="4857403"/>
          </a:xfrm>
        </p:spPr>
        <p:txBody>
          <a:bodyPr>
            <a:normAutofit fontScale="92500"/>
          </a:bodyPr>
          <a:lstStyle/>
          <a:p>
            <a:r>
              <a:rPr lang="en-AU" b="1" dirty="0" smtClean="0"/>
              <a:t>Provide in-depth information and education to patients and healthcare professionals</a:t>
            </a:r>
          </a:p>
          <a:p>
            <a:r>
              <a:rPr lang="en-AU" b="1" dirty="0" smtClean="0"/>
              <a:t>Review prescribed antimicrobials in each patient</a:t>
            </a:r>
            <a:r>
              <a:rPr lang="en-AU" dirty="0" smtClean="0"/>
              <a:t>:</a:t>
            </a:r>
          </a:p>
          <a:p>
            <a:pPr lvl="1"/>
            <a:r>
              <a:rPr lang="en-AU" dirty="0" smtClean="0"/>
              <a:t>Review clinical progress notes and results</a:t>
            </a:r>
          </a:p>
          <a:p>
            <a:pPr lvl="1"/>
            <a:r>
              <a:rPr lang="en-AU" dirty="0" smtClean="0"/>
              <a:t>Compare current therapy to guidelines or micro results</a:t>
            </a:r>
          </a:p>
          <a:p>
            <a:pPr lvl="1"/>
            <a:r>
              <a:rPr lang="en-AU" dirty="0" smtClean="0"/>
              <a:t>Consider patient preferences (e.g. dose forms and treatment needs post-discharge)</a:t>
            </a:r>
          </a:p>
          <a:p>
            <a:pPr lvl="1"/>
            <a:r>
              <a:rPr lang="en-AU" dirty="0" smtClean="0"/>
              <a:t>Review allergies, medical conditions and risk of drug interactions</a:t>
            </a:r>
          </a:p>
          <a:p>
            <a:pPr lvl="1"/>
            <a:r>
              <a:rPr lang="en-AU" dirty="0" smtClean="0">
                <a:sym typeface="Symbol"/>
              </a:rPr>
              <a:t>Discuss concerns with the healthcare team</a:t>
            </a:r>
            <a:endParaRPr lang="en-AU" dirty="0"/>
          </a:p>
        </p:txBody>
      </p:sp>
      <p:sp>
        <p:nvSpPr>
          <p:cNvPr id="5" name="Slide Number Placeholder 4"/>
          <p:cNvSpPr>
            <a:spLocks noGrp="1"/>
          </p:cNvSpPr>
          <p:nvPr>
            <p:ph type="sldNum" sz="quarter" idx="12"/>
          </p:nvPr>
        </p:nvSpPr>
        <p:spPr/>
        <p:txBody>
          <a:bodyPr/>
          <a:lstStyle/>
          <a:p>
            <a:fld id="{FCA80E15-78A4-492C-A1D5-E96D386E05C8}" type="slidenum">
              <a:rPr lang="en-AU" smtClean="0"/>
              <a:t>28</a:t>
            </a:fld>
            <a:endParaRPr lang="en-AU"/>
          </a:p>
        </p:txBody>
      </p:sp>
    </p:spTree>
    <p:extLst>
      <p:ext uri="{BB962C8B-B14F-4D97-AF65-F5344CB8AC3E}">
        <p14:creationId xmlns:p14="http://schemas.microsoft.com/office/powerpoint/2010/main" val="548215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solidFill>
                  <a:srgbClr val="006666"/>
                </a:solidFill>
              </a:rPr>
              <a:t>Doctors can…</a:t>
            </a:r>
            <a:endParaRPr lang="en-AU" dirty="0">
              <a:solidFill>
                <a:srgbClr val="006666"/>
              </a:solidFill>
            </a:endParaRPr>
          </a:p>
        </p:txBody>
      </p:sp>
      <p:sp>
        <p:nvSpPr>
          <p:cNvPr id="4" name="Content Placeholder 3"/>
          <p:cNvSpPr>
            <a:spLocks noGrp="1"/>
          </p:cNvSpPr>
          <p:nvPr>
            <p:ph idx="1"/>
          </p:nvPr>
        </p:nvSpPr>
        <p:spPr>
          <a:xfrm>
            <a:off x="395536" y="1196752"/>
            <a:ext cx="8496944" cy="5184576"/>
          </a:xfrm>
        </p:spPr>
        <p:txBody>
          <a:bodyPr>
            <a:normAutofit fontScale="92500" lnSpcReduction="20000"/>
          </a:bodyPr>
          <a:lstStyle/>
          <a:p>
            <a:r>
              <a:rPr lang="en-AU" b="1" dirty="0"/>
              <a:t>Obtain cultures </a:t>
            </a:r>
            <a:r>
              <a:rPr lang="en-AU" dirty="0"/>
              <a:t>before starting </a:t>
            </a:r>
            <a:r>
              <a:rPr lang="en-AU" dirty="0" smtClean="0"/>
              <a:t>therapy</a:t>
            </a:r>
          </a:p>
          <a:p>
            <a:pPr marL="0" indent="0">
              <a:buNone/>
            </a:pPr>
            <a:endParaRPr lang="en-AU" sz="800" dirty="0"/>
          </a:p>
          <a:p>
            <a:r>
              <a:rPr lang="en-AU" b="1" dirty="0" smtClean="0"/>
              <a:t>Document the reason for prescribing an antibiotic and the intended duration </a:t>
            </a:r>
            <a:r>
              <a:rPr lang="en-AU" dirty="0" smtClean="0"/>
              <a:t>in the patient’s clinical notes and medication chart</a:t>
            </a:r>
          </a:p>
          <a:p>
            <a:pPr marL="0" indent="0">
              <a:buNone/>
            </a:pPr>
            <a:endParaRPr lang="en-AU" sz="800" dirty="0" smtClean="0"/>
          </a:p>
          <a:p>
            <a:r>
              <a:rPr lang="en-AU" b="1" dirty="0" smtClean="0"/>
              <a:t>Use local guidelines or </a:t>
            </a:r>
            <a:r>
              <a:rPr lang="en-AU" b="1" i="1" dirty="0" smtClean="0"/>
              <a:t>Therapeutic Guidelines: Antibiotic </a:t>
            </a:r>
            <a:r>
              <a:rPr lang="en-AU" dirty="0" smtClean="0"/>
              <a:t>for empiric therapy</a:t>
            </a:r>
          </a:p>
          <a:p>
            <a:pPr lvl="1"/>
            <a:endParaRPr lang="en-AU" sz="800" dirty="0"/>
          </a:p>
          <a:p>
            <a:r>
              <a:rPr lang="en-AU" b="1" dirty="0"/>
              <a:t>R</a:t>
            </a:r>
            <a:r>
              <a:rPr lang="en-AU" b="1" dirty="0" smtClean="0"/>
              <a:t>eview empiric antibiotics </a:t>
            </a:r>
            <a:r>
              <a:rPr lang="en-AU" b="1" dirty="0"/>
              <a:t>after 48 </a:t>
            </a:r>
            <a:r>
              <a:rPr lang="en-AU" b="1" dirty="0" smtClean="0"/>
              <a:t>hours </a:t>
            </a:r>
            <a:r>
              <a:rPr lang="en-AU" dirty="0" smtClean="0"/>
              <a:t>(or sooner if results are available)</a:t>
            </a:r>
            <a:endParaRPr lang="en-AU" dirty="0"/>
          </a:p>
          <a:p>
            <a:pPr lvl="1"/>
            <a:r>
              <a:rPr lang="en-AU" dirty="0" smtClean="0"/>
              <a:t>Switch patients to a safer or more narrow spectrum antibiotic if appropriate</a:t>
            </a:r>
          </a:p>
          <a:p>
            <a:pPr marL="457200" lvl="1" indent="0">
              <a:buNone/>
            </a:pPr>
            <a:endParaRPr lang="en-AU" sz="800" dirty="0"/>
          </a:p>
          <a:p>
            <a:r>
              <a:rPr lang="en-AU" b="1" dirty="0"/>
              <a:t>Discuss antibiotic </a:t>
            </a:r>
            <a:r>
              <a:rPr lang="en-AU" b="1" dirty="0" smtClean="0"/>
              <a:t>therapy with their patients</a:t>
            </a:r>
            <a:endParaRPr lang="en-AU" b="1" dirty="0"/>
          </a:p>
        </p:txBody>
      </p:sp>
      <p:sp>
        <p:nvSpPr>
          <p:cNvPr id="5" name="Slide Number Placeholder 4"/>
          <p:cNvSpPr>
            <a:spLocks noGrp="1"/>
          </p:cNvSpPr>
          <p:nvPr>
            <p:ph type="sldNum" sz="quarter" idx="12"/>
          </p:nvPr>
        </p:nvSpPr>
        <p:spPr/>
        <p:txBody>
          <a:bodyPr/>
          <a:lstStyle/>
          <a:p>
            <a:fld id="{FCA80E15-78A4-492C-A1D5-E96D386E05C8}" type="slidenum">
              <a:rPr lang="en-AU" smtClean="0"/>
              <a:t>29</a:t>
            </a:fld>
            <a:endParaRPr lang="en-AU"/>
          </a:p>
        </p:txBody>
      </p:sp>
    </p:spTree>
    <p:extLst>
      <p:ext uri="{BB962C8B-B14F-4D97-AF65-F5344CB8AC3E}">
        <p14:creationId xmlns:p14="http://schemas.microsoft.com/office/powerpoint/2010/main" val="4241775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646"/>
            <a:ext cx="8229600" cy="850106"/>
          </a:xfrm>
        </p:spPr>
        <p:txBody>
          <a:bodyPr/>
          <a:lstStyle/>
          <a:p>
            <a:r>
              <a:rPr lang="en-AU" noProof="0" dirty="0" smtClean="0">
                <a:solidFill>
                  <a:srgbClr val="006666"/>
                </a:solidFill>
              </a:rPr>
              <a:t>What are antibiotics?</a:t>
            </a:r>
            <a:endParaRPr lang="en-AU" noProof="0" dirty="0">
              <a:solidFill>
                <a:srgbClr val="006666"/>
              </a:solidFill>
            </a:endParaRPr>
          </a:p>
        </p:txBody>
      </p:sp>
      <p:sp>
        <p:nvSpPr>
          <p:cNvPr id="3" name="Content Placeholder 2"/>
          <p:cNvSpPr>
            <a:spLocks noGrp="1"/>
          </p:cNvSpPr>
          <p:nvPr>
            <p:ph idx="1"/>
          </p:nvPr>
        </p:nvSpPr>
        <p:spPr>
          <a:xfrm>
            <a:off x="467544" y="1379909"/>
            <a:ext cx="8229600" cy="4857403"/>
          </a:xfrm>
        </p:spPr>
        <p:txBody>
          <a:bodyPr>
            <a:normAutofit fontScale="85000" lnSpcReduction="20000"/>
          </a:bodyPr>
          <a:lstStyle/>
          <a:p>
            <a:pPr>
              <a:lnSpc>
                <a:spcPct val="120000"/>
              </a:lnSpc>
              <a:buFontTx/>
              <a:buChar char="•"/>
            </a:pPr>
            <a:r>
              <a:rPr lang="en-AU" sz="3500" b="1" noProof="0" dirty="0" smtClean="0"/>
              <a:t>Antibiotics</a:t>
            </a:r>
            <a:r>
              <a:rPr lang="en-AU" sz="3500" noProof="0" dirty="0" smtClean="0"/>
              <a:t> are medicines used to kill or stop the growth of microbial life in the body</a:t>
            </a:r>
          </a:p>
          <a:p>
            <a:pPr lvl="1">
              <a:lnSpc>
                <a:spcPct val="120000"/>
              </a:lnSpc>
              <a:buFont typeface="Courier New" panose="02070309020205020404" pitchFamily="49" charset="0"/>
              <a:buChar char="o"/>
            </a:pPr>
            <a:r>
              <a:rPr lang="en-AU" sz="2600" i="1" dirty="0" smtClean="0"/>
              <a:t>In general conversation however, the term </a:t>
            </a:r>
            <a:r>
              <a:rPr lang="en-AU" sz="2600" i="1" noProof="0" dirty="0" smtClean="0"/>
              <a:t>‘antibiotic’ usually refers to medication for a </a:t>
            </a:r>
            <a:r>
              <a:rPr lang="en-AU" sz="2600" i="1" u="sng" noProof="0" dirty="0" smtClean="0">
                <a:solidFill>
                  <a:srgbClr val="FF6600"/>
                </a:solidFill>
              </a:rPr>
              <a:t>bacterial</a:t>
            </a:r>
            <a:r>
              <a:rPr lang="en-AU" sz="2600" i="1" noProof="0" dirty="0" smtClean="0"/>
              <a:t> infection</a:t>
            </a:r>
          </a:p>
          <a:p>
            <a:pPr marL="0" indent="0">
              <a:buNone/>
            </a:pPr>
            <a:endParaRPr lang="en-AU" sz="2600" dirty="0"/>
          </a:p>
          <a:p>
            <a:pPr>
              <a:lnSpc>
                <a:spcPct val="120000"/>
              </a:lnSpc>
              <a:buFontTx/>
              <a:buChar char="•"/>
            </a:pPr>
            <a:r>
              <a:rPr lang="en-AU" noProof="0" dirty="0" smtClean="0"/>
              <a:t>The term </a:t>
            </a:r>
            <a:r>
              <a:rPr lang="en-AU" b="1" noProof="0" dirty="0" smtClean="0"/>
              <a:t>antimicrobials</a:t>
            </a:r>
            <a:r>
              <a:rPr lang="en-AU" noProof="0" dirty="0" smtClean="0"/>
              <a:t> is accepted as a broader definition, and includes medicines used for:</a:t>
            </a:r>
          </a:p>
          <a:p>
            <a:pPr marL="0" indent="0">
              <a:lnSpc>
                <a:spcPct val="120000"/>
              </a:lnSpc>
              <a:buNone/>
            </a:pPr>
            <a:endParaRPr lang="en-AU" sz="500" noProof="0" dirty="0" smtClean="0"/>
          </a:p>
          <a:p>
            <a:pPr marL="0" indent="0">
              <a:buNone/>
            </a:pPr>
            <a:r>
              <a:rPr lang="en-AU" dirty="0"/>
              <a:t>	</a:t>
            </a:r>
            <a:r>
              <a:rPr lang="en-AU" dirty="0" smtClean="0"/>
              <a:t>bacterial</a:t>
            </a:r>
          </a:p>
          <a:p>
            <a:pPr marL="0" indent="0">
              <a:buNone/>
            </a:pPr>
            <a:r>
              <a:rPr lang="en-AU" noProof="0" dirty="0"/>
              <a:t>	</a:t>
            </a:r>
            <a:r>
              <a:rPr lang="en-AU" dirty="0" smtClean="0"/>
              <a:t>viral</a:t>
            </a:r>
          </a:p>
          <a:p>
            <a:pPr marL="0" indent="0">
              <a:buNone/>
            </a:pPr>
            <a:r>
              <a:rPr lang="en-AU" noProof="0" dirty="0"/>
              <a:t>	</a:t>
            </a:r>
            <a:r>
              <a:rPr lang="en-AU" noProof="0" dirty="0" smtClean="0"/>
              <a:t>fungal</a:t>
            </a:r>
          </a:p>
          <a:p>
            <a:pPr marL="0" indent="0">
              <a:buNone/>
            </a:pPr>
            <a:r>
              <a:rPr lang="en-AU" dirty="0"/>
              <a:t>	</a:t>
            </a:r>
            <a:r>
              <a:rPr lang="en-AU" noProof="0" dirty="0" smtClean="0"/>
              <a:t>parasitic </a:t>
            </a:r>
            <a:endParaRPr lang="en-AU" noProof="0" dirty="0"/>
          </a:p>
        </p:txBody>
      </p:sp>
      <p:sp>
        <p:nvSpPr>
          <p:cNvPr id="5" name="Slide Number Placeholder 4"/>
          <p:cNvSpPr>
            <a:spLocks noGrp="1"/>
          </p:cNvSpPr>
          <p:nvPr>
            <p:ph type="sldNum" sz="quarter" idx="12"/>
          </p:nvPr>
        </p:nvSpPr>
        <p:spPr/>
        <p:txBody>
          <a:bodyPr/>
          <a:lstStyle/>
          <a:p>
            <a:fld id="{FCA80E15-78A4-492C-A1D5-E96D386E05C8}" type="slidenum">
              <a:rPr lang="en-AU" smtClean="0"/>
              <a:t>3</a:t>
            </a:fld>
            <a:endParaRPr lang="en-AU"/>
          </a:p>
        </p:txBody>
      </p:sp>
      <p:sp>
        <p:nvSpPr>
          <p:cNvPr id="6" name="Right Brace 5"/>
          <p:cNvSpPr/>
          <p:nvPr/>
        </p:nvSpPr>
        <p:spPr>
          <a:xfrm>
            <a:off x="3011033" y="4394800"/>
            <a:ext cx="385631" cy="1692188"/>
          </a:xfrm>
          <a:prstGeom prst="rightBrace">
            <a:avLst/>
          </a:prstGeom>
          <a:noFill/>
          <a:ln>
            <a:solidFill>
              <a:srgbClr val="0066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solidFill>
                <a:srgbClr val="009999"/>
              </a:solidFill>
            </a:endParaRPr>
          </a:p>
        </p:txBody>
      </p:sp>
      <p:sp>
        <p:nvSpPr>
          <p:cNvPr id="7" name="Rectangle 6"/>
          <p:cNvSpPr/>
          <p:nvPr/>
        </p:nvSpPr>
        <p:spPr>
          <a:xfrm>
            <a:off x="3232419" y="4916858"/>
            <a:ext cx="2134649"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smtClean="0">
                <a:solidFill>
                  <a:schemeClr val="tx1"/>
                </a:solidFill>
              </a:rPr>
              <a:t>infections</a:t>
            </a:r>
            <a:endParaRPr lang="en-AU" sz="2800" dirty="0">
              <a:solidFill>
                <a:schemeClr val="tx1"/>
              </a:solidFill>
            </a:endParaRPr>
          </a:p>
        </p:txBody>
      </p:sp>
    </p:spTree>
    <p:extLst>
      <p:ext uri="{BB962C8B-B14F-4D97-AF65-F5344CB8AC3E}">
        <p14:creationId xmlns:p14="http://schemas.microsoft.com/office/powerpoint/2010/main" val="21197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8229600" cy="850106"/>
          </a:xfrm>
        </p:spPr>
        <p:txBody>
          <a:bodyPr/>
          <a:lstStyle/>
          <a:p>
            <a:r>
              <a:rPr lang="en-AU" dirty="0" smtClean="0">
                <a:solidFill>
                  <a:srgbClr val="006666"/>
                </a:solidFill>
              </a:rPr>
              <a:t>Antimicrobial stewardship</a:t>
            </a:r>
            <a:endParaRPr lang="en-AU" dirty="0">
              <a:solidFill>
                <a:srgbClr val="006666"/>
              </a:solidFill>
            </a:endParaRPr>
          </a:p>
        </p:txBody>
      </p:sp>
      <p:sp>
        <p:nvSpPr>
          <p:cNvPr id="4" name="Content Placeholder 3"/>
          <p:cNvSpPr>
            <a:spLocks noGrp="1"/>
          </p:cNvSpPr>
          <p:nvPr>
            <p:ph idx="1"/>
          </p:nvPr>
        </p:nvSpPr>
        <p:spPr>
          <a:xfrm>
            <a:off x="467544" y="1772816"/>
            <a:ext cx="8229600" cy="4353347"/>
          </a:xfrm>
        </p:spPr>
        <p:txBody>
          <a:bodyPr>
            <a:normAutofit/>
          </a:bodyPr>
          <a:lstStyle/>
          <a:p>
            <a:r>
              <a:rPr lang="en-AU" b="1" dirty="0" smtClean="0"/>
              <a:t>An </a:t>
            </a:r>
            <a:r>
              <a:rPr lang="en-AU" b="1" dirty="0" smtClean="0">
                <a:solidFill>
                  <a:srgbClr val="FF6600"/>
                </a:solidFill>
              </a:rPr>
              <a:t>ongoing effort </a:t>
            </a:r>
            <a:r>
              <a:rPr lang="en-AU" b="1" dirty="0" smtClean="0"/>
              <a:t>that aims to optimise antimicrobial use, in order to</a:t>
            </a:r>
            <a:r>
              <a:rPr lang="en-AU" dirty="0" smtClean="0"/>
              <a:t>: </a:t>
            </a:r>
          </a:p>
          <a:p>
            <a:pPr lvl="1"/>
            <a:r>
              <a:rPr lang="en-AU" dirty="0" smtClean="0"/>
              <a:t>Improve patient outcomes</a:t>
            </a:r>
          </a:p>
          <a:p>
            <a:pPr lvl="1"/>
            <a:r>
              <a:rPr lang="en-AU" dirty="0" smtClean="0"/>
              <a:t>Ensure cost-effective therapy</a:t>
            </a:r>
          </a:p>
          <a:p>
            <a:pPr lvl="1"/>
            <a:r>
              <a:rPr lang="en-AU" dirty="0" smtClean="0"/>
              <a:t>Minimise the risk of adverse consequences (including side effects and antibiotic resistance)</a:t>
            </a:r>
          </a:p>
        </p:txBody>
      </p:sp>
      <p:sp>
        <p:nvSpPr>
          <p:cNvPr id="5" name="Slide Number Placeholder 4"/>
          <p:cNvSpPr>
            <a:spLocks noGrp="1"/>
          </p:cNvSpPr>
          <p:nvPr>
            <p:ph type="sldNum" sz="quarter" idx="12"/>
          </p:nvPr>
        </p:nvSpPr>
        <p:spPr/>
        <p:txBody>
          <a:bodyPr/>
          <a:lstStyle/>
          <a:p>
            <a:fld id="{FCA80E15-78A4-492C-A1D5-E96D386E05C8}" type="slidenum">
              <a:rPr lang="en-AU" smtClean="0"/>
              <a:t>30</a:t>
            </a:fld>
            <a:endParaRPr lang="en-AU"/>
          </a:p>
        </p:txBody>
      </p:sp>
    </p:spTree>
    <p:extLst>
      <p:ext uri="{BB962C8B-B14F-4D97-AF65-F5344CB8AC3E}">
        <p14:creationId xmlns:p14="http://schemas.microsoft.com/office/powerpoint/2010/main" val="596317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8229600" cy="850106"/>
          </a:xfrm>
        </p:spPr>
        <p:txBody>
          <a:bodyPr/>
          <a:lstStyle/>
          <a:p>
            <a:r>
              <a:rPr lang="en-AU" dirty="0" smtClean="0">
                <a:solidFill>
                  <a:srgbClr val="006666"/>
                </a:solidFill>
              </a:rPr>
              <a:t>Antimicrobial stewardship</a:t>
            </a:r>
            <a:endParaRPr lang="en-AU" dirty="0">
              <a:solidFill>
                <a:srgbClr val="006666"/>
              </a:solidFill>
            </a:endParaRPr>
          </a:p>
        </p:txBody>
      </p:sp>
      <p:sp>
        <p:nvSpPr>
          <p:cNvPr id="4" name="Content Placeholder 3"/>
          <p:cNvSpPr>
            <a:spLocks noGrp="1"/>
          </p:cNvSpPr>
          <p:nvPr>
            <p:ph idx="1"/>
          </p:nvPr>
        </p:nvSpPr>
        <p:spPr/>
        <p:txBody>
          <a:bodyPr>
            <a:normAutofit/>
          </a:bodyPr>
          <a:lstStyle/>
          <a:p>
            <a:r>
              <a:rPr lang="en-AU" b="1" dirty="0" smtClean="0"/>
              <a:t>Examples of antimicrobial stewardship activities in </a:t>
            </a:r>
            <a:r>
              <a:rPr lang="en-AU" b="1" dirty="0" smtClean="0">
                <a:solidFill>
                  <a:srgbClr val="FF6600"/>
                </a:solidFill>
              </a:rPr>
              <a:t>our hospital </a:t>
            </a:r>
            <a:r>
              <a:rPr lang="en-AU" b="1" dirty="0" smtClean="0"/>
              <a:t>include:</a:t>
            </a:r>
            <a:endParaRPr lang="en-AU" dirty="0" smtClean="0"/>
          </a:p>
          <a:p>
            <a:pPr lvl="1"/>
            <a:r>
              <a:rPr lang="en-AU" dirty="0" smtClean="0"/>
              <a:t>Point 1</a:t>
            </a:r>
          </a:p>
          <a:p>
            <a:pPr lvl="1"/>
            <a:r>
              <a:rPr lang="en-AU" dirty="0" smtClean="0"/>
              <a:t>Point 2</a:t>
            </a:r>
          </a:p>
          <a:p>
            <a:pPr lvl="1"/>
            <a:r>
              <a:rPr lang="en-AU" dirty="0" smtClean="0"/>
              <a:t>Point 3</a:t>
            </a:r>
          </a:p>
          <a:p>
            <a:pPr marL="457200" lvl="1" indent="0">
              <a:buNone/>
            </a:pPr>
            <a:endParaRPr lang="en-AU" sz="600" dirty="0" smtClean="0"/>
          </a:p>
        </p:txBody>
      </p:sp>
      <p:sp>
        <p:nvSpPr>
          <p:cNvPr id="5" name="Slide Number Placeholder 4"/>
          <p:cNvSpPr>
            <a:spLocks noGrp="1"/>
          </p:cNvSpPr>
          <p:nvPr>
            <p:ph type="sldNum" sz="quarter" idx="12"/>
          </p:nvPr>
        </p:nvSpPr>
        <p:spPr/>
        <p:txBody>
          <a:bodyPr/>
          <a:lstStyle/>
          <a:p>
            <a:fld id="{FCA80E15-78A4-492C-A1D5-E96D386E05C8}" type="slidenum">
              <a:rPr lang="en-AU" smtClean="0"/>
              <a:t>31</a:t>
            </a:fld>
            <a:endParaRPr lang="en-AU"/>
          </a:p>
        </p:txBody>
      </p:sp>
    </p:spTree>
    <p:extLst>
      <p:ext uri="{BB962C8B-B14F-4D97-AF65-F5344CB8AC3E}">
        <p14:creationId xmlns:p14="http://schemas.microsoft.com/office/powerpoint/2010/main" val="2259913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476672"/>
            <a:ext cx="8352928" cy="850106"/>
          </a:xfrm>
        </p:spPr>
        <p:txBody>
          <a:bodyPr/>
          <a:lstStyle/>
          <a:p>
            <a:r>
              <a:rPr lang="en-AU" dirty="0" smtClean="0">
                <a:solidFill>
                  <a:srgbClr val="006666"/>
                </a:solidFill>
              </a:rPr>
              <a:t>Talking to patients about antibiotics</a:t>
            </a:r>
            <a:endParaRPr lang="en-AU" dirty="0">
              <a:solidFill>
                <a:srgbClr val="006666"/>
              </a:solidFill>
            </a:endParaRPr>
          </a:p>
        </p:txBody>
      </p:sp>
      <p:sp>
        <p:nvSpPr>
          <p:cNvPr id="4" name="Content Placeholder 3"/>
          <p:cNvSpPr>
            <a:spLocks noGrp="1"/>
          </p:cNvSpPr>
          <p:nvPr>
            <p:ph idx="1"/>
          </p:nvPr>
        </p:nvSpPr>
        <p:spPr>
          <a:xfrm>
            <a:off x="395536" y="1484784"/>
            <a:ext cx="8229600" cy="4425355"/>
          </a:xfrm>
        </p:spPr>
        <p:txBody>
          <a:bodyPr>
            <a:normAutofit fontScale="92500" lnSpcReduction="10000"/>
          </a:bodyPr>
          <a:lstStyle/>
          <a:p>
            <a:r>
              <a:rPr lang="en-AU" b="1" dirty="0" smtClean="0"/>
              <a:t>Discussions with patients should outline:</a:t>
            </a:r>
          </a:p>
          <a:p>
            <a:pPr lvl="1"/>
            <a:r>
              <a:rPr lang="en-AU" b="1" dirty="0" smtClean="0">
                <a:solidFill>
                  <a:srgbClr val="FF6600"/>
                </a:solidFill>
              </a:rPr>
              <a:t>The reason </a:t>
            </a:r>
            <a:r>
              <a:rPr lang="en-AU" dirty="0" smtClean="0"/>
              <a:t>for receiving antibiotic therapy</a:t>
            </a:r>
          </a:p>
          <a:p>
            <a:pPr lvl="1"/>
            <a:r>
              <a:rPr lang="en-AU" b="1" dirty="0" smtClean="0">
                <a:solidFill>
                  <a:srgbClr val="FF6600"/>
                </a:solidFill>
              </a:rPr>
              <a:t>The name </a:t>
            </a:r>
            <a:r>
              <a:rPr lang="en-AU" dirty="0" smtClean="0"/>
              <a:t>of antibiotic</a:t>
            </a:r>
          </a:p>
          <a:p>
            <a:pPr lvl="1"/>
            <a:r>
              <a:rPr lang="en-AU" b="1" dirty="0" smtClean="0">
                <a:solidFill>
                  <a:srgbClr val="FF6600"/>
                </a:solidFill>
              </a:rPr>
              <a:t>How </a:t>
            </a:r>
            <a:r>
              <a:rPr lang="en-AU" dirty="0" smtClean="0"/>
              <a:t>it should be taken and </a:t>
            </a:r>
            <a:r>
              <a:rPr lang="en-AU" b="1" dirty="0" smtClean="0">
                <a:solidFill>
                  <a:srgbClr val="FF6600"/>
                </a:solidFill>
              </a:rPr>
              <a:t>how long </a:t>
            </a:r>
            <a:r>
              <a:rPr lang="en-AU" dirty="0" smtClean="0"/>
              <a:t>it needs to be taken for</a:t>
            </a:r>
          </a:p>
          <a:p>
            <a:pPr lvl="1"/>
            <a:r>
              <a:rPr lang="en-AU" dirty="0" smtClean="0"/>
              <a:t>Possible </a:t>
            </a:r>
            <a:r>
              <a:rPr lang="en-AU" b="1" dirty="0" smtClean="0">
                <a:solidFill>
                  <a:srgbClr val="FF6600"/>
                </a:solidFill>
              </a:rPr>
              <a:t>side effects </a:t>
            </a:r>
            <a:r>
              <a:rPr lang="en-AU" dirty="0" smtClean="0"/>
              <a:t>of antibiotic and what to do if these occur</a:t>
            </a:r>
          </a:p>
          <a:p>
            <a:pPr lvl="1"/>
            <a:r>
              <a:rPr lang="en-AU" dirty="0" smtClean="0"/>
              <a:t>Address concerns about antibiotic resistance or interactions with the patient’s other medications</a:t>
            </a:r>
          </a:p>
          <a:p>
            <a:pPr marL="457200" lvl="1" indent="0">
              <a:buNone/>
            </a:pPr>
            <a:endParaRPr lang="en-AU" sz="1000" dirty="0" smtClean="0"/>
          </a:p>
          <a:p>
            <a:r>
              <a:rPr lang="en-AU" b="1" dirty="0"/>
              <a:t>Arrange an interpreter if </a:t>
            </a:r>
            <a:r>
              <a:rPr lang="en-AU" b="1" dirty="0" smtClean="0"/>
              <a:t>needed</a:t>
            </a:r>
          </a:p>
          <a:p>
            <a:endParaRPr lang="en-AU" dirty="0"/>
          </a:p>
        </p:txBody>
      </p:sp>
      <p:sp>
        <p:nvSpPr>
          <p:cNvPr id="5" name="Slide Number Placeholder 4"/>
          <p:cNvSpPr>
            <a:spLocks noGrp="1"/>
          </p:cNvSpPr>
          <p:nvPr>
            <p:ph type="sldNum" sz="quarter" idx="12"/>
          </p:nvPr>
        </p:nvSpPr>
        <p:spPr/>
        <p:txBody>
          <a:bodyPr/>
          <a:lstStyle/>
          <a:p>
            <a:fld id="{FCA80E15-78A4-492C-A1D5-E96D386E05C8}" type="slidenum">
              <a:rPr lang="en-AU" smtClean="0"/>
              <a:t>32</a:t>
            </a:fld>
            <a:endParaRPr lang="en-AU"/>
          </a:p>
        </p:txBody>
      </p:sp>
    </p:spTree>
    <p:extLst>
      <p:ext uri="{BB962C8B-B14F-4D97-AF65-F5344CB8AC3E}">
        <p14:creationId xmlns:p14="http://schemas.microsoft.com/office/powerpoint/2010/main" val="951000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476672"/>
            <a:ext cx="8363272" cy="850106"/>
          </a:xfrm>
        </p:spPr>
        <p:txBody>
          <a:bodyPr/>
          <a:lstStyle/>
          <a:p>
            <a:r>
              <a:rPr lang="en-AU" sz="4000" dirty="0" smtClean="0">
                <a:solidFill>
                  <a:srgbClr val="006666"/>
                </a:solidFill>
              </a:rPr>
              <a:t>How to find supporting information for patients and carers</a:t>
            </a:r>
            <a:endParaRPr lang="en-AU" sz="4000" dirty="0">
              <a:solidFill>
                <a:srgbClr val="006666"/>
              </a:solidFill>
            </a:endParaRPr>
          </a:p>
        </p:txBody>
      </p:sp>
      <p:sp>
        <p:nvSpPr>
          <p:cNvPr id="4" name="Content Placeholder 3"/>
          <p:cNvSpPr>
            <a:spLocks noGrp="1"/>
          </p:cNvSpPr>
          <p:nvPr>
            <p:ph idx="1"/>
          </p:nvPr>
        </p:nvSpPr>
        <p:spPr>
          <a:xfrm>
            <a:off x="467544" y="1700808"/>
            <a:ext cx="8352928" cy="4425355"/>
          </a:xfrm>
        </p:spPr>
        <p:txBody>
          <a:bodyPr>
            <a:normAutofit lnSpcReduction="10000"/>
          </a:bodyPr>
          <a:lstStyle/>
          <a:p>
            <a:r>
              <a:rPr lang="en-AU" b="1" dirty="0" smtClean="0"/>
              <a:t>CIAP </a:t>
            </a:r>
            <a:r>
              <a:rPr lang="en-AU" b="1" dirty="0" smtClean="0">
                <a:sym typeface="Wingdings" panose="05000000000000000000" pitchFamily="2" charset="2"/>
              </a:rPr>
              <a:t></a:t>
            </a:r>
            <a:r>
              <a:rPr lang="en-AU" b="1" dirty="0" smtClean="0"/>
              <a:t> MIMS Online </a:t>
            </a:r>
            <a:r>
              <a:rPr lang="en-AU" b="1" dirty="0" smtClean="0">
                <a:sym typeface="Wingdings" panose="05000000000000000000" pitchFamily="2" charset="2"/>
              </a:rPr>
              <a:t></a:t>
            </a:r>
            <a:r>
              <a:rPr lang="en-AU" b="1" dirty="0">
                <a:solidFill>
                  <a:srgbClr val="FF6600"/>
                </a:solidFill>
                <a:sym typeface="Wingdings" panose="05000000000000000000" pitchFamily="2" charset="2"/>
              </a:rPr>
              <a:t> </a:t>
            </a:r>
            <a:r>
              <a:rPr lang="en-AU" b="1" dirty="0" smtClean="0"/>
              <a:t>CMI</a:t>
            </a:r>
            <a:r>
              <a:rPr lang="en-AU" b="1" dirty="0" smtClean="0">
                <a:solidFill>
                  <a:srgbClr val="FF6600"/>
                </a:solidFill>
              </a:rPr>
              <a:t> </a:t>
            </a:r>
            <a:r>
              <a:rPr lang="en-AU" sz="1800" dirty="0" smtClean="0"/>
              <a:t>(Consumer Medicines Information)</a:t>
            </a:r>
          </a:p>
          <a:p>
            <a:pPr lvl="3"/>
            <a:r>
              <a:rPr lang="en-AU" dirty="0" smtClean="0"/>
              <a:t>Enter name of antibiotic (and preferably the same brand)</a:t>
            </a:r>
          </a:p>
          <a:p>
            <a:pPr lvl="3"/>
            <a:r>
              <a:rPr lang="en-AU" dirty="0" smtClean="0"/>
              <a:t>Select an appropriate font size (large or small print)</a:t>
            </a:r>
          </a:p>
          <a:p>
            <a:pPr lvl="3"/>
            <a:r>
              <a:rPr lang="en-AU" b="1" dirty="0" smtClean="0"/>
              <a:t>Print and </a:t>
            </a:r>
            <a:r>
              <a:rPr lang="en-AU" b="1" u="sng" dirty="0" smtClean="0"/>
              <a:t>discuss with patient</a:t>
            </a:r>
          </a:p>
          <a:p>
            <a:pPr marL="1371600" lvl="3" indent="0">
              <a:buNone/>
            </a:pPr>
            <a:endParaRPr lang="en-AU" sz="600" b="1" dirty="0" smtClean="0">
              <a:solidFill>
                <a:srgbClr val="FF6600"/>
              </a:solidFill>
            </a:endParaRPr>
          </a:p>
          <a:p>
            <a:r>
              <a:rPr lang="en-AU" b="1" dirty="0" smtClean="0"/>
              <a:t>NSW </a:t>
            </a:r>
            <a:r>
              <a:rPr lang="en-AU" b="1" dirty="0"/>
              <a:t>Health </a:t>
            </a:r>
            <a:r>
              <a:rPr lang="en-AU" sz="2600" dirty="0" smtClean="0"/>
              <a:t>(</a:t>
            </a:r>
            <a:r>
              <a:rPr lang="en-AU" sz="2600" dirty="0" smtClean="0">
                <a:hlinkClick r:id="rId3"/>
              </a:rPr>
              <a:t>http</a:t>
            </a:r>
            <a:r>
              <a:rPr lang="en-AU" sz="2600" dirty="0">
                <a:hlinkClick r:id="rId3"/>
              </a:rPr>
              <a:t>://</a:t>
            </a:r>
            <a:r>
              <a:rPr lang="en-AU" sz="2600" dirty="0" smtClean="0">
                <a:hlinkClick r:id="rId3"/>
              </a:rPr>
              <a:t>www.health.nsw.gov.au</a:t>
            </a:r>
            <a:r>
              <a:rPr lang="en-AU" sz="2600" dirty="0" smtClean="0"/>
              <a:t>)</a:t>
            </a:r>
          </a:p>
          <a:p>
            <a:pPr lvl="3"/>
            <a:r>
              <a:rPr lang="en-AU" dirty="0" smtClean="0">
                <a:hlinkClick r:id="rId4"/>
              </a:rPr>
              <a:t>Infectious Diseases</a:t>
            </a:r>
            <a:r>
              <a:rPr lang="en-AU" dirty="0" smtClean="0"/>
              <a:t> Factsheets</a:t>
            </a:r>
          </a:p>
          <a:p>
            <a:pPr marL="1371600" lvl="3" indent="0">
              <a:buNone/>
            </a:pPr>
            <a:endParaRPr lang="en-AU" sz="600" dirty="0" smtClean="0"/>
          </a:p>
          <a:p>
            <a:r>
              <a:rPr lang="en-AU" b="1" dirty="0" smtClean="0"/>
              <a:t>NPS </a:t>
            </a:r>
            <a:r>
              <a:rPr lang="en-AU" b="1" dirty="0" err="1" smtClean="0"/>
              <a:t>MedicineWise</a:t>
            </a:r>
            <a:r>
              <a:rPr lang="en-AU" b="1" dirty="0"/>
              <a:t> </a:t>
            </a:r>
            <a:r>
              <a:rPr lang="en-AU" sz="2800" dirty="0"/>
              <a:t>(</a:t>
            </a:r>
            <a:r>
              <a:rPr lang="en-AU" sz="2800" dirty="0">
                <a:hlinkClick r:id="rId5"/>
              </a:rPr>
              <a:t>http://www.nps.org.au</a:t>
            </a:r>
            <a:r>
              <a:rPr lang="en-AU" sz="2800" dirty="0" smtClean="0">
                <a:hlinkClick r:id="rId5"/>
              </a:rPr>
              <a:t>/</a:t>
            </a:r>
            <a:r>
              <a:rPr lang="en-AU" sz="2800" dirty="0" smtClean="0"/>
              <a:t>) </a:t>
            </a:r>
          </a:p>
          <a:p>
            <a:pPr marL="0" indent="0">
              <a:buNone/>
            </a:pPr>
            <a:endParaRPr lang="en-AU" sz="600" dirty="0" smtClean="0"/>
          </a:p>
          <a:p>
            <a:r>
              <a:rPr lang="en-AU" b="1" dirty="0" smtClean="0"/>
              <a:t>Better </a:t>
            </a:r>
            <a:r>
              <a:rPr lang="en-AU" b="1" dirty="0"/>
              <a:t>Health Channel </a:t>
            </a:r>
            <a:r>
              <a:rPr lang="en-AU" sz="2800" dirty="0"/>
              <a:t>(</a:t>
            </a:r>
            <a:r>
              <a:rPr lang="en-AU" sz="2800" dirty="0">
                <a:hlinkClick r:id="rId6"/>
              </a:rPr>
              <a:t>http://www.betterhealth.vic.gov.au</a:t>
            </a:r>
            <a:r>
              <a:rPr lang="en-AU" sz="2800" dirty="0" smtClean="0">
                <a:hlinkClick r:id="rId6"/>
              </a:rPr>
              <a:t>/</a:t>
            </a:r>
            <a:r>
              <a:rPr lang="en-AU" sz="2800" dirty="0" smtClean="0"/>
              <a:t>) </a:t>
            </a:r>
            <a:endParaRPr lang="en-AU" sz="2800" dirty="0"/>
          </a:p>
        </p:txBody>
      </p:sp>
      <p:sp>
        <p:nvSpPr>
          <p:cNvPr id="5" name="Slide Number Placeholder 4"/>
          <p:cNvSpPr>
            <a:spLocks noGrp="1"/>
          </p:cNvSpPr>
          <p:nvPr>
            <p:ph type="sldNum" sz="quarter" idx="12"/>
          </p:nvPr>
        </p:nvSpPr>
        <p:spPr/>
        <p:txBody>
          <a:bodyPr/>
          <a:lstStyle/>
          <a:p>
            <a:fld id="{FCA80E15-78A4-492C-A1D5-E96D386E05C8}" type="slidenum">
              <a:rPr lang="en-AU" smtClean="0"/>
              <a:t>33</a:t>
            </a:fld>
            <a:endParaRPr lang="en-AU"/>
          </a:p>
        </p:txBody>
      </p:sp>
    </p:spTree>
    <p:extLst>
      <p:ext uri="{BB962C8B-B14F-4D97-AF65-F5344CB8AC3E}">
        <p14:creationId xmlns:p14="http://schemas.microsoft.com/office/powerpoint/2010/main" val="370609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08304" y="5229200"/>
            <a:ext cx="169168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p:cNvSpPr>
            <a:spLocks noGrp="1"/>
          </p:cNvSpPr>
          <p:nvPr>
            <p:ph type="title"/>
          </p:nvPr>
        </p:nvSpPr>
        <p:spPr>
          <a:xfrm>
            <a:off x="179512" y="404664"/>
            <a:ext cx="5510232" cy="850106"/>
          </a:xfrm>
        </p:spPr>
        <p:txBody>
          <a:bodyPr/>
          <a:lstStyle/>
          <a:p>
            <a:r>
              <a:rPr lang="en-AU" dirty="0" smtClean="0">
                <a:solidFill>
                  <a:srgbClr val="006666"/>
                </a:solidFill>
              </a:rPr>
              <a:t>Teamwork is essential!</a:t>
            </a:r>
            <a:endParaRPr lang="en-AU" dirty="0">
              <a:solidFill>
                <a:srgbClr val="006666"/>
              </a:solidFill>
            </a:endParaRPr>
          </a:p>
        </p:txBody>
      </p:sp>
      <p:sp>
        <p:nvSpPr>
          <p:cNvPr id="4" name="Content Placeholder 3"/>
          <p:cNvSpPr>
            <a:spLocks noGrp="1"/>
          </p:cNvSpPr>
          <p:nvPr>
            <p:ph idx="1"/>
          </p:nvPr>
        </p:nvSpPr>
        <p:spPr>
          <a:xfrm>
            <a:off x="5526650" y="1196752"/>
            <a:ext cx="3456384" cy="5248845"/>
          </a:xfrm>
        </p:spPr>
        <p:txBody>
          <a:bodyPr>
            <a:normAutofit fontScale="92500" lnSpcReduction="10000"/>
          </a:bodyPr>
          <a:lstStyle/>
          <a:p>
            <a:pPr marL="0" indent="0">
              <a:buNone/>
            </a:pPr>
            <a:r>
              <a:rPr lang="en-AU" sz="3000" b="1" dirty="0" smtClean="0"/>
              <a:t>It is everyone’s job to:</a:t>
            </a:r>
          </a:p>
          <a:p>
            <a:pPr marL="0" indent="0">
              <a:buNone/>
            </a:pPr>
            <a:endParaRPr lang="en-AU" sz="900" dirty="0" smtClean="0"/>
          </a:p>
          <a:p>
            <a:r>
              <a:rPr lang="en-AU" sz="3000" dirty="0" smtClean="0"/>
              <a:t>Communicate the patient’s condition and reason for antibiotic therapy among the team</a:t>
            </a:r>
          </a:p>
          <a:p>
            <a:pPr marL="0" indent="0">
              <a:buNone/>
            </a:pPr>
            <a:endParaRPr lang="en-AU" sz="900" dirty="0" smtClean="0"/>
          </a:p>
          <a:p>
            <a:r>
              <a:rPr lang="en-AU" sz="3000" dirty="0" smtClean="0"/>
              <a:t>Review the patient’s response</a:t>
            </a:r>
          </a:p>
          <a:p>
            <a:pPr marL="0" indent="0">
              <a:buNone/>
            </a:pPr>
            <a:endParaRPr lang="en-AU" sz="900" dirty="0" smtClean="0"/>
          </a:p>
          <a:p>
            <a:r>
              <a:rPr lang="en-AU" sz="3000" dirty="0" smtClean="0"/>
              <a:t>Talk to the patient about their antibiotic therapy</a:t>
            </a:r>
            <a:endParaRPr lang="en-AU" sz="3000" dirty="0"/>
          </a:p>
        </p:txBody>
      </p:sp>
      <p:sp>
        <p:nvSpPr>
          <p:cNvPr id="5" name="Slide Number Placeholder 4"/>
          <p:cNvSpPr>
            <a:spLocks noGrp="1"/>
          </p:cNvSpPr>
          <p:nvPr>
            <p:ph type="sldNum" sz="quarter" idx="12"/>
          </p:nvPr>
        </p:nvSpPr>
        <p:spPr/>
        <p:txBody>
          <a:bodyPr/>
          <a:lstStyle/>
          <a:p>
            <a:fld id="{FCA80E15-78A4-492C-A1D5-E96D386E05C8}" type="slidenum">
              <a:rPr lang="en-AU" smtClean="0"/>
              <a:t>34</a:t>
            </a:fld>
            <a:endParaRPr lang="en-AU"/>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23" y="1885927"/>
            <a:ext cx="5177473" cy="3696072"/>
          </a:xfrm>
          <a:prstGeom prst="rect">
            <a:avLst/>
          </a:prstGeom>
        </p:spPr>
      </p:pic>
    </p:spTree>
    <p:extLst>
      <p:ext uri="{BB962C8B-B14F-4D97-AF65-F5344CB8AC3E}">
        <p14:creationId xmlns:p14="http://schemas.microsoft.com/office/powerpoint/2010/main" val="470955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solidFill>
                  <a:srgbClr val="006666"/>
                </a:solidFill>
              </a:rPr>
              <a:t>Key messages</a:t>
            </a:r>
            <a:endParaRPr lang="en-AU" dirty="0">
              <a:solidFill>
                <a:srgbClr val="006666"/>
              </a:solidFill>
            </a:endParaRPr>
          </a:p>
        </p:txBody>
      </p:sp>
      <p:sp>
        <p:nvSpPr>
          <p:cNvPr id="4" name="Content Placeholder 3"/>
          <p:cNvSpPr>
            <a:spLocks noGrp="1"/>
          </p:cNvSpPr>
          <p:nvPr>
            <p:ph idx="1"/>
          </p:nvPr>
        </p:nvSpPr>
        <p:spPr>
          <a:xfrm>
            <a:off x="467544" y="1268760"/>
            <a:ext cx="8229600" cy="4968552"/>
          </a:xfrm>
        </p:spPr>
        <p:txBody>
          <a:bodyPr>
            <a:normAutofit fontScale="92500" lnSpcReduction="20000"/>
          </a:bodyPr>
          <a:lstStyle/>
          <a:p>
            <a:r>
              <a:rPr lang="en-AU" dirty="0" smtClean="0"/>
              <a:t>Antibiotics are essential medicines in healthcare and are used to treat bacterial infections</a:t>
            </a:r>
          </a:p>
          <a:p>
            <a:pPr marL="0" indent="0">
              <a:buNone/>
            </a:pPr>
            <a:endParaRPr lang="en-AU" sz="700" dirty="0" smtClean="0"/>
          </a:p>
          <a:p>
            <a:r>
              <a:rPr lang="en-AU" dirty="0" smtClean="0"/>
              <a:t>There are many types of antibiotics used in hospital patients</a:t>
            </a:r>
          </a:p>
          <a:p>
            <a:pPr marL="0" indent="0">
              <a:buNone/>
            </a:pPr>
            <a:endParaRPr lang="en-AU" sz="700" dirty="0" smtClean="0"/>
          </a:p>
          <a:p>
            <a:r>
              <a:rPr lang="en-AU" dirty="0" smtClean="0"/>
              <a:t>Using the most suitable antibiotic in a patient minimises the risk of harm to the patient</a:t>
            </a:r>
          </a:p>
          <a:p>
            <a:pPr marL="0" indent="0">
              <a:buNone/>
            </a:pPr>
            <a:endParaRPr lang="en-AU" sz="700" dirty="0" smtClean="0"/>
          </a:p>
          <a:p>
            <a:r>
              <a:rPr lang="en-AU" dirty="0" smtClean="0"/>
              <a:t>Antibiotic resistance is a global problem, and responsible antibiotic use is needed</a:t>
            </a:r>
          </a:p>
          <a:p>
            <a:pPr marL="0" indent="0">
              <a:buNone/>
            </a:pPr>
            <a:endParaRPr lang="en-AU" sz="700" dirty="0" smtClean="0"/>
          </a:p>
          <a:p>
            <a:r>
              <a:rPr lang="en-AU" dirty="0" smtClean="0"/>
              <a:t>Discussing antibiotic therapy with patients during their hospital stay can help to ensure antibiotics are used properly</a:t>
            </a:r>
            <a:endParaRPr lang="en-AU" dirty="0"/>
          </a:p>
        </p:txBody>
      </p:sp>
      <p:sp>
        <p:nvSpPr>
          <p:cNvPr id="5" name="Slide Number Placeholder 4"/>
          <p:cNvSpPr>
            <a:spLocks noGrp="1"/>
          </p:cNvSpPr>
          <p:nvPr>
            <p:ph type="sldNum" sz="quarter" idx="12"/>
          </p:nvPr>
        </p:nvSpPr>
        <p:spPr/>
        <p:txBody>
          <a:bodyPr/>
          <a:lstStyle/>
          <a:p>
            <a:fld id="{FCA80E15-78A4-492C-A1D5-E96D386E05C8}" type="slidenum">
              <a:rPr lang="en-AU" smtClean="0"/>
              <a:t>35</a:t>
            </a:fld>
            <a:endParaRPr lang="en-AU"/>
          </a:p>
        </p:txBody>
      </p:sp>
    </p:spTree>
    <p:extLst>
      <p:ext uri="{BB962C8B-B14F-4D97-AF65-F5344CB8AC3E}">
        <p14:creationId xmlns:p14="http://schemas.microsoft.com/office/powerpoint/2010/main" val="2171212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2292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611560" y="260648"/>
            <a:ext cx="7772400" cy="2592288"/>
          </a:xfrm>
        </p:spPr>
        <p:txBody>
          <a:bodyPr>
            <a:normAutofit/>
          </a:bodyPr>
          <a:lstStyle/>
          <a:p>
            <a:r>
              <a:rPr lang="en-AU" sz="5400" noProof="0" dirty="0" smtClean="0">
                <a:solidFill>
                  <a:schemeClr val="bg1"/>
                </a:solidFill>
              </a:rPr>
              <a:t>Thank you</a:t>
            </a:r>
            <a:r>
              <a:rPr lang="en-AU" noProof="0" dirty="0" smtClean="0">
                <a:solidFill>
                  <a:schemeClr val="bg1"/>
                </a:solidFill>
              </a:rPr>
              <a:t/>
            </a:r>
            <a:br>
              <a:rPr lang="en-AU" noProof="0" dirty="0" smtClean="0">
                <a:solidFill>
                  <a:schemeClr val="bg1"/>
                </a:solidFill>
              </a:rPr>
            </a:br>
            <a:r>
              <a:rPr lang="en-AU" noProof="0" dirty="0" smtClean="0">
                <a:solidFill>
                  <a:schemeClr val="bg1"/>
                </a:solidFill>
              </a:rPr>
              <a:t/>
            </a:r>
            <a:br>
              <a:rPr lang="en-AU" noProof="0" dirty="0" smtClean="0">
                <a:solidFill>
                  <a:schemeClr val="bg1"/>
                </a:solidFill>
              </a:rPr>
            </a:br>
            <a:r>
              <a:rPr lang="en-AU" dirty="0" smtClean="0">
                <a:solidFill>
                  <a:schemeClr val="bg1"/>
                </a:solidFill>
              </a:rPr>
              <a:t>Questions</a:t>
            </a:r>
            <a:endParaRPr lang="en-AU" noProof="0" dirty="0">
              <a:solidFill>
                <a:schemeClr val="bg1"/>
              </a:solidFill>
            </a:endParaRPr>
          </a:p>
        </p:txBody>
      </p:sp>
      <p:sp>
        <p:nvSpPr>
          <p:cNvPr id="4" name="Slide Number Placeholder 3"/>
          <p:cNvSpPr>
            <a:spLocks noGrp="1"/>
          </p:cNvSpPr>
          <p:nvPr>
            <p:ph type="sldNum" sz="quarter" idx="12"/>
          </p:nvPr>
        </p:nvSpPr>
        <p:spPr/>
        <p:txBody>
          <a:bodyPr/>
          <a:lstStyle/>
          <a:p>
            <a:fld id="{FCA80E15-78A4-492C-A1D5-E96D386E05C8}" type="slidenum">
              <a:rPr lang="en-AU" smtClean="0"/>
              <a:t>36</a:t>
            </a:fld>
            <a:endParaRPr lang="en-AU"/>
          </a:p>
        </p:txBody>
      </p:sp>
      <p:sp>
        <p:nvSpPr>
          <p:cNvPr id="5" name="Content Placeholder 4"/>
          <p:cNvSpPr>
            <a:spLocks noGrp="1"/>
          </p:cNvSpPr>
          <p:nvPr>
            <p:ph idx="1"/>
          </p:nvPr>
        </p:nvSpPr>
        <p:spPr>
          <a:xfrm>
            <a:off x="1115616" y="3429000"/>
            <a:ext cx="7776864" cy="1656185"/>
          </a:xfrm>
        </p:spPr>
        <p:txBody>
          <a:bodyPr/>
          <a:lstStyle/>
          <a:p>
            <a:pPr algn="r"/>
            <a:r>
              <a:rPr lang="en-AU" sz="2000" noProof="0" dirty="0" smtClean="0">
                <a:solidFill>
                  <a:schemeClr val="bg1"/>
                </a:solidFill>
              </a:rPr>
              <a:t>For further information:</a:t>
            </a:r>
          </a:p>
          <a:p>
            <a:pPr algn="r"/>
            <a:r>
              <a:rPr lang="en-AU" sz="1100" noProof="0" dirty="0" smtClean="0">
                <a:solidFill>
                  <a:schemeClr val="bg1"/>
                </a:solidFill>
              </a:rPr>
              <a:t> </a:t>
            </a:r>
          </a:p>
          <a:p>
            <a:pPr algn="r"/>
            <a:r>
              <a:rPr lang="en-AU" sz="2000" u="sng" dirty="0" smtClean="0">
                <a:solidFill>
                  <a:srgbClr val="BDF0E8"/>
                </a:solidFill>
              </a:rPr>
              <a:t>&lt;insert your contact details&gt;</a:t>
            </a:r>
            <a:endParaRPr lang="en-AU" sz="2000" u="sng" noProof="0" dirty="0" smtClean="0">
              <a:solidFill>
                <a:srgbClr val="BDF0E8"/>
              </a:solidFill>
            </a:endParaRPr>
          </a:p>
        </p:txBody>
      </p:sp>
    </p:spTree>
    <p:extLst>
      <p:ext uri="{BB962C8B-B14F-4D97-AF65-F5344CB8AC3E}">
        <p14:creationId xmlns:p14="http://schemas.microsoft.com/office/powerpoint/2010/main" val="4143479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08304" y="4941168"/>
            <a:ext cx="1656184"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Footer Placeholder 1"/>
          <p:cNvSpPr>
            <a:spLocks noGrp="1"/>
          </p:cNvSpPr>
          <p:nvPr>
            <p:ph type="ftr" sz="quarter" idx="11"/>
          </p:nvPr>
        </p:nvSpPr>
        <p:spPr/>
        <p:txBody>
          <a:bodyPr/>
          <a:lstStyle/>
          <a:p>
            <a:r>
              <a:rPr lang="en-AU" dirty="0" smtClean="0"/>
              <a:t>Australian Medicines Handbook, 2014</a:t>
            </a:r>
            <a:endParaRPr lang="en-AU" dirty="0"/>
          </a:p>
        </p:txBody>
      </p:sp>
      <p:sp>
        <p:nvSpPr>
          <p:cNvPr id="3" name="Title 2"/>
          <p:cNvSpPr>
            <a:spLocks noGrp="1"/>
          </p:cNvSpPr>
          <p:nvPr>
            <p:ph type="title"/>
          </p:nvPr>
        </p:nvSpPr>
        <p:spPr>
          <a:xfrm>
            <a:off x="467544" y="332656"/>
            <a:ext cx="8229600" cy="850106"/>
          </a:xfrm>
        </p:spPr>
        <p:txBody>
          <a:bodyPr/>
          <a:lstStyle/>
          <a:p>
            <a:r>
              <a:rPr lang="en-AU" dirty="0" smtClean="0">
                <a:solidFill>
                  <a:srgbClr val="006666"/>
                </a:solidFill>
              </a:rPr>
              <a:t>Examples of antimicrobials</a:t>
            </a:r>
            <a:endParaRPr lang="en-AU" dirty="0">
              <a:solidFill>
                <a:srgbClr val="00666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528467"/>
              </p:ext>
            </p:extLst>
          </p:nvPr>
        </p:nvGraphicFramePr>
        <p:xfrm>
          <a:off x="323528" y="1268760"/>
          <a:ext cx="8496176" cy="4749839"/>
        </p:xfrm>
        <a:graphic>
          <a:graphicData uri="http://schemas.openxmlformats.org/drawingml/2006/table">
            <a:tbl>
              <a:tblPr firstRow="1" bandRow="1">
                <a:tableStyleId>{5C22544A-7EE6-4342-B048-85BDC9FD1C3A}</a:tableStyleId>
              </a:tblPr>
              <a:tblGrid>
                <a:gridCol w="1728192"/>
                <a:gridCol w="1727424"/>
                <a:gridCol w="5040560"/>
              </a:tblGrid>
              <a:tr h="432048">
                <a:tc>
                  <a:txBody>
                    <a:bodyPr/>
                    <a:lstStyle/>
                    <a:p>
                      <a:r>
                        <a:rPr lang="en-AU" dirty="0" smtClean="0"/>
                        <a:t>Antimicrobial Group</a:t>
                      </a:r>
                      <a:endParaRPr lang="en-AU" dirty="0"/>
                    </a:p>
                  </a:txBody>
                  <a:tcPr>
                    <a:solidFill>
                      <a:srgbClr val="009999"/>
                    </a:solidFill>
                  </a:tcPr>
                </a:tc>
                <a:tc>
                  <a:txBody>
                    <a:bodyPr/>
                    <a:lstStyle/>
                    <a:p>
                      <a:r>
                        <a:rPr lang="en-AU" dirty="0" smtClean="0"/>
                        <a:t>Class</a:t>
                      </a:r>
                      <a:endParaRPr lang="en-AU" dirty="0"/>
                    </a:p>
                  </a:txBody>
                  <a:tcPr>
                    <a:solidFill>
                      <a:srgbClr val="009999"/>
                    </a:solidFill>
                  </a:tcPr>
                </a:tc>
                <a:tc>
                  <a:txBody>
                    <a:bodyPr/>
                    <a:lstStyle/>
                    <a:p>
                      <a:r>
                        <a:rPr lang="en-AU" dirty="0" smtClean="0"/>
                        <a:t>Examples</a:t>
                      </a:r>
                      <a:endParaRPr lang="en-AU" i="1" dirty="0"/>
                    </a:p>
                  </a:txBody>
                  <a:tcPr>
                    <a:solidFill>
                      <a:srgbClr val="009999"/>
                    </a:solidFill>
                  </a:tcPr>
                </a:tc>
              </a:tr>
              <a:tr h="979139">
                <a:tc rowSpan="3">
                  <a:txBody>
                    <a:bodyPr/>
                    <a:lstStyle/>
                    <a:p>
                      <a:r>
                        <a:rPr lang="en-AU" dirty="0" smtClean="0"/>
                        <a:t>Antibacterials (antibiotics)</a:t>
                      </a:r>
                      <a:endParaRPr lang="en-AU" dirty="0"/>
                    </a:p>
                  </a:txBody>
                  <a:tcPr>
                    <a:solidFill>
                      <a:schemeClr val="accent5">
                        <a:lumMod val="20000"/>
                        <a:lumOff val="80000"/>
                      </a:schemeClr>
                    </a:solidFill>
                  </a:tcPr>
                </a:tc>
                <a:tc>
                  <a:txBody>
                    <a:bodyPr/>
                    <a:lstStyle/>
                    <a:p>
                      <a:r>
                        <a:rPr lang="en-AU" dirty="0" smtClean="0"/>
                        <a:t>Penicillins</a:t>
                      </a:r>
                      <a:endParaRPr lang="en-AU" dirty="0"/>
                    </a:p>
                  </a:txBody>
                  <a:tcPr>
                    <a:solidFill>
                      <a:srgbClr val="DBEEF4"/>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Flucloxacillin</a:t>
                      </a:r>
                      <a:r>
                        <a:rPr lang="en-AU" baseline="0" dirty="0" smtClean="0"/>
                        <a:t> </a:t>
                      </a:r>
                      <a:r>
                        <a:rPr lang="en-AU" i="1" baseline="0" dirty="0" smtClean="0"/>
                        <a:t>(</a:t>
                      </a:r>
                      <a:r>
                        <a:rPr lang="en-AU" i="1" baseline="0" dirty="0" err="1" smtClean="0"/>
                        <a:t>Flopen</a:t>
                      </a:r>
                      <a:r>
                        <a:rPr lang="en-AU" i="1" baseline="0" dirty="0" smtClean="0"/>
                        <a:t>, </a:t>
                      </a:r>
                      <a:r>
                        <a:rPr lang="en-AU" i="1" baseline="0" dirty="0" err="1" smtClean="0"/>
                        <a:t>Flucil</a:t>
                      </a:r>
                      <a:r>
                        <a:rPr lang="en-AU" i="1" baseline="0" dirty="0" smtClean="0"/>
                        <a:t>)</a:t>
                      </a:r>
                    </a:p>
                    <a:p>
                      <a:pPr marL="285750" indent="-285750">
                        <a:buFont typeface="Arial" panose="020B0604020202020204" pitchFamily="34" charset="0"/>
                        <a:buChar char="•"/>
                      </a:pPr>
                      <a:r>
                        <a:rPr lang="en-AU" baseline="0" dirty="0" err="1" smtClean="0"/>
                        <a:t>Amoxycillin</a:t>
                      </a:r>
                      <a:r>
                        <a:rPr lang="en-AU" baseline="0" dirty="0" smtClean="0"/>
                        <a:t> + </a:t>
                      </a:r>
                      <a:r>
                        <a:rPr lang="en-AU" baseline="0" dirty="0" err="1" smtClean="0"/>
                        <a:t>clavulanate</a:t>
                      </a:r>
                      <a:r>
                        <a:rPr lang="en-AU" baseline="0" dirty="0" smtClean="0"/>
                        <a:t> </a:t>
                      </a:r>
                      <a:r>
                        <a:rPr lang="en-AU" i="1" baseline="0" dirty="0" smtClean="0"/>
                        <a:t>(Augmentin, </a:t>
                      </a:r>
                      <a:r>
                        <a:rPr lang="en-AU" i="1" baseline="0" dirty="0" err="1" smtClean="0"/>
                        <a:t>Clamoxyl</a:t>
                      </a:r>
                      <a:r>
                        <a:rPr lang="en-AU" i="1" baseline="0" dirty="0" smtClean="0"/>
                        <a:t>)</a:t>
                      </a:r>
                    </a:p>
                    <a:p>
                      <a:pPr marL="285750" indent="-285750">
                        <a:buFont typeface="Arial" panose="020B0604020202020204" pitchFamily="34" charset="0"/>
                        <a:buChar char="•"/>
                      </a:pPr>
                      <a:r>
                        <a:rPr lang="en-AU" i="0" baseline="0" dirty="0" smtClean="0"/>
                        <a:t>Piperacillin + tazobactam </a:t>
                      </a:r>
                      <a:r>
                        <a:rPr lang="en-AU" i="1" baseline="0" dirty="0" smtClean="0"/>
                        <a:t>(</a:t>
                      </a:r>
                      <a:r>
                        <a:rPr lang="en-AU" i="1" baseline="0" dirty="0" err="1" smtClean="0"/>
                        <a:t>Tazocin</a:t>
                      </a:r>
                      <a:r>
                        <a:rPr lang="en-AU" i="1" baseline="0" dirty="0" smtClean="0"/>
                        <a:t>)</a:t>
                      </a:r>
                      <a:endParaRPr lang="en-AU" i="1" dirty="0"/>
                    </a:p>
                  </a:txBody>
                  <a:tcPr>
                    <a:solidFill>
                      <a:schemeClr val="accent5">
                        <a:lumMod val="20000"/>
                        <a:lumOff val="80000"/>
                      </a:schemeClr>
                    </a:solidFill>
                  </a:tcPr>
                </a:tc>
              </a:tr>
              <a:tr h="931963">
                <a:tc vMerge="1">
                  <a:txBody>
                    <a:bodyPr/>
                    <a:lstStyle/>
                    <a:p>
                      <a:endParaRPr lang="en-AU" dirty="0"/>
                    </a:p>
                  </a:txBody>
                  <a:tcPr/>
                </a:tc>
                <a:tc>
                  <a:txBody>
                    <a:bodyPr/>
                    <a:lstStyle/>
                    <a:p>
                      <a:r>
                        <a:rPr lang="en-AU" dirty="0" err="1" smtClean="0"/>
                        <a:t>Cephalosporins</a:t>
                      </a:r>
                      <a:endParaRPr lang="en-AU" dirty="0"/>
                    </a:p>
                  </a:txBody>
                  <a:tcPr>
                    <a:solidFill>
                      <a:schemeClr val="accent5">
                        <a:lumMod val="20000"/>
                        <a:lumOff val="80000"/>
                      </a:schemeClr>
                    </a:solidFill>
                  </a:tcPr>
                </a:tc>
                <a:tc>
                  <a:txBody>
                    <a:bodyPr/>
                    <a:lstStyle/>
                    <a:p>
                      <a:pPr marL="285750" indent="-285750">
                        <a:buFont typeface="Arial" panose="020B0604020202020204" pitchFamily="34" charset="0"/>
                        <a:buChar char="•"/>
                      </a:pPr>
                      <a:r>
                        <a:rPr lang="en-AU" dirty="0" smtClean="0"/>
                        <a:t>Cephalexin</a:t>
                      </a:r>
                      <a:r>
                        <a:rPr lang="en-AU" baseline="0" dirty="0" smtClean="0"/>
                        <a:t> </a:t>
                      </a:r>
                      <a:r>
                        <a:rPr lang="en-AU" i="1" baseline="0" dirty="0" smtClean="0"/>
                        <a:t>(Keflex, </a:t>
                      </a:r>
                      <a:r>
                        <a:rPr lang="en-AU" i="1" baseline="0" dirty="0" err="1" smtClean="0"/>
                        <a:t>Ibilex</a:t>
                      </a:r>
                      <a:r>
                        <a:rPr lang="en-AU" i="1" baseline="0" dirty="0" smtClean="0"/>
                        <a:t>)</a:t>
                      </a:r>
                    </a:p>
                    <a:p>
                      <a:pPr marL="285750" indent="-285750">
                        <a:buFont typeface="Arial" panose="020B0604020202020204" pitchFamily="34" charset="0"/>
                        <a:buChar char="•"/>
                      </a:pPr>
                      <a:r>
                        <a:rPr lang="en-AU" dirty="0" smtClean="0"/>
                        <a:t>Cephazolin </a:t>
                      </a:r>
                      <a:r>
                        <a:rPr lang="en-AU" i="1" dirty="0" smtClean="0"/>
                        <a:t>(</a:t>
                      </a:r>
                      <a:r>
                        <a:rPr lang="en-AU" i="1" dirty="0" err="1" smtClean="0"/>
                        <a:t>Kefzol</a:t>
                      </a:r>
                      <a:r>
                        <a:rPr lang="en-AU" i="1" dirty="0" smtClean="0"/>
                        <a:t>)</a:t>
                      </a:r>
                    </a:p>
                    <a:p>
                      <a:pPr marL="285750" indent="-285750">
                        <a:buFont typeface="Arial" panose="020B0604020202020204" pitchFamily="34" charset="0"/>
                        <a:buChar char="•"/>
                      </a:pPr>
                      <a:r>
                        <a:rPr lang="en-AU" dirty="0" smtClean="0"/>
                        <a:t>Ceftriaxone</a:t>
                      </a:r>
                      <a:r>
                        <a:rPr lang="en-AU" baseline="0" dirty="0" smtClean="0"/>
                        <a:t> </a:t>
                      </a:r>
                      <a:r>
                        <a:rPr lang="en-AU" i="1" baseline="0" dirty="0" smtClean="0"/>
                        <a:t>(</a:t>
                      </a:r>
                      <a:r>
                        <a:rPr lang="en-AU" i="1" baseline="0" dirty="0" err="1" smtClean="0"/>
                        <a:t>Rocephin</a:t>
                      </a:r>
                      <a:r>
                        <a:rPr lang="en-AU" i="1" baseline="0" dirty="0" smtClean="0"/>
                        <a:t>)</a:t>
                      </a:r>
                      <a:endParaRPr lang="en-AU" i="1" dirty="0"/>
                    </a:p>
                  </a:txBody>
                  <a:tcPr>
                    <a:solidFill>
                      <a:schemeClr val="accent5">
                        <a:lumMod val="20000"/>
                        <a:lumOff val="80000"/>
                      </a:schemeClr>
                    </a:solidFill>
                  </a:tcPr>
                </a:tc>
              </a:tr>
              <a:tr h="699551">
                <a:tc vMerge="1">
                  <a:txBody>
                    <a:bodyPr/>
                    <a:lstStyle/>
                    <a:p>
                      <a:endParaRPr lang="en-AU" dirty="0"/>
                    </a:p>
                  </a:txBody>
                  <a:tcPr>
                    <a:solidFill>
                      <a:schemeClr val="accent5">
                        <a:lumMod val="20000"/>
                        <a:lumOff val="80000"/>
                      </a:schemeClr>
                    </a:solidFill>
                  </a:tcPr>
                </a:tc>
                <a:tc>
                  <a:txBody>
                    <a:bodyPr/>
                    <a:lstStyle/>
                    <a:p>
                      <a:r>
                        <a:rPr lang="en-AU" dirty="0" smtClean="0"/>
                        <a:t>Macrolides</a:t>
                      </a:r>
                      <a:endParaRPr lang="en-AU" dirty="0"/>
                    </a:p>
                  </a:txBody>
                  <a:tcPr>
                    <a:solidFill>
                      <a:schemeClr val="accent5">
                        <a:lumMod val="20000"/>
                        <a:lumOff val="80000"/>
                      </a:schemeClr>
                    </a:solidFill>
                  </a:tcPr>
                </a:tc>
                <a:tc>
                  <a:txBody>
                    <a:bodyPr/>
                    <a:lstStyle/>
                    <a:p>
                      <a:pPr marL="285750" indent="-285750">
                        <a:buFont typeface="Arial" panose="020B0604020202020204" pitchFamily="34" charset="0"/>
                        <a:buChar char="•"/>
                      </a:pPr>
                      <a:r>
                        <a:rPr lang="en-AU" i="0" dirty="0" smtClean="0"/>
                        <a:t>Azithromycin</a:t>
                      </a:r>
                      <a:r>
                        <a:rPr lang="en-AU" i="0" baseline="0" dirty="0" smtClean="0"/>
                        <a:t> </a:t>
                      </a:r>
                      <a:r>
                        <a:rPr lang="en-AU" i="1" baseline="0" dirty="0" smtClean="0"/>
                        <a:t>(Zithromax)</a:t>
                      </a:r>
                      <a:endParaRPr lang="en-AU" i="1" dirty="0" smtClean="0"/>
                    </a:p>
                    <a:p>
                      <a:pPr marL="285750" indent="-285750">
                        <a:buFont typeface="Arial" panose="020B0604020202020204" pitchFamily="34" charset="0"/>
                        <a:buChar char="•"/>
                      </a:pPr>
                      <a:r>
                        <a:rPr lang="en-AU" i="0" dirty="0" err="1" smtClean="0"/>
                        <a:t>Roxithromycin</a:t>
                      </a:r>
                      <a:r>
                        <a:rPr lang="en-AU" i="0" baseline="0" dirty="0" smtClean="0"/>
                        <a:t> </a:t>
                      </a:r>
                      <a:r>
                        <a:rPr lang="en-AU" i="1" baseline="0" dirty="0" smtClean="0"/>
                        <a:t>(</a:t>
                      </a:r>
                      <a:r>
                        <a:rPr lang="en-AU" i="1" baseline="0" dirty="0" err="1" smtClean="0"/>
                        <a:t>Rulide</a:t>
                      </a:r>
                      <a:r>
                        <a:rPr lang="en-AU" i="1" baseline="0" dirty="0" smtClean="0"/>
                        <a:t>)</a:t>
                      </a:r>
                    </a:p>
                  </a:txBody>
                  <a:tcPr>
                    <a:solidFill>
                      <a:schemeClr val="accent5">
                        <a:lumMod val="20000"/>
                        <a:lumOff val="80000"/>
                      </a:schemeClr>
                    </a:solidFill>
                  </a:tcPr>
                </a:tc>
              </a:tr>
              <a:tr h="756531">
                <a:tc>
                  <a:txBody>
                    <a:bodyPr/>
                    <a:lstStyle/>
                    <a:p>
                      <a:r>
                        <a:rPr lang="en-AU" dirty="0" smtClean="0"/>
                        <a:t>Antifungals</a:t>
                      </a:r>
                      <a:endParaRPr lang="en-AU" dirty="0"/>
                    </a:p>
                  </a:txBody>
                  <a:tcPr>
                    <a:solidFill>
                      <a:srgbClr val="009999">
                        <a:alpha val="10196"/>
                      </a:srgbClr>
                    </a:solidFill>
                  </a:tcPr>
                </a:tc>
                <a:tc>
                  <a:txBody>
                    <a:bodyPr/>
                    <a:lstStyle/>
                    <a:p>
                      <a:r>
                        <a:rPr lang="en-AU" dirty="0" smtClean="0"/>
                        <a:t>Azoles</a:t>
                      </a:r>
                      <a:endParaRPr lang="en-AU" dirty="0"/>
                    </a:p>
                  </a:txBody>
                  <a:tcPr>
                    <a:solidFill>
                      <a:srgbClr val="009999">
                        <a:alpha val="10196"/>
                      </a:srgbClr>
                    </a:solidFill>
                  </a:tcPr>
                </a:tc>
                <a:tc>
                  <a:txBody>
                    <a:bodyPr/>
                    <a:lstStyle/>
                    <a:p>
                      <a:pPr marL="285750" indent="-285750">
                        <a:buFont typeface="Arial" panose="020B0604020202020204" pitchFamily="34" charset="0"/>
                        <a:buChar char="•"/>
                      </a:pPr>
                      <a:r>
                        <a:rPr lang="en-AU" dirty="0" smtClean="0"/>
                        <a:t>Fluconazole </a:t>
                      </a:r>
                      <a:r>
                        <a:rPr lang="en-AU" i="1" dirty="0" smtClean="0"/>
                        <a:t>(</a:t>
                      </a:r>
                      <a:r>
                        <a:rPr lang="en-AU" i="1" dirty="0" err="1" smtClean="0"/>
                        <a:t>Diflucan</a:t>
                      </a:r>
                      <a:r>
                        <a:rPr lang="en-AU" i="1" dirty="0" smtClean="0"/>
                        <a:t>)</a:t>
                      </a:r>
                    </a:p>
                    <a:p>
                      <a:pPr marL="285750" indent="-285750">
                        <a:buFont typeface="Arial" panose="020B0604020202020204" pitchFamily="34" charset="0"/>
                        <a:buChar char="•"/>
                      </a:pPr>
                      <a:r>
                        <a:rPr lang="en-AU" i="0" dirty="0" err="1" smtClean="0"/>
                        <a:t>Voriconazole</a:t>
                      </a:r>
                      <a:r>
                        <a:rPr lang="en-AU" i="1" dirty="0" smtClean="0"/>
                        <a:t> (</a:t>
                      </a:r>
                      <a:r>
                        <a:rPr lang="en-AU" i="1" dirty="0" err="1" smtClean="0"/>
                        <a:t>Vfend</a:t>
                      </a:r>
                      <a:r>
                        <a:rPr lang="en-AU" i="1" dirty="0" smtClean="0"/>
                        <a:t>)</a:t>
                      </a:r>
                      <a:endParaRPr lang="en-AU" i="1" dirty="0"/>
                    </a:p>
                  </a:txBody>
                  <a:tcPr>
                    <a:solidFill>
                      <a:srgbClr val="009999">
                        <a:alpha val="10196"/>
                      </a:srgbClr>
                    </a:solidFill>
                  </a:tcPr>
                </a:tc>
              </a:tr>
              <a:tr h="742575">
                <a:tc>
                  <a:txBody>
                    <a:bodyPr/>
                    <a:lstStyle/>
                    <a:p>
                      <a:r>
                        <a:rPr lang="en-AU" dirty="0" smtClean="0"/>
                        <a:t>Antivirals</a:t>
                      </a:r>
                      <a:endParaRPr lang="en-AU" dirty="0"/>
                    </a:p>
                  </a:txBody>
                  <a:tcPr>
                    <a:solidFill>
                      <a:schemeClr val="accent5">
                        <a:lumMod val="20000"/>
                        <a:lumOff val="80000"/>
                      </a:schemeClr>
                    </a:solidFill>
                  </a:tcPr>
                </a:tc>
                <a:tc>
                  <a:txBody>
                    <a:bodyPr/>
                    <a:lstStyle/>
                    <a:p>
                      <a:r>
                        <a:rPr lang="en-AU" dirty="0" smtClean="0"/>
                        <a:t>Guanine analogues</a:t>
                      </a:r>
                      <a:endParaRPr lang="en-AU" dirty="0"/>
                    </a:p>
                  </a:txBody>
                  <a:tcPr>
                    <a:solidFill>
                      <a:schemeClr val="accent5">
                        <a:lumMod val="20000"/>
                        <a:lumOff val="80000"/>
                      </a:schemeClr>
                    </a:solidFill>
                  </a:tcPr>
                </a:tc>
                <a:tc>
                  <a:txBody>
                    <a:bodyPr/>
                    <a:lstStyle/>
                    <a:p>
                      <a:pPr marL="285750" indent="-285750">
                        <a:buFont typeface="Arial" panose="020B0604020202020204" pitchFamily="34" charset="0"/>
                        <a:buChar char="•"/>
                      </a:pPr>
                      <a:r>
                        <a:rPr lang="en-AU" dirty="0" err="1" smtClean="0"/>
                        <a:t>Aciclovir</a:t>
                      </a:r>
                      <a:r>
                        <a:rPr lang="en-AU" baseline="0" dirty="0" smtClean="0"/>
                        <a:t> </a:t>
                      </a:r>
                      <a:r>
                        <a:rPr lang="en-AU" i="1" baseline="0" dirty="0" smtClean="0"/>
                        <a:t>(</a:t>
                      </a:r>
                      <a:r>
                        <a:rPr lang="en-AU" i="1" baseline="0" dirty="0" err="1" smtClean="0"/>
                        <a:t>Zovirax</a:t>
                      </a:r>
                      <a:r>
                        <a:rPr lang="en-AU" i="1" baseline="0" dirty="0" smtClean="0"/>
                        <a:t>)</a:t>
                      </a:r>
                    </a:p>
                    <a:p>
                      <a:pPr marL="285750" indent="-285750">
                        <a:buFont typeface="Arial" panose="020B0604020202020204" pitchFamily="34" charset="0"/>
                        <a:buChar char="•"/>
                      </a:pPr>
                      <a:r>
                        <a:rPr lang="en-AU" i="0" baseline="0" dirty="0" err="1" smtClean="0"/>
                        <a:t>Valaciclovir</a:t>
                      </a:r>
                      <a:r>
                        <a:rPr lang="en-AU" i="0" baseline="0" dirty="0" smtClean="0"/>
                        <a:t> </a:t>
                      </a:r>
                      <a:r>
                        <a:rPr lang="en-AU" i="1" baseline="0" dirty="0" smtClean="0"/>
                        <a:t>(Valtrex)</a:t>
                      </a:r>
                      <a:endParaRPr lang="en-AU" i="1" dirty="0"/>
                    </a:p>
                  </a:txBody>
                  <a:tcPr>
                    <a:solidFill>
                      <a:schemeClr val="accent5">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FCA80E15-78A4-492C-A1D5-E96D386E05C8}" type="slidenum">
              <a:rPr lang="en-AU" smtClean="0"/>
              <a:t>4</a:t>
            </a:fld>
            <a:endParaRPr lang="en-AU" dirty="0"/>
          </a:p>
        </p:txBody>
      </p:sp>
    </p:spTree>
    <p:extLst>
      <p:ext uri="{BB962C8B-B14F-4D97-AF65-F5344CB8AC3E}">
        <p14:creationId xmlns:p14="http://schemas.microsoft.com/office/powerpoint/2010/main" val="1688995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204" y="1340768"/>
            <a:ext cx="8229600" cy="1224136"/>
          </a:xfrm>
        </p:spPr>
        <p:txBody>
          <a:bodyPr>
            <a:normAutofit/>
          </a:bodyPr>
          <a:lstStyle/>
          <a:p>
            <a:pPr marL="0" indent="0">
              <a:buNone/>
            </a:pPr>
            <a:r>
              <a:rPr lang="en-AU" sz="3600" noProof="0" dirty="0" smtClean="0"/>
              <a:t>How many hospital patients are on antibiotics at any one time?</a:t>
            </a:r>
          </a:p>
        </p:txBody>
      </p:sp>
      <p:sp>
        <p:nvSpPr>
          <p:cNvPr id="5" name="Slide Number Placeholder 4"/>
          <p:cNvSpPr>
            <a:spLocks noGrp="1"/>
          </p:cNvSpPr>
          <p:nvPr>
            <p:ph type="sldNum" sz="quarter" idx="12"/>
          </p:nvPr>
        </p:nvSpPr>
        <p:spPr/>
        <p:txBody>
          <a:bodyPr/>
          <a:lstStyle/>
          <a:p>
            <a:fld id="{FCA80E15-78A4-492C-A1D5-E96D386E05C8}" type="slidenum">
              <a:rPr lang="en-AU" smtClean="0"/>
              <a:t>5</a:t>
            </a:fld>
            <a:endParaRPr lang="en-AU"/>
          </a:p>
        </p:txBody>
      </p:sp>
      <p:sp>
        <p:nvSpPr>
          <p:cNvPr id="6" name="Title 2"/>
          <p:cNvSpPr txBox="1">
            <a:spLocks/>
          </p:cNvSpPr>
          <p:nvPr/>
        </p:nvSpPr>
        <p:spPr>
          <a:xfrm>
            <a:off x="323528" y="332656"/>
            <a:ext cx="8568952" cy="85010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AU" dirty="0" smtClean="0">
                <a:solidFill>
                  <a:srgbClr val="006666"/>
                </a:solidFill>
              </a:rPr>
              <a:t>Frequency of antibiotic use</a:t>
            </a:r>
            <a:endParaRPr lang="en-AU" dirty="0">
              <a:solidFill>
                <a:srgbClr val="006666"/>
              </a:solidFill>
            </a:endParaRPr>
          </a:p>
        </p:txBody>
      </p:sp>
      <p:sp>
        <p:nvSpPr>
          <p:cNvPr id="7" name="Content Placeholder 2"/>
          <p:cNvSpPr txBox="1">
            <a:spLocks/>
          </p:cNvSpPr>
          <p:nvPr/>
        </p:nvSpPr>
        <p:spPr>
          <a:xfrm>
            <a:off x="539552" y="2780928"/>
            <a:ext cx="8136904" cy="2475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AU" sz="9400" dirty="0" smtClean="0">
                <a:solidFill>
                  <a:srgbClr val="FF6600"/>
                </a:solidFill>
              </a:rPr>
              <a:t>35 to 50% </a:t>
            </a:r>
          </a:p>
          <a:p>
            <a:pPr marL="0" indent="0" algn="ctr">
              <a:buFont typeface="Arial" pitchFamily="34" charset="0"/>
              <a:buNone/>
            </a:pPr>
            <a:r>
              <a:rPr lang="en-AU" sz="3500" dirty="0" smtClean="0"/>
              <a:t>(i.e. These are very common medications!)</a:t>
            </a:r>
          </a:p>
        </p:txBody>
      </p:sp>
    </p:spTree>
    <p:extLst>
      <p:ext uri="{BB962C8B-B14F-4D97-AF65-F5344CB8AC3E}">
        <p14:creationId xmlns:p14="http://schemas.microsoft.com/office/powerpoint/2010/main" val="418554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634678"/>
            <a:ext cx="8424936" cy="850106"/>
          </a:xfrm>
        </p:spPr>
        <p:txBody>
          <a:bodyPr/>
          <a:lstStyle/>
          <a:p>
            <a:pPr>
              <a:lnSpc>
                <a:spcPts val="4600"/>
              </a:lnSpc>
            </a:pPr>
            <a:r>
              <a:rPr lang="en-AU" dirty="0">
                <a:solidFill>
                  <a:srgbClr val="006666"/>
                </a:solidFill>
              </a:rPr>
              <a:t>Why is it important to use antibiotics with care?</a:t>
            </a:r>
            <a:endParaRPr lang="en-AU" dirty="0"/>
          </a:p>
        </p:txBody>
      </p:sp>
      <p:sp>
        <p:nvSpPr>
          <p:cNvPr id="5" name="Slide Number Placeholder 4"/>
          <p:cNvSpPr>
            <a:spLocks noGrp="1"/>
          </p:cNvSpPr>
          <p:nvPr>
            <p:ph type="sldNum" sz="quarter" idx="12"/>
          </p:nvPr>
        </p:nvSpPr>
        <p:spPr/>
        <p:txBody>
          <a:bodyPr/>
          <a:lstStyle/>
          <a:p>
            <a:fld id="{FCA80E15-78A4-492C-A1D5-E96D386E05C8}" type="slidenum">
              <a:rPr lang="en-AU" smtClean="0"/>
              <a:t>6</a:t>
            </a:fld>
            <a:endParaRPr lang="en-AU"/>
          </a:p>
        </p:txBody>
      </p:sp>
      <p:sp>
        <p:nvSpPr>
          <p:cNvPr id="6" name="Content Placeholder 3"/>
          <p:cNvSpPr>
            <a:spLocks noGrp="1"/>
          </p:cNvSpPr>
          <p:nvPr>
            <p:ph idx="1"/>
          </p:nvPr>
        </p:nvSpPr>
        <p:spPr>
          <a:xfrm>
            <a:off x="467544" y="1916832"/>
            <a:ext cx="8352928" cy="4281339"/>
          </a:xfrm>
        </p:spPr>
        <p:txBody>
          <a:bodyPr>
            <a:normAutofit/>
          </a:bodyPr>
          <a:lstStyle/>
          <a:p>
            <a:pPr marL="0" indent="0">
              <a:buNone/>
            </a:pPr>
            <a:r>
              <a:rPr lang="en-AU" b="1" dirty="0" smtClean="0">
                <a:solidFill>
                  <a:srgbClr val="FF0000"/>
                </a:solidFill>
              </a:rPr>
              <a:t>1.  Antibiotics are life-saving medicines </a:t>
            </a:r>
          </a:p>
          <a:p>
            <a:pPr marL="0" indent="0">
              <a:buNone/>
            </a:pPr>
            <a:endParaRPr lang="en-AU" sz="600" b="1" dirty="0" smtClean="0"/>
          </a:p>
          <a:p>
            <a:pPr marL="0" indent="0" defTabSz="540000">
              <a:buNone/>
            </a:pPr>
            <a:r>
              <a:rPr lang="en-AU" b="1" dirty="0" smtClean="0"/>
              <a:t>2.  Only effective if the antibiotic works against 	the organism causing infection</a:t>
            </a:r>
          </a:p>
          <a:p>
            <a:pPr marL="0" indent="0">
              <a:buNone/>
            </a:pPr>
            <a:endParaRPr lang="en-AU" sz="600" b="1" dirty="0" smtClean="0"/>
          </a:p>
          <a:p>
            <a:pPr marL="0" indent="0">
              <a:buNone/>
            </a:pPr>
            <a:r>
              <a:rPr lang="en-AU" b="1" dirty="0" smtClean="0"/>
              <a:t>3.  Risk of side effects and harm</a:t>
            </a:r>
          </a:p>
          <a:p>
            <a:pPr marL="0" indent="0">
              <a:buNone/>
            </a:pPr>
            <a:endParaRPr lang="en-AU" sz="600" dirty="0" smtClean="0">
              <a:solidFill>
                <a:schemeClr val="bg1">
                  <a:lumMod val="50000"/>
                </a:schemeClr>
              </a:solidFill>
            </a:endParaRPr>
          </a:p>
          <a:p>
            <a:pPr marL="0" indent="0" defTabSz="540000">
              <a:buNone/>
            </a:pPr>
            <a:r>
              <a:rPr lang="en-AU" b="1" dirty="0" smtClean="0"/>
              <a:t>4.  Use of antibiotics can contribute to the 	problem of antimicrobial resistance</a:t>
            </a:r>
          </a:p>
        </p:txBody>
      </p:sp>
    </p:spTree>
    <p:extLst>
      <p:ext uri="{BB962C8B-B14F-4D97-AF65-F5344CB8AC3E}">
        <p14:creationId xmlns:p14="http://schemas.microsoft.com/office/powerpoint/2010/main" val="738155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8229600" cy="1080120"/>
          </a:xfrm>
        </p:spPr>
        <p:txBody>
          <a:bodyPr/>
          <a:lstStyle/>
          <a:p>
            <a:r>
              <a:rPr lang="en-AU" dirty="0" smtClean="0">
                <a:solidFill>
                  <a:srgbClr val="006666"/>
                </a:solidFill>
              </a:rPr>
              <a:t>Indications for antibiotics</a:t>
            </a:r>
            <a:endParaRPr lang="en-AU" dirty="0">
              <a:solidFill>
                <a:srgbClr val="006666"/>
              </a:solidFill>
            </a:endParaRPr>
          </a:p>
        </p:txBody>
      </p:sp>
      <p:sp>
        <p:nvSpPr>
          <p:cNvPr id="4" name="Content Placeholder 3"/>
          <p:cNvSpPr>
            <a:spLocks noGrp="1"/>
          </p:cNvSpPr>
          <p:nvPr>
            <p:ph idx="1"/>
          </p:nvPr>
        </p:nvSpPr>
        <p:spPr>
          <a:xfrm>
            <a:off x="467544" y="1484785"/>
            <a:ext cx="8280920" cy="3816423"/>
          </a:xfrm>
        </p:spPr>
        <p:txBody>
          <a:bodyPr>
            <a:normAutofit/>
          </a:bodyPr>
          <a:lstStyle/>
          <a:p>
            <a:r>
              <a:rPr lang="en-AU" dirty="0" smtClean="0"/>
              <a:t>Antibiotics can be used to treat (or prevent) a wide range of bacterial infections</a:t>
            </a:r>
          </a:p>
          <a:p>
            <a:pPr marL="457200" lvl="1" indent="0">
              <a:buNone/>
            </a:pPr>
            <a:r>
              <a:rPr lang="en-AU" dirty="0" smtClean="0">
                <a:solidFill>
                  <a:srgbClr val="FF6600"/>
                </a:solidFill>
              </a:rPr>
              <a:t>Sepsis </a:t>
            </a:r>
            <a:r>
              <a:rPr lang="en-AU" dirty="0" smtClean="0"/>
              <a:t>is an example of a serious infection with high mortality → must be treated promptly</a:t>
            </a:r>
          </a:p>
          <a:p>
            <a:pPr marL="457200" lvl="1" indent="0">
              <a:buNone/>
            </a:pPr>
            <a:r>
              <a:rPr lang="en-AU" dirty="0" smtClean="0">
                <a:solidFill>
                  <a:srgbClr val="FF6600"/>
                </a:solidFill>
              </a:rPr>
              <a:t>A sore throat </a:t>
            </a:r>
            <a:r>
              <a:rPr lang="en-AU" dirty="0" smtClean="0"/>
              <a:t>is</a:t>
            </a:r>
            <a:r>
              <a:rPr lang="en-AU" dirty="0" smtClean="0">
                <a:solidFill>
                  <a:srgbClr val="FF6600"/>
                </a:solidFill>
              </a:rPr>
              <a:t> </a:t>
            </a:r>
            <a:r>
              <a:rPr lang="en-AU" dirty="0" smtClean="0"/>
              <a:t>an example of a less serious infection where antibiotics are only needed in high-risk cases → refer to guidelines</a:t>
            </a:r>
          </a:p>
          <a:p>
            <a:pPr marL="457200" lvl="1" indent="0">
              <a:buNone/>
            </a:pPr>
            <a:endParaRPr lang="en-AU" dirty="0" smtClean="0"/>
          </a:p>
        </p:txBody>
      </p:sp>
      <p:sp>
        <p:nvSpPr>
          <p:cNvPr id="5" name="Slide Number Placeholder 4"/>
          <p:cNvSpPr>
            <a:spLocks noGrp="1"/>
          </p:cNvSpPr>
          <p:nvPr>
            <p:ph type="sldNum" sz="quarter" idx="12"/>
          </p:nvPr>
        </p:nvSpPr>
        <p:spPr/>
        <p:txBody>
          <a:bodyPr/>
          <a:lstStyle/>
          <a:p>
            <a:fld id="{FCA80E15-78A4-492C-A1D5-E96D386E05C8}" type="slidenum">
              <a:rPr lang="en-AU" smtClean="0"/>
              <a:t>7</a:t>
            </a:fld>
            <a:endParaRPr lang="en-AU" dirty="0"/>
          </a:p>
        </p:txBody>
      </p:sp>
      <p:sp>
        <p:nvSpPr>
          <p:cNvPr id="6" name="Rounded Rectangle 5"/>
          <p:cNvSpPr/>
          <p:nvPr/>
        </p:nvSpPr>
        <p:spPr>
          <a:xfrm>
            <a:off x="686996" y="5301208"/>
            <a:ext cx="6408712" cy="864096"/>
          </a:xfrm>
          <a:prstGeom prst="roundRect">
            <a:avLst/>
          </a:prstGeom>
          <a:ln>
            <a:solidFill>
              <a:srgbClr val="009999"/>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AU" sz="2400" dirty="0" smtClean="0">
                <a:solidFill>
                  <a:srgbClr val="009999"/>
                </a:solidFill>
              </a:rPr>
              <a:t>The </a:t>
            </a:r>
            <a:r>
              <a:rPr lang="en-AU" sz="2400" i="1" dirty="0" smtClean="0">
                <a:solidFill>
                  <a:srgbClr val="009999"/>
                </a:solidFill>
              </a:rPr>
              <a:t>Therapeutic Guidelines: Antibiotic </a:t>
            </a:r>
            <a:r>
              <a:rPr lang="en-AU" sz="2400" dirty="0" smtClean="0">
                <a:solidFill>
                  <a:srgbClr val="009999"/>
                </a:solidFill>
              </a:rPr>
              <a:t>are Australian and are available on CIAP</a:t>
            </a:r>
            <a:endParaRPr lang="en-AU" sz="2400" dirty="0">
              <a:solidFill>
                <a:srgbClr val="009999"/>
              </a:solidFill>
            </a:endParaRPr>
          </a:p>
        </p:txBody>
      </p:sp>
    </p:spTree>
    <p:extLst>
      <p:ext uri="{BB962C8B-B14F-4D97-AF65-F5344CB8AC3E}">
        <p14:creationId xmlns:p14="http://schemas.microsoft.com/office/powerpoint/2010/main" val="700953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634678"/>
            <a:ext cx="8424936" cy="850106"/>
          </a:xfrm>
        </p:spPr>
        <p:txBody>
          <a:bodyPr/>
          <a:lstStyle/>
          <a:p>
            <a:pPr>
              <a:lnSpc>
                <a:spcPts val="4600"/>
              </a:lnSpc>
            </a:pPr>
            <a:r>
              <a:rPr lang="en-AU" dirty="0">
                <a:solidFill>
                  <a:srgbClr val="006666"/>
                </a:solidFill>
              </a:rPr>
              <a:t>Why is it important to use antibiotics with care?</a:t>
            </a:r>
            <a:endParaRPr lang="en-AU" dirty="0"/>
          </a:p>
        </p:txBody>
      </p:sp>
      <p:sp>
        <p:nvSpPr>
          <p:cNvPr id="5" name="Slide Number Placeholder 4"/>
          <p:cNvSpPr>
            <a:spLocks noGrp="1"/>
          </p:cNvSpPr>
          <p:nvPr>
            <p:ph type="sldNum" sz="quarter" idx="12"/>
          </p:nvPr>
        </p:nvSpPr>
        <p:spPr/>
        <p:txBody>
          <a:bodyPr/>
          <a:lstStyle/>
          <a:p>
            <a:fld id="{FCA80E15-78A4-492C-A1D5-E96D386E05C8}" type="slidenum">
              <a:rPr lang="en-AU" smtClean="0"/>
              <a:t>8</a:t>
            </a:fld>
            <a:endParaRPr lang="en-AU"/>
          </a:p>
        </p:txBody>
      </p:sp>
      <p:sp>
        <p:nvSpPr>
          <p:cNvPr id="6" name="Content Placeholder 3"/>
          <p:cNvSpPr>
            <a:spLocks noGrp="1"/>
          </p:cNvSpPr>
          <p:nvPr>
            <p:ph idx="1"/>
          </p:nvPr>
        </p:nvSpPr>
        <p:spPr>
          <a:xfrm>
            <a:off x="395536" y="1844824"/>
            <a:ext cx="8352928" cy="4281339"/>
          </a:xfrm>
        </p:spPr>
        <p:txBody>
          <a:bodyPr>
            <a:normAutofit/>
          </a:bodyPr>
          <a:lstStyle/>
          <a:p>
            <a:pPr marL="0" indent="0">
              <a:buNone/>
            </a:pPr>
            <a:r>
              <a:rPr lang="en-AU" b="1" dirty="0" smtClean="0"/>
              <a:t>1.  Antibiotics are life-saving medicines </a:t>
            </a:r>
          </a:p>
          <a:p>
            <a:pPr marL="0" indent="0">
              <a:buNone/>
            </a:pPr>
            <a:endParaRPr lang="en-AU" sz="600" b="1" dirty="0" smtClean="0"/>
          </a:p>
          <a:p>
            <a:pPr marL="0" indent="0" defTabSz="540000">
              <a:buNone/>
            </a:pPr>
            <a:r>
              <a:rPr lang="en-AU" b="1" dirty="0" smtClean="0">
                <a:solidFill>
                  <a:srgbClr val="FF0000"/>
                </a:solidFill>
              </a:rPr>
              <a:t>2.  Only effective if the antibiotic works against 	the organism causing infection</a:t>
            </a:r>
          </a:p>
          <a:p>
            <a:pPr marL="0" indent="0">
              <a:buNone/>
            </a:pPr>
            <a:endParaRPr lang="en-AU" sz="600" b="1" dirty="0" smtClean="0"/>
          </a:p>
          <a:p>
            <a:pPr marL="0" indent="0">
              <a:buNone/>
            </a:pPr>
            <a:r>
              <a:rPr lang="en-AU" b="1" dirty="0" smtClean="0"/>
              <a:t>3.  Risk of side effects and harm</a:t>
            </a:r>
          </a:p>
          <a:p>
            <a:pPr marL="0" indent="0">
              <a:buNone/>
            </a:pPr>
            <a:endParaRPr lang="en-AU" sz="600" dirty="0" smtClean="0">
              <a:solidFill>
                <a:schemeClr val="bg1">
                  <a:lumMod val="50000"/>
                </a:schemeClr>
              </a:solidFill>
            </a:endParaRPr>
          </a:p>
          <a:p>
            <a:pPr marL="0" indent="0" defTabSz="540000">
              <a:buNone/>
            </a:pPr>
            <a:r>
              <a:rPr lang="en-AU" b="1" dirty="0" smtClean="0"/>
              <a:t>4.  Use of antibiotics can contribute to the 	problem of antimicrobial resistance</a:t>
            </a:r>
          </a:p>
        </p:txBody>
      </p:sp>
    </p:spTree>
    <p:extLst>
      <p:ext uri="{BB962C8B-B14F-4D97-AF65-F5344CB8AC3E}">
        <p14:creationId xmlns:p14="http://schemas.microsoft.com/office/powerpoint/2010/main" val="1689694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8229600" cy="850106"/>
          </a:xfrm>
        </p:spPr>
        <p:txBody>
          <a:bodyPr/>
          <a:lstStyle/>
          <a:p>
            <a:r>
              <a:rPr lang="en-AU" dirty="0" smtClean="0">
                <a:solidFill>
                  <a:srgbClr val="006666"/>
                </a:solidFill>
              </a:rPr>
              <a:t>Antibiotic selection</a:t>
            </a:r>
            <a:endParaRPr lang="en-AU" dirty="0">
              <a:solidFill>
                <a:srgbClr val="006666"/>
              </a:solidFill>
            </a:endParaRPr>
          </a:p>
        </p:txBody>
      </p:sp>
      <p:sp>
        <p:nvSpPr>
          <p:cNvPr id="4" name="Content Placeholder 3"/>
          <p:cNvSpPr>
            <a:spLocks noGrp="1"/>
          </p:cNvSpPr>
          <p:nvPr>
            <p:ph idx="1"/>
          </p:nvPr>
        </p:nvSpPr>
        <p:spPr>
          <a:xfrm>
            <a:off x="323528" y="1340768"/>
            <a:ext cx="8373616" cy="5040560"/>
          </a:xfrm>
        </p:spPr>
        <p:txBody>
          <a:bodyPr>
            <a:normAutofit fontScale="92500"/>
          </a:bodyPr>
          <a:lstStyle/>
          <a:p>
            <a:r>
              <a:rPr lang="en-AU" b="1" dirty="0" smtClean="0"/>
              <a:t>Choosing the </a:t>
            </a:r>
            <a:r>
              <a:rPr lang="en-AU" b="1" dirty="0" smtClean="0">
                <a:solidFill>
                  <a:srgbClr val="FF6600"/>
                </a:solidFill>
              </a:rPr>
              <a:t>most appropriate </a:t>
            </a:r>
            <a:r>
              <a:rPr lang="en-AU" b="1" dirty="0" smtClean="0"/>
              <a:t>antibiotic for a patient is very important </a:t>
            </a:r>
          </a:p>
          <a:p>
            <a:pPr lvl="1"/>
            <a:r>
              <a:rPr lang="en-AU" sz="2600" dirty="0" smtClean="0"/>
              <a:t>Antibiotics are often selected according to their class and ‘spectrum’ of activity (e.g. broad vs. narrow)</a:t>
            </a:r>
          </a:p>
          <a:p>
            <a:pPr lvl="1"/>
            <a:r>
              <a:rPr lang="en-AU" sz="2600" dirty="0" smtClean="0"/>
              <a:t>Growing cultures in the micro lab can help to identify the bacteria and decide which antibiotic may be best to use</a:t>
            </a:r>
          </a:p>
          <a:p>
            <a:pPr marL="457200" lvl="1" indent="0">
              <a:buNone/>
            </a:pPr>
            <a:endParaRPr lang="en-AU" sz="600" dirty="0" smtClean="0"/>
          </a:p>
          <a:p>
            <a:r>
              <a:rPr lang="en-AU" b="1" dirty="0" smtClean="0"/>
              <a:t>What if we don’t know the causative organism? </a:t>
            </a:r>
          </a:p>
          <a:p>
            <a:pPr lvl="1"/>
            <a:r>
              <a:rPr lang="en-AU" sz="2600" dirty="0" smtClean="0">
                <a:solidFill>
                  <a:srgbClr val="FF6600"/>
                </a:solidFill>
              </a:rPr>
              <a:t>Guidelines</a:t>
            </a:r>
            <a:r>
              <a:rPr lang="en-AU" sz="2600" dirty="0" smtClean="0"/>
              <a:t> recommend the most appropriate antibiotic to be used until results are available (‘</a:t>
            </a:r>
            <a:r>
              <a:rPr lang="en-AU" sz="2600" dirty="0" smtClean="0">
                <a:solidFill>
                  <a:srgbClr val="FF6600"/>
                </a:solidFill>
              </a:rPr>
              <a:t>empirical therapy</a:t>
            </a:r>
            <a:r>
              <a:rPr lang="en-AU" sz="2600" dirty="0" smtClean="0"/>
              <a:t>’)</a:t>
            </a:r>
            <a:endParaRPr lang="en-AU" sz="2600" dirty="0"/>
          </a:p>
        </p:txBody>
      </p:sp>
      <p:sp>
        <p:nvSpPr>
          <p:cNvPr id="5" name="Slide Number Placeholder 4"/>
          <p:cNvSpPr>
            <a:spLocks noGrp="1"/>
          </p:cNvSpPr>
          <p:nvPr>
            <p:ph type="sldNum" sz="quarter" idx="12"/>
          </p:nvPr>
        </p:nvSpPr>
        <p:spPr/>
        <p:txBody>
          <a:bodyPr/>
          <a:lstStyle/>
          <a:p>
            <a:fld id="{FCA80E15-78A4-492C-A1D5-E96D386E05C8}" type="slidenum">
              <a:rPr lang="en-AU" smtClean="0"/>
              <a:pPr/>
              <a:t>9</a:t>
            </a:fld>
            <a:endParaRPr lang="en-AU"/>
          </a:p>
        </p:txBody>
      </p:sp>
    </p:spTree>
    <p:extLst>
      <p:ext uri="{BB962C8B-B14F-4D97-AF65-F5344CB8AC3E}">
        <p14:creationId xmlns:p14="http://schemas.microsoft.com/office/powerpoint/2010/main" val="656722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C Quality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3529</TotalTime>
  <Words>3923</Words>
  <Application>Microsoft Office PowerPoint</Application>
  <PresentationFormat>On-screen Show (4:3)</PresentationFormat>
  <Paragraphs>583</Paragraphs>
  <Slides>36</Slides>
  <Notes>36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Courier New</vt:lpstr>
      <vt:lpstr>Symbol</vt:lpstr>
      <vt:lpstr>Wingdings</vt:lpstr>
      <vt:lpstr>Custom Design</vt:lpstr>
      <vt:lpstr>CEC Quality Theme</vt:lpstr>
      <vt:lpstr>Antibiotics  </vt:lpstr>
      <vt:lpstr>Learning outcomes</vt:lpstr>
      <vt:lpstr>What are antibiotics?</vt:lpstr>
      <vt:lpstr>Examples of antimicrobials</vt:lpstr>
      <vt:lpstr>PowerPoint Presentation</vt:lpstr>
      <vt:lpstr>Why is it important to use antibiotics with care?</vt:lpstr>
      <vt:lpstr>Indications for antibiotics</vt:lpstr>
      <vt:lpstr>Why is it important to use antibiotics with care?</vt:lpstr>
      <vt:lpstr>Antibiotic selection</vt:lpstr>
      <vt:lpstr>QUICK QUIZ: Broad vs. narrow spectrum</vt:lpstr>
      <vt:lpstr>QUICK QUIZ: Broad vs. narrow spectrum</vt:lpstr>
      <vt:lpstr>De-escalation of therapy</vt:lpstr>
      <vt:lpstr>Why is it important to use antibiotics with care?</vt:lpstr>
      <vt:lpstr>Adverse effects of antibiotics</vt:lpstr>
      <vt:lpstr>Penicillin allergy</vt:lpstr>
      <vt:lpstr>PowerPoint Presentation</vt:lpstr>
      <vt:lpstr>PowerPoint Presentation</vt:lpstr>
      <vt:lpstr>Why is it important to use antibiotics with care?</vt:lpstr>
      <vt:lpstr>Impact on current and future patients</vt:lpstr>
      <vt:lpstr>Antibiotic resistance</vt:lpstr>
      <vt:lpstr>Development of Antibiotic Resistance</vt:lpstr>
      <vt:lpstr>Development of Antibiotic Resistance</vt:lpstr>
      <vt:lpstr>PowerPoint Presentation</vt:lpstr>
      <vt:lpstr>PowerPoint Presentation</vt:lpstr>
      <vt:lpstr>PowerPoint Presentation</vt:lpstr>
      <vt:lpstr>The role of different health professionals</vt:lpstr>
      <vt:lpstr>Nurses can…</vt:lpstr>
      <vt:lpstr>Pharmacists can…</vt:lpstr>
      <vt:lpstr>Doctors can…</vt:lpstr>
      <vt:lpstr>Antimicrobial stewardship</vt:lpstr>
      <vt:lpstr>Antimicrobial stewardship</vt:lpstr>
      <vt:lpstr>Talking to patients about antibiotics</vt:lpstr>
      <vt:lpstr>How to find supporting information for patients and carers</vt:lpstr>
      <vt:lpstr>Teamwork is essential!</vt:lpstr>
      <vt:lpstr>Key messages</vt:lpstr>
      <vt:lpstr>Thank you  Questions</vt:lpstr>
    </vt:vector>
  </TitlesOfParts>
  <Company>HSS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Antibiotic Awareness Week Educational Inservice</dc:title>
  <dc:creator>Stone</dc:creator>
  <cp:lastModifiedBy>Zeb Woodpower</cp:lastModifiedBy>
  <cp:revision>179</cp:revision>
  <cp:lastPrinted>2014-08-29T05:51:13Z</cp:lastPrinted>
  <dcterms:created xsi:type="dcterms:W3CDTF">2013-06-21T04:52:37Z</dcterms:created>
  <dcterms:modified xsi:type="dcterms:W3CDTF">2019-11-14T00:17:28Z</dcterms:modified>
</cp:coreProperties>
</file>